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handoutMasterIdLst>
    <p:handoutMasterId r:id="rId45"/>
  </p:handoutMasterIdLst>
  <p:sldIdLst>
    <p:sldId id="267" r:id="rId2"/>
    <p:sldId id="258" r:id="rId3"/>
    <p:sldId id="366" r:id="rId4"/>
    <p:sldId id="351" r:id="rId5"/>
    <p:sldId id="348" r:id="rId6"/>
    <p:sldId id="352" r:id="rId7"/>
    <p:sldId id="367" r:id="rId8"/>
    <p:sldId id="387" r:id="rId9"/>
    <p:sldId id="388" r:id="rId10"/>
    <p:sldId id="382" r:id="rId11"/>
    <p:sldId id="368" r:id="rId12"/>
    <p:sldId id="389" r:id="rId13"/>
    <p:sldId id="391" r:id="rId14"/>
    <p:sldId id="353" r:id="rId15"/>
    <p:sldId id="390" r:id="rId16"/>
    <p:sldId id="364" r:id="rId17"/>
    <p:sldId id="365" r:id="rId18"/>
    <p:sldId id="355" r:id="rId19"/>
    <p:sldId id="362" r:id="rId20"/>
    <p:sldId id="354" r:id="rId21"/>
    <p:sldId id="363" r:id="rId22"/>
    <p:sldId id="358" r:id="rId23"/>
    <p:sldId id="360" r:id="rId24"/>
    <p:sldId id="356" r:id="rId25"/>
    <p:sldId id="357" r:id="rId26"/>
    <p:sldId id="369" r:id="rId27"/>
    <p:sldId id="359" r:id="rId28"/>
    <p:sldId id="370" r:id="rId29"/>
    <p:sldId id="373" r:id="rId30"/>
    <p:sldId id="371" r:id="rId31"/>
    <p:sldId id="392" r:id="rId32"/>
    <p:sldId id="376" r:id="rId33"/>
    <p:sldId id="374" r:id="rId34"/>
    <p:sldId id="375" r:id="rId35"/>
    <p:sldId id="377" r:id="rId36"/>
    <p:sldId id="378" r:id="rId37"/>
    <p:sldId id="379" r:id="rId38"/>
    <p:sldId id="380" r:id="rId39"/>
    <p:sldId id="381" r:id="rId40"/>
    <p:sldId id="385" r:id="rId41"/>
    <p:sldId id="386" r:id="rId42"/>
    <p:sldId id="338" r:id="rId4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1638"/>
    <a:srgbClr val="7F7F7F"/>
    <a:srgbClr val="DCDDDE"/>
    <a:srgbClr val="787E80"/>
    <a:srgbClr val="636861"/>
    <a:srgbClr val="901727"/>
    <a:srgbClr val="A00B2A"/>
    <a:srgbClr val="D1D3D4"/>
    <a:srgbClr val="BBBE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9D2869-EB67-95D2-71E6-D9589BAA0825}" v="4" dt="2020-10-20T15:22:13.7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20" autoAdjust="0"/>
    <p:restoredTop sz="96395" autoAdjust="0"/>
  </p:normalViewPr>
  <p:slideViewPr>
    <p:cSldViewPr snapToGrid="0" snapToObjects="1">
      <p:cViewPr varScale="1">
        <p:scale>
          <a:sx n="111" d="100"/>
          <a:sy n="111" d="100"/>
        </p:scale>
        <p:origin x="828" y="102"/>
      </p:cViewPr>
      <p:guideLst>
        <p:guide orient="horz" pos="2160"/>
        <p:guide pos="3840"/>
      </p:guideLst>
    </p:cSldViewPr>
  </p:slideViewPr>
  <p:outlineViewPr>
    <p:cViewPr>
      <p:scale>
        <a:sx n="32" d="100"/>
        <a:sy n="32" d="100"/>
      </p:scale>
      <p:origin x="0" y="-6678"/>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8" d="100"/>
          <a:sy n="88" d="100"/>
        </p:scale>
        <p:origin x="382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Jemison" userId="S::ajemison@maynardcooper.com::36871bb2-334c-41fb-b369-f2e896836a14" providerId="AD" clId="Web-{3E9D2869-EB67-95D2-71E6-D9589BAA0825}"/>
    <pc:docChg chg="delSld modSld">
      <pc:chgData name="Amy Jemison" userId="S::ajemison@maynardcooper.com::36871bb2-334c-41fb-b369-f2e896836a14" providerId="AD" clId="Web-{3E9D2869-EB67-95D2-71E6-D9589BAA0825}" dt="2020-10-20T15:22:13.701" v="3"/>
      <pc:docMkLst>
        <pc:docMk/>
      </pc:docMkLst>
      <pc:sldChg chg="modSp">
        <pc:chgData name="Amy Jemison" userId="S::ajemison@maynardcooper.com::36871bb2-334c-41fb-b369-f2e896836a14" providerId="AD" clId="Web-{3E9D2869-EB67-95D2-71E6-D9589BAA0825}" dt="2020-10-20T15:21:18.807" v="1" actId="1076"/>
        <pc:sldMkLst>
          <pc:docMk/>
          <pc:sldMk cId="928464254" sldId="342"/>
        </pc:sldMkLst>
        <pc:spChg chg="mod">
          <ac:chgData name="Amy Jemison" userId="S::ajemison@maynardcooper.com::36871bb2-334c-41fb-b369-f2e896836a14" providerId="AD" clId="Web-{3E9D2869-EB67-95D2-71E6-D9589BAA0825}" dt="2020-10-20T15:21:18.807" v="1" actId="1076"/>
          <ac:spMkLst>
            <pc:docMk/>
            <pc:sldMk cId="928464254" sldId="342"/>
            <ac:spMk id="3" creationId="{232EFCCA-990E-A042-A999-2244C4BC3B01}"/>
          </ac:spMkLst>
        </pc:spChg>
      </pc:sldChg>
      <pc:sldChg chg="del">
        <pc:chgData name="Amy Jemison" userId="S::ajemison@maynardcooper.com::36871bb2-334c-41fb-b369-f2e896836a14" providerId="AD" clId="Web-{3E9D2869-EB67-95D2-71E6-D9589BAA0825}" dt="2020-10-20T15:22:07.435" v="2"/>
        <pc:sldMkLst>
          <pc:docMk/>
          <pc:sldMk cId="4071732214" sldId="345"/>
        </pc:sldMkLst>
      </pc:sldChg>
      <pc:sldChg chg="del">
        <pc:chgData name="Amy Jemison" userId="S::ajemison@maynardcooper.com::36871bb2-334c-41fb-b369-f2e896836a14" providerId="AD" clId="Web-{3E9D2869-EB67-95D2-71E6-D9589BAA0825}" dt="2020-10-20T15:22:13.701" v="3"/>
        <pc:sldMkLst>
          <pc:docMk/>
          <pc:sldMk cId="889784260" sldId="34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04AD716-A7F2-4539-B4FE-53E89342B6BD}" type="datetimeFigureOut">
              <a:rPr lang="en-US" smtClean="0"/>
              <a:t>11/30/2022</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9EE2E13-582C-42B8-8DAF-1D8C8CD9BAE0}" type="slidenum">
              <a:rPr lang="en-US" smtClean="0"/>
              <a:t>‹#›</a:t>
            </a:fld>
            <a:endParaRPr lang="en-US"/>
          </a:p>
        </p:txBody>
      </p:sp>
    </p:spTree>
    <p:extLst>
      <p:ext uri="{BB962C8B-B14F-4D97-AF65-F5344CB8AC3E}">
        <p14:creationId xmlns:p14="http://schemas.microsoft.com/office/powerpoint/2010/main" val="25143166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B4BCF21-6D92-8942-83E2-BA6890353103}" type="datetimeFigureOut">
              <a:rPr lang="en-US" smtClean="0"/>
              <a:t>11/30/2022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8FBE93B-D92D-CC4D-BCBE-7755F79260AD}" type="slidenum">
              <a:rPr lang="en-US" smtClean="0"/>
              <a:t>‹#›</a:t>
            </a:fld>
            <a:endParaRPr lang="en-US" dirty="0"/>
          </a:p>
        </p:txBody>
      </p:sp>
    </p:spTree>
    <p:extLst>
      <p:ext uri="{BB962C8B-B14F-4D97-AF65-F5344CB8AC3E}">
        <p14:creationId xmlns:p14="http://schemas.microsoft.com/office/powerpoint/2010/main" val="3337434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FBE93B-D92D-CC4D-BCBE-7755F79260AD}" type="slidenum">
              <a:rPr lang="en-US" smtClean="0"/>
              <a:t>1</a:t>
            </a:fld>
            <a:endParaRPr lang="en-US" dirty="0"/>
          </a:p>
        </p:txBody>
      </p:sp>
    </p:spTree>
    <p:extLst>
      <p:ext uri="{BB962C8B-B14F-4D97-AF65-F5344CB8AC3E}">
        <p14:creationId xmlns:p14="http://schemas.microsoft.com/office/powerpoint/2010/main" val="1061800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FBE93B-D92D-CC4D-BCBE-7755F79260AD}" type="slidenum">
              <a:rPr lang="en-US" smtClean="0"/>
              <a:t>2</a:t>
            </a:fld>
            <a:endParaRPr lang="en-US" dirty="0"/>
          </a:p>
        </p:txBody>
      </p:sp>
    </p:spTree>
    <p:extLst>
      <p:ext uri="{BB962C8B-B14F-4D97-AF65-F5344CB8AC3E}">
        <p14:creationId xmlns:p14="http://schemas.microsoft.com/office/powerpoint/2010/main" val="4104534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FBE93B-D92D-CC4D-BCBE-7755F79260AD}" type="slidenum">
              <a:rPr lang="en-US" smtClean="0"/>
              <a:t>4</a:t>
            </a:fld>
            <a:endParaRPr lang="en-US" dirty="0"/>
          </a:p>
        </p:txBody>
      </p:sp>
    </p:spTree>
    <p:extLst>
      <p:ext uri="{BB962C8B-B14F-4D97-AF65-F5344CB8AC3E}">
        <p14:creationId xmlns:p14="http://schemas.microsoft.com/office/powerpoint/2010/main" val="918974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FBE93B-D92D-CC4D-BCBE-7755F79260AD}" type="slidenum">
              <a:rPr lang="en-US" smtClean="0"/>
              <a:t>18</a:t>
            </a:fld>
            <a:endParaRPr lang="en-US" dirty="0"/>
          </a:p>
        </p:txBody>
      </p:sp>
    </p:spTree>
    <p:extLst>
      <p:ext uri="{BB962C8B-B14F-4D97-AF65-F5344CB8AC3E}">
        <p14:creationId xmlns:p14="http://schemas.microsoft.com/office/powerpoint/2010/main" val="1841561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FBE93B-D92D-CC4D-BCBE-7755F79260AD}" type="slidenum">
              <a:rPr lang="en-US" smtClean="0"/>
              <a:t>29</a:t>
            </a:fld>
            <a:endParaRPr lang="en-US" dirty="0"/>
          </a:p>
        </p:txBody>
      </p:sp>
    </p:spTree>
    <p:extLst>
      <p:ext uri="{BB962C8B-B14F-4D97-AF65-F5344CB8AC3E}">
        <p14:creationId xmlns:p14="http://schemas.microsoft.com/office/powerpoint/2010/main" val="2726012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FBE93B-D92D-CC4D-BCBE-7755F79260AD}" type="slidenum">
              <a:rPr lang="en-US" smtClean="0"/>
              <a:t>40</a:t>
            </a:fld>
            <a:endParaRPr lang="en-US" dirty="0"/>
          </a:p>
        </p:txBody>
      </p:sp>
    </p:spTree>
    <p:extLst>
      <p:ext uri="{BB962C8B-B14F-4D97-AF65-F5344CB8AC3E}">
        <p14:creationId xmlns:p14="http://schemas.microsoft.com/office/powerpoint/2010/main" val="4039637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FBE93B-D92D-CC4D-BCBE-7755F79260AD}" type="slidenum">
              <a:rPr lang="en-US" smtClean="0"/>
              <a:t>42</a:t>
            </a:fld>
            <a:endParaRPr lang="en-US" dirty="0"/>
          </a:p>
        </p:txBody>
      </p:sp>
    </p:spTree>
    <p:extLst>
      <p:ext uri="{BB962C8B-B14F-4D97-AF65-F5344CB8AC3E}">
        <p14:creationId xmlns:p14="http://schemas.microsoft.com/office/powerpoint/2010/main" val="3127958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408A271B-815D-B942-96E4-7B27EA546A7C}"/>
              </a:ext>
            </a:extLst>
          </p:cNvPr>
          <p:cNvSpPr/>
          <p:nvPr userDrawn="1"/>
        </p:nvSpPr>
        <p:spPr>
          <a:xfrm>
            <a:off x="0" y="0"/>
            <a:ext cx="12192000" cy="6858000"/>
          </a:xfrm>
          <a:prstGeom prst="rect">
            <a:avLst/>
          </a:prstGeom>
          <a:gradFill>
            <a:gsLst>
              <a:gs pos="13000">
                <a:srgbClr val="901727">
                  <a:lumMod val="96000"/>
                </a:srgbClr>
              </a:gs>
              <a:gs pos="30000">
                <a:srgbClr val="A00B2A"/>
              </a:gs>
              <a:gs pos="50000">
                <a:srgbClr val="C51638"/>
              </a:gs>
              <a:gs pos="87000">
                <a:srgbClr val="901727">
                  <a:lumMod val="92000"/>
                </a:srgbClr>
              </a:gs>
              <a:gs pos="70000">
                <a:srgbClr val="A00B2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01727"/>
              </a:solidFill>
            </a:endParaRPr>
          </a:p>
        </p:txBody>
      </p:sp>
      <p:sp>
        <p:nvSpPr>
          <p:cNvPr id="22" name="Slide Number Placeholder 21">
            <a:extLst>
              <a:ext uri="{FF2B5EF4-FFF2-40B4-BE49-F238E27FC236}">
                <a16:creationId xmlns:a16="http://schemas.microsoft.com/office/drawing/2014/main" id="{CD6A248B-5A65-654A-B221-3ABEB6512B8B}"/>
              </a:ext>
            </a:extLst>
          </p:cNvPr>
          <p:cNvSpPr>
            <a:spLocks noGrp="1"/>
          </p:cNvSpPr>
          <p:nvPr>
            <p:ph type="sldNum" sz="quarter" idx="12"/>
          </p:nvPr>
        </p:nvSpPr>
        <p:spPr>
          <a:xfrm>
            <a:off x="5401090" y="6261731"/>
            <a:ext cx="1390236" cy="386177"/>
          </a:xfrm>
        </p:spPr>
        <p:txBody>
          <a:bodyPr/>
          <a:lstStyle>
            <a:lvl1pPr algn="ctr">
              <a:defRPr sz="1300" b="1" i="0">
                <a:solidFill>
                  <a:schemeClr val="bg1"/>
                </a:solidFill>
                <a:latin typeface="Georgia" panose="02040502050405020303" pitchFamily="18" charset="0"/>
              </a:defRPr>
            </a:lvl1pPr>
          </a:lstStyle>
          <a:p>
            <a:fld id="{8A21C35A-F8A6-C443-8555-167434195472}" type="slidenum">
              <a:rPr lang="en-US" smtClean="0"/>
              <a:pPr/>
              <a:t>‹#›</a:t>
            </a:fld>
            <a:endParaRPr lang="en-US" dirty="0"/>
          </a:p>
        </p:txBody>
      </p:sp>
    </p:spTree>
    <p:extLst>
      <p:ext uri="{BB962C8B-B14F-4D97-AF65-F5344CB8AC3E}">
        <p14:creationId xmlns:p14="http://schemas.microsoft.com/office/powerpoint/2010/main" val="3954741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7C80C13-CB00-6145-BB93-B752093BE79B}"/>
              </a:ext>
            </a:extLst>
          </p:cNvPr>
          <p:cNvGrpSpPr/>
          <p:nvPr userDrawn="1"/>
        </p:nvGrpSpPr>
        <p:grpSpPr>
          <a:xfrm>
            <a:off x="388187" y="230300"/>
            <a:ext cx="11416463" cy="6236613"/>
            <a:chOff x="388187" y="230300"/>
            <a:chExt cx="11416463" cy="6236613"/>
          </a:xfrm>
        </p:grpSpPr>
        <p:pic>
          <p:nvPicPr>
            <p:cNvPr id="8" name="Picture 7">
              <a:extLst>
                <a:ext uri="{FF2B5EF4-FFF2-40B4-BE49-F238E27FC236}">
                  <a16:creationId xmlns:a16="http://schemas.microsoft.com/office/drawing/2014/main" id="{EC0C1D83-2351-0D4C-8071-C4372F802A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1090" y="230300"/>
              <a:ext cx="1390236" cy="386176"/>
            </a:xfrm>
            <a:prstGeom prst="rect">
              <a:avLst/>
            </a:prstGeom>
          </p:spPr>
        </p:pic>
        <p:cxnSp>
          <p:nvCxnSpPr>
            <p:cNvPr id="9" name="Straight Connector 8">
              <a:extLst>
                <a:ext uri="{FF2B5EF4-FFF2-40B4-BE49-F238E27FC236}">
                  <a16:creationId xmlns:a16="http://schemas.microsoft.com/office/drawing/2014/main" id="{D0FAFE2A-1BC4-C146-8D36-C70C7AD84F15}"/>
                </a:ext>
              </a:extLst>
            </p:cNvPr>
            <p:cNvCxnSpPr>
              <a:cxnSpLocks/>
            </p:cNvCxnSpPr>
            <p:nvPr/>
          </p:nvCxnSpPr>
          <p:spPr>
            <a:xfrm flipH="1">
              <a:off x="388187" y="6466913"/>
              <a:ext cx="5461284" cy="0"/>
            </a:xfrm>
            <a:prstGeom prst="line">
              <a:avLst/>
            </a:prstGeom>
            <a:ln>
              <a:solidFill>
                <a:srgbClr val="787E8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9C16362-EFD3-274F-B433-16EC1ECBC958}"/>
                </a:ext>
              </a:extLst>
            </p:cNvPr>
            <p:cNvCxnSpPr>
              <a:cxnSpLocks/>
            </p:cNvCxnSpPr>
            <p:nvPr/>
          </p:nvCxnSpPr>
          <p:spPr>
            <a:xfrm flipH="1">
              <a:off x="6343366" y="6466913"/>
              <a:ext cx="5461284" cy="0"/>
            </a:xfrm>
            <a:prstGeom prst="line">
              <a:avLst/>
            </a:prstGeom>
            <a:ln>
              <a:solidFill>
                <a:srgbClr val="787E8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89FA612-8A95-DA46-B590-D04FD183CF10}"/>
                </a:ext>
              </a:extLst>
            </p:cNvPr>
            <p:cNvCxnSpPr>
              <a:cxnSpLocks/>
            </p:cNvCxnSpPr>
            <p:nvPr/>
          </p:nvCxnSpPr>
          <p:spPr>
            <a:xfrm flipH="1">
              <a:off x="388187" y="385109"/>
              <a:ext cx="4942638" cy="0"/>
            </a:xfrm>
            <a:prstGeom prst="line">
              <a:avLst/>
            </a:prstGeom>
            <a:ln>
              <a:solidFill>
                <a:srgbClr val="787E8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1F08691-DE7A-F04D-A7A9-2A2B071A9F37}"/>
                </a:ext>
              </a:extLst>
            </p:cNvPr>
            <p:cNvCxnSpPr>
              <a:cxnSpLocks/>
            </p:cNvCxnSpPr>
            <p:nvPr/>
          </p:nvCxnSpPr>
          <p:spPr>
            <a:xfrm flipH="1">
              <a:off x="6862012" y="385109"/>
              <a:ext cx="4942638" cy="0"/>
            </a:xfrm>
            <a:prstGeom prst="line">
              <a:avLst/>
            </a:prstGeom>
            <a:ln>
              <a:solidFill>
                <a:srgbClr val="787E80"/>
              </a:solidFill>
            </a:ln>
          </p:spPr>
          <p:style>
            <a:lnRef idx="1">
              <a:schemeClr val="accent1"/>
            </a:lnRef>
            <a:fillRef idx="0">
              <a:schemeClr val="accent1"/>
            </a:fillRef>
            <a:effectRef idx="0">
              <a:schemeClr val="accent1"/>
            </a:effectRef>
            <a:fontRef idx="minor">
              <a:schemeClr val="tx1"/>
            </a:fontRef>
          </p:style>
        </p:cxnSp>
      </p:grpSp>
      <p:sp>
        <p:nvSpPr>
          <p:cNvPr id="22" name="Slide Number Placeholder 21">
            <a:extLst>
              <a:ext uri="{FF2B5EF4-FFF2-40B4-BE49-F238E27FC236}">
                <a16:creationId xmlns:a16="http://schemas.microsoft.com/office/drawing/2014/main" id="{CD6A248B-5A65-654A-B221-3ABEB6512B8B}"/>
              </a:ext>
            </a:extLst>
          </p:cNvPr>
          <p:cNvSpPr>
            <a:spLocks noGrp="1"/>
          </p:cNvSpPr>
          <p:nvPr>
            <p:ph type="sldNum" sz="quarter" idx="12"/>
          </p:nvPr>
        </p:nvSpPr>
        <p:spPr>
          <a:xfrm>
            <a:off x="5401090" y="6261731"/>
            <a:ext cx="1390236" cy="386177"/>
          </a:xfrm>
        </p:spPr>
        <p:txBody>
          <a:bodyPr/>
          <a:lstStyle>
            <a:lvl1pPr algn="ctr">
              <a:defRPr sz="1300" b="1" i="0">
                <a:solidFill>
                  <a:srgbClr val="C51638"/>
                </a:solidFill>
                <a:latin typeface="Georgia" panose="02040502050405020303" pitchFamily="18" charset="0"/>
              </a:defRPr>
            </a:lvl1pPr>
          </a:lstStyle>
          <a:p>
            <a:fld id="{8A21C35A-F8A6-C443-8555-167434195472}" type="slidenum">
              <a:rPr lang="en-US" smtClean="0"/>
              <a:pPr/>
              <a:t>‹#›</a:t>
            </a:fld>
            <a:endParaRPr lang="en-US" dirty="0"/>
          </a:p>
        </p:txBody>
      </p:sp>
      <p:sp>
        <p:nvSpPr>
          <p:cNvPr id="3" name="Content Placeholder 2">
            <a:extLst>
              <a:ext uri="{FF2B5EF4-FFF2-40B4-BE49-F238E27FC236}">
                <a16:creationId xmlns:a16="http://schemas.microsoft.com/office/drawing/2014/main" id="{4AC231C7-2D11-8645-945B-E354A207BD51}"/>
              </a:ext>
            </a:extLst>
          </p:cNvPr>
          <p:cNvSpPr>
            <a:spLocks noGrp="1"/>
          </p:cNvSpPr>
          <p:nvPr>
            <p:ph sz="quarter" idx="13"/>
          </p:nvPr>
        </p:nvSpPr>
        <p:spPr>
          <a:xfrm>
            <a:off x="1385886" y="1885803"/>
            <a:ext cx="9412287" cy="4214812"/>
          </a:xfrm>
        </p:spPr>
        <p:txBody>
          <a:bodyPr/>
          <a:lstStyle>
            <a:lvl1pPr>
              <a:lnSpc>
                <a:spcPct val="100000"/>
              </a:lnSpc>
              <a:spcBef>
                <a:spcPts val="600"/>
              </a:spcBef>
              <a:defRPr sz="2400">
                <a:latin typeface="Georgia" panose="02040502050405020303" pitchFamily="18" charset="0"/>
              </a:defRPr>
            </a:lvl1pPr>
            <a:lvl2pPr>
              <a:defRPr sz="2000">
                <a:solidFill>
                  <a:srgbClr val="7F7F7F"/>
                </a:solidFill>
                <a:latin typeface="Georgia" panose="02040502050405020303" pitchFamily="18" charset="0"/>
              </a:defRPr>
            </a:lvl2pPr>
            <a:lvl3pPr>
              <a:defRPr sz="1800">
                <a:solidFill>
                  <a:srgbClr val="7F7F7F"/>
                </a:solidFill>
                <a:latin typeface="Georgia" panose="02040502050405020303" pitchFamily="18" charset="0"/>
              </a:defRPr>
            </a:lvl3pPr>
            <a:lvl4pPr>
              <a:defRPr sz="1600">
                <a:solidFill>
                  <a:srgbClr val="7F7F7F"/>
                </a:solidFill>
                <a:latin typeface="Georgia" panose="02040502050405020303" pitchFamily="18" charset="0"/>
              </a:defRPr>
            </a:lvl4pPr>
            <a:lvl5pPr>
              <a:defRPr sz="1600">
                <a:solidFill>
                  <a:srgbClr val="7F7F7F"/>
                </a:solidFill>
                <a:latin typeface="Georgia" panose="020405020504050203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a:extLst>
              <a:ext uri="{FF2B5EF4-FFF2-40B4-BE49-F238E27FC236}">
                <a16:creationId xmlns:a16="http://schemas.microsoft.com/office/drawing/2014/main" id="{35DBF545-637B-F041-A91C-CD17EDE8271D}"/>
              </a:ext>
            </a:extLst>
          </p:cNvPr>
          <p:cNvSpPr>
            <a:spLocks noGrp="1"/>
          </p:cNvSpPr>
          <p:nvPr>
            <p:ph type="title"/>
          </p:nvPr>
        </p:nvSpPr>
        <p:spPr>
          <a:xfrm>
            <a:off x="1385886" y="798819"/>
            <a:ext cx="9412287" cy="941564"/>
          </a:xfrm>
        </p:spPr>
        <p:txBody>
          <a:bodyPr/>
          <a:lstStyle/>
          <a:p>
            <a:r>
              <a:rPr lang="en-US" dirty="0"/>
              <a:t>Click to edit Master title style</a:t>
            </a:r>
          </a:p>
        </p:txBody>
      </p:sp>
    </p:spTree>
    <p:extLst>
      <p:ext uri="{BB962C8B-B14F-4D97-AF65-F5344CB8AC3E}">
        <p14:creationId xmlns:p14="http://schemas.microsoft.com/office/powerpoint/2010/main" val="1140468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9A3C859-686A-A143-8AC4-CF55CD354759}"/>
              </a:ext>
            </a:extLst>
          </p:cNvPr>
          <p:cNvSpPr/>
          <p:nvPr userDrawn="1"/>
        </p:nvSpPr>
        <p:spPr>
          <a:xfrm>
            <a:off x="0" y="0"/>
            <a:ext cx="12192000" cy="6858000"/>
          </a:xfrm>
          <a:prstGeom prst="rect">
            <a:avLst/>
          </a:prstGeom>
          <a:solidFill>
            <a:srgbClr val="787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Slide Number Placeholder 21">
            <a:extLst>
              <a:ext uri="{FF2B5EF4-FFF2-40B4-BE49-F238E27FC236}">
                <a16:creationId xmlns:a16="http://schemas.microsoft.com/office/drawing/2014/main" id="{CD6A248B-5A65-654A-B221-3ABEB6512B8B}"/>
              </a:ext>
            </a:extLst>
          </p:cNvPr>
          <p:cNvSpPr>
            <a:spLocks noGrp="1"/>
          </p:cNvSpPr>
          <p:nvPr>
            <p:ph type="sldNum" sz="quarter" idx="12"/>
          </p:nvPr>
        </p:nvSpPr>
        <p:spPr>
          <a:xfrm>
            <a:off x="5401090" y="6261731"/>
            <a:ext cx="1390236" cy="386177"/>
          </a:xfrm>
        </p:spPr>
        <p:txBody>
          <a:bodyPr/>
          <a:lstStyle>
            <a:lvl1pPr algn="ctr">
              <a:defRPr sz="1300" b="1" i="0">
                <a:solidFill>
                  <a:schemeClr val="bg1"/>
                </a:solidFill>
                <a:latin typeface="Georgia" panose="02040502050405020303" pitchFamily="18" charset="0"/>
              </a:defRPr>
            </a:lvl1pPr>
          </a:lstStyle>
          <a:p>
            <a:fld id="{8A21C35A-F8A6-C443-8555-167434195472}" type="slidenum">
              <a:rPr lang="en-US" smtClean="0"/>
              <a:pPr/>
              <a:t>‹#›</a:t>
            </a:fld>
            <a:endParaRPr lang="en-US" dirty="0"/>
          </a:p>
        </p:txBody>
      </p:sp>
      <p:pic>
        <p:nvPicPr>
          <p:cNvPr id="5" name="Picture 4">
            <a:extLst>
              <a:ext uri="{FF2B5EF4-FFF2-40B4-BE49-F238E27FC236}">
                <a16:creationId xmlns:a16="http://schemas.microsoft.com/office/drawing/2014/main" id="{9F13B073-D7E5-0A4B-8005-2D5A586141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0671" y="210092"/>
            <a:ext cx="1390236" cy="386176"/>
          </a:xfrm>
          <a:prstGeom prst="rect">
            <a:avLst/>
          </a:prstGeom>
        </p:spPr>
      </p:pic>
      <p:cxnSp>
        <p:nvCxnSpPr>
          <p:cNvPr id="6" name="Straight Connector 5">
            <a:extLst>
              <a:ext uri="{FF2B5EF4-FFF2-40B4-BE49-F238E27FC236}">
                <a16:creationId xmlns:a16="http://schemas.microsoft.com/office/drawing/2014/main" id="{5E346269-4F00-A246-AF6A-BB6D5E3F9332}"/>
              </a:ext>
            </a:extLst>
          </p:cNvPr>
          <p:cNvCxnSpPr>
            <a:cxnSpLocks/>
          </p:cNvCxnSpPr>
          <p:nvPr/>
        </p:nvCxnSpPr>
        <p:spPr>
          <a:xfrm flipH="1">
            <a:off x="387768" y="6446705"/>
            <a:ext cx="546128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C0AA268-B232-AE48-82CC-8483628D7491}"/>
              </a:ext>
            </a:extLst>
          </p:cNvPr>
          <p:cNvCxnSpPr>
            <a:cxnSpLocks/>
          </p:cNvCxnSpPr>
          <p:nvPr/>
        </p:nvCxnSpPr>
        <p:spPr>
          <a:xfrm flipH="1">
            <a:off x="6342947" y="6446705"/>
            <a:ext cx="546128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ABF3A39-8EC3-7042-AE0D-3EA39002F078}"/>
              </a:ext>
            </a:extLst>
          </p:cNvPr>
          <p:cNvCxnSpPr>
            <a:cxnSpLocks/>
          </p:cNvCxnSpPr>
          <p:nvPr/>
        </p:nvCxnSpPr>
        <p:spPr>
          <a:xfrm flipH="1">
            <a:off x="387768" y="364901"/>
            <a:ext cx="49426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581A061-5DB4-EA49-89DA-9517EC64617E}"/>
              </a:ext>
            </a:extLst>
          </p:cNvPr>
          <p:cNvCxnSpPr>
            <a:cxnSpLocks/>
          </p:cNvCxnSpPr>
          <p:nvPr/>
        </p:nvCxnSpPr>
        <p:spPr>
          <a:xfrm flipH="1">
            <a:off x="6861593" y="364901"/>
            <a:ext cx="49426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6D539C0-AFDA-0347-BA17-7CFFDF5601B4}"/>
              </a:ext>
            </a:extLst>
          </p:cNvPr>
          <p:cNvSpPr>
            <a:spLocks noGrp="1"/>
          </p:cNvSpPr>
          <p:nvPr>
            <p:ph type="title"/>
          </p:nvPr>
        </p:nvSpPr>
        <p:spPr>
          <a:xfrm>
            <a:off x="1394432" y="596268"/>
            <a:ext cx="9412288" cy="1128415"/>
          </a:xfrm>
        </p:spPr>
        <p:txBody>
          <a:bodyPr/>
          <a:lstStyle>
            <a:lvl1pPr>
              <a:defRPr>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15EBDCF1-47E3-DF42-9F5D-8D0A2897C158}"/>
              </a:ext>
            </a:extLst>
          </p:cNvPr>
          <p:cNvSpPr>
            <a:spLocks noGrp="1"/>
          </p:cNvSpPr>
          <p:nvPr>
            <p:ph sz="quarter" idx="13"/>
          </p:nvPr>
        </p:nvSpPr>
        <p:spPr>
          <a:xfrm>
            <a:off x="1394432" y="1885803"/>
            <a:ext cx="9412287" cy="4214812"/>
          </a:xfrm>
        </p:spPr>
        <p:txBody>
          <a:bodyPr/>
          <a:lstStyle>
            <a:lvl1pPr>
              <a:defRPr sz="2400">
                <a:solidFill>
                  <a:schemeClr val="bg1"/>
                </a:solidFill>
                <a:latin typeface="Georgia" panose="02040502050405020303" pitchFamily="18" charset="0"/>
              </a:defRPr>
            </a:lvl1pPr>
            <a:lvl2pPr>
              <a:defRPr sz="2000">
                <a:solidFill>
                  <a:schemeClr val="bg1"/>
                </a:solidFill>
                <a:latin typeface="Georgia" panose="02040502050405020303" pitchFamily="18" charset="0"/>
              </a:defRPr>
            </a:lvl2pPr>
            <a:lvl3pPr>
              <a:defRPr sz="1800">
                <a:solidFill>
                  <a:schemeClr val="bg1"/>
                </a:solidFill>
                <a:latin typeface="Georgia" panose="02040502050405020303" pitchFamily="18" charset="0"/>
              </a:defRPr>
            </a:lvl3pPr>
            <a:lvl4pPr>
              <a:defRPr sz="1600">
                <a:solidFill>
                  <a:schemeClr val="bg1"/>
                </a:solidFill>
                <a:latin typeface="Georgia" panose="02040502050405020303" pitchFamily="18" charset="0"/>
              </a:defRPr>
            </a:lvl4pPr>
            <a:lvl5pPr>
              <a:defRPr sz="1600">
                <a:solidFill>
                  <a:schemeClr val="bg1"/>
                </a:solidFill>
                <a:latin typeface="Georgia" panose="020405020504050203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8670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83323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7070FD-5753-5542-A630-B7A863CC7FA6}"/>
              </a:ext>
            </a:extLst>
          </p:cNvPr>
          <p:cNvSpPr>
            <a:spLocks noGrp="1"/>
          </p:cNvSpPr>
          <p:nvPr>
            <p:ph type="title"/>
          </p:nvPr>
        </p:nvSpPr>
        <p:spPr>
          <a:xfrm>
            <a:off x="838200" y="365125"/>
            <a:ext cx="10515600" cy="1325563"/>
          </a:xfrm>
          <a:prstGeom prst="rect">
            <a:avLst/>
          </a:prstGeom>
        </p:spPr>
        <p:txBody>
          <a:bodyPr vert="horz" lIns="0" tIns="0" rIns="0" bIns="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DAF245E8-7840-A54A-B1AA-A5FD05154C33}"/>
              </a:ext>
            </a:extLst>
          </p:cNvPr>
          <p:cNvSpPr>
            <a:spLocks noGrp="1"/>
          </p:cNvSpPr>
          <p:nvPr>
            <p:ph type="body" idx="1"/>
          </p:nvPr>
        </p:nvSpPr>
        <p:spPr>
          <a:xfrm>
            <a:off x="838200" y="1825625"/>
            <a:ext cx="10515600" cy="4351338"/>
          </a:xfrm>
          <a:prstGeom prst="rect">
            <a:avLst/>
          </a:prstGeom>
        </p:spPr>
        <p:txBody>
          <a:bodyPr vert="horz" lIns="0" tIns="0" rIns="0" bIns="0" rtlCol="0">
            <a:noAutofit/>
          </a:bodyPr>
          <a:lstStyle/>
          <a:p>
            <a:pPr lvl="0"/>
            <a:r>
              <a:rPr lang="en-US" dirty="0" err="1"/>
              <a:t>Tktktk</a:t>
            </a:r>
            <a:r>
              <a:rPr lang="en-US" dirty="0"/>
              <a:t> </a:t>
            </a:r>
            <a:r>
              <a:rPr lang="en-US" dirty="0" err="1"/>
              <a:t>tkk</a:t>
            </a:r>
            <a:r>
              <a:rPr lang="en-US" dirty="0"/>
              <a:t> </a:t>
            </a:r>
            <a:r>
              <a:rPr lang="en-US" dirty="0" err="1"/>
              <a:t>tktk</a:t>
            </a:r>
            <a:r>
              <a:rPr lang="en-US" dirty="0"/>
              <a:t> </a:t>
            </a:r>
            <a:r>
              <a:rPr lang="en-US" dirty="0" err="1"/>
              <a:t>tktk</a:t>
            </a:r>
            <a:r>
              <a:rPr lang="en-US" dirty="0"/>
              <a:t> </a:t>
            </a:r>
            <a:r>
              <a:rPr lang="en-US" dirty="0" err="1"/>
              <a:t>tkt</a:t>
            </a:r>
            <a:r>
              <a:rPr lang="en-US" dirty="0"/>
              <a:t> </a:t>
            </a:r>
            <a:r>
              <a:rPr lang="en-US" dirty="0" err="1"/>
              <a:t>ktk</a:t>
            </a:r>
            <a:r>
              <a:rPr lang="en-US" dirty="0"/>
              <a:t> </a:t>
            </a:r>
            <a:r>
              <a:rPr lang="en-US" dirty="0" err="1"/>
              <a:t>tk</a:t>
            </a:r>
            <a:r>
              <a:rPr lang="en-US" dirty="0"/>
              <a:t> </a:t>
            </a:r>
            <a:r>
              <a:rPr lang="en-US" dirty="0" err="1"/>
              <a:t>tktk</a:t>
            </a:r>
            <a:r>
              <a:rPr lang="en-US" dirty="0"/>
              <a:t> </a:t>
            </a:r>
            <a:r>
              <a:rPr lang="en-US" dirty="0" err="1"/>
              <a:t>tktk</a:t>
            </a:r>
            <a:r>
              <a:rPr lang="en-US" dirty="0"/>
              <a:t> </a:t>
            </a:r>
            <a:r>
              <a:rPr lang="en-US" dirty="0" err="1"/>
              <a:t>tkt</a:t>
            </a:r>
            <a:r>
              <a:rPr lang="en-US" dirty="0"/>
              <a:t> </a:t>
            </a:r>
          </a:p>
        </p:txBody>
      </p:sp>
      <p:sp>
        <p:nvSpPr>
          <p:cNvPr id="5" name="Footer Placeholder 4">
            <a:extLst>
              <a:ext uri="{FF2B5EF4-FFF2-40B4-BE49-F238E27FC236}">
                <a16:creationId xmlns:a16="http://schemas.microsoft.com/office/drawing/2014/main" id="{29F57989-94CE-5F4E-A005-F30FA8DB20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 </a:t>
            </a:r>
          </a:p>
        </p:txBody>
      </p:sp>
      <p:sp>
        <p:nvSpPr>
          <p:cNvPr id="6" name="Slide Number Placeholder 5">
            <a:extLst>
              <a:ext uri="{FF2B5EF4-FFF2-40B4-BE49-F238E27FC236}">
                <a16:creationId xmlns:a16="http://schemas.microsoft.com/office/drawing/2014/main" id="{BF9D479B-F5CC-DB4B-9294-9CBE390A98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21C35A-F8A6-C443-8555-167434195472}" type="slidenum">
              <a:rPr lang="en-US" smtClean="0"/>
              <a:t>‹#›</a:t>
            </a:fld>
            <a:endParaRPr lang="en-US" dirty="0"/>
          </a:p>
        </p:txBody>
      </p:sp>
    </p:spTree>
    <p:extLst>
      <p:ext uri="{BB962C8B-B14F-4D97-AF65-F5344CB8AC3E}">
        <p14:creationId xmlns:p14="http://schemas.microsoft.com/office/powerpoint/2010/main" val="619160027"/>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1" r:id="rId3"/>
    <p:sldLayoutId id="2147483650" r:id="rId4"/>
  </p:sldLayoutIdLst>
  <p:hf hdr="0" ftr="0" dt="0"/>
  <p:txStyles>
    <p:titleStyle>
      <a:lvl1pPr algn="ctr" defTabSz="914400" rtl="0" eaLnBrk="1" latinLnBrk="0" hangingPunct="1">
        <a:lnSpc>
          <a:spcPct val="90000"/>
        </a:lnSpc>
        <a:spcBef>
          <a:spcPct val="0"/>
        </a:spcBef>
        <a:buNone/>
        <a:defRPr sz="3400" b="1" kern="1200">
          <a:solidFill>
            <a:srgbClr val="787E80"/>
          </a:solidFill>
          <a:latin typeface="Georgia" panose="02040502050405020303" pitchFamily="18" charset="0"/>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1800" kern="1200">
          <a:solidFill>
            <a:srgbClr val="787E80"/>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D0CBED3-4AE8-8D46-BA8A-C7C7F51973A1}"/>
              </a:ext>
            </a:extLst>
          </p:cNvPr>
          <p:cNvSpPr/>
          <p:nvPr/>
        </p:nvSpPr>
        <p:spPr>
          <a:xfrm>
            <a:off x="4256543" y="2916108"/>
            <a:ext cx="3671298" cy="1019807"/>
          </a:xfrm>
          <a:prstGeom prst="rect">
            <a:avLst/>
          </a:prstGeom>
          <a:gradFill>
            <a:gsLst>
              <a:gs pos="21000">
                <a:srgbClr val="C51638"/>
              </a:gs>
              <a:gs pos="96000">
                <a:srgbClr val="901727"/>
              </a:gs>
              <a:gs pos="62000">
                <a:srgbClr val="A00B2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01727"/>
              </a:solidFill>
            </a:endParaRPr>
          </a:p>
        </p:txBody>
      </p:sp>
      <p:pic>
        <p:nvPicPr>
          <p:cNvPr id="9" name="Picture 8">
            <a:extLst>
              <a:ext uri="{FF2B5EF4-FFF2-40B4-BE49-F238E27FC236}">
                <a16:creationId xmlns:a16="http://schemas.microsoft.com/office/drawing/2014/main" id="{149BB94F-02D9-2E4F-833C-888F38898200}"/>
              </a:ext>
            </a:extLst>
          </p:cNvPr>
          <p:cNvPicPr>
            <a:picLocks noChangeAspect="1"/>
          </p:cNvPicPr>
          <p:nvPr/>
        </p:nvPicPr>
        <p:blipFill>
          <a:blip r:embed="rId3"/>
          <a:stretch>
            <a:fillRect/>
          </a:stretch>
        </p:blipFill>
        <p:spPr>
          <a:xfrm>
            <a:off x="4714062" y="3177741"/>
            <a:ext cx="2765248" cy="451469"/>
          </a:xfrm>
          <a:prstGeom prst="rect">
            <a:avLst/>
          </a:prstGeom>
        </p:spPr>
      </p:pic>
      <p:cxnSp>
        <p:nvCxnSpPr>
          <p:cNvPr id="10" name="Straight Connector 9">
            <a:extLst>
              <a:ext uri="{FF2B5EF4-FFF2-40B4-BE49-F238E27FC236}">
                <a16:creationId xmlns:a16="http://schemas.microsoft.com/office/drawing/2014/main" id="{B9A9536E-249E-AC4D-835B-AF78464F215E}"/>
              </a:ext>
            </a:extLst>
          </p:cNvPr>
          <p:cNvCxnSpPr>
            <a:cxnSpLocks/>
          </p:cNvCxnSpPr>
          <p:nvPr/>
        </p:nvCxnSpPr>
        <p:spPr>
          <a:xfrm flipH="1">
            <a:off x="4258604" y="2916108"/>
            <a:ext cx="1" cy="1016000"/>
          </a:xfrm>
          <a:prstGeom prst="line">
            <a:avLst/>
          </a:prstGeom>
          <a:ln w="6350">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C5FD7D5-CB29-8A4B-8FD9-F6F92D935D4D}"/>
              </a:ext>
            </a:extLst>
          </p:cNvPr>
          <p:cNvCxnSpPr>
            <a:cxnSpLocks/>
          </p:cNvCxnSpPr>
          <p:nvPr/>
        </p:nvCxnSpPr>
        <p:spPr>
          <a:xfrm>
            <a:off x="4256543" y="2916108"/>
            <a:ext cx="3671298" cy="0"/>
          </a:xfrm>
          <a:prstGeom prst="line">
            <a:avLst/>
          </a:prstGeom>
          <a:ln w="6350">
            <a:solidFill>
              <a:schemeClr val="bg1">
                <a:alpha val="36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2DCE572-8D63-CF45-8850-B8888D0E0DF5}"/>
              </a:ext>
            </a:extLst>
          </p:cNvPr>
          <p:cNvCxnSpPr>
            <a:cxnSpLocks/>
          </p:cNvCxnSpPr>
          <p:nvPr/>
        </p:nvCxnSpPr>
        <p:spPr>
          <a:xfrm>
            <a:off x="4256543" y="3932108"/>
            <a:ext cx="3671298" cy="0"/>
          </a:xfrm>
          <a:prstGeom prst="line">
            <a:avLst/>
          </a:prstGeom>
          <a:ln w="1587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7ABEAFB-F251-164C-BBF2-2D1EC1CDE9CB}"/>
              </a:ext>
            </a:extLst>
          </p:cNvPr>
          <p:cNvCxnSpPr>
            <a:cxnSpLocks/>
          </p:cNvCxnSpPr>
          <p:nvPr/>
        </p:nvCxnSpPr>
        <p:spPr>
          <a:xfrm>
            <a:off x="7927841" y="2916108"/>
            <a:ext cx="0" cy="1016000"/>
          </a:xfrm>
          <a:prstGeom prst="line">
            <a:avLst/>
          </a:prstGeom>
          <a:ln w="1587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0725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21C35A-F8A6-C443-8555-167434195472}" type="slidenum">
              <a:rPr lang="en-US" smtClean="0"/>
              <a:pPr/>
              <a:t>10</a:t>
            </a:fld>
            <a:endParaRPr lang="en-US" dirty="0"/>
          </a:p>
        </p:txBody>
      </p:sp>
      <p:sp>
        <p:nvSpPr>
          <p:cNvPr id="3" name="Content Placeholder 2"/>
          <p:cNvSpPr>
            <a:spLocks noGrp="1"/>
          </p:cNvSpPr>
          <p:nvPr>
            <p:ph sz="quarter" idx="13"/>
          </p:nvPr>
        </p:nvSpPr>
        <p:spPr/>
        <p:txBody>
          <a:bodyPr/>
          <a:lstStyle/>
          <a:p>
            <a:pPr marL="342900" indent="-342900">
              <a:buFont typeface="Arial" panose="020B0604020202020204" pitchFamily="34" charset="0"/>
              <a:buChar char="•"/>
            </a:pPr>
            <a:r>
              <a:rPr lang="en-US" dirty="0"/>
              <a:t>Section M</a:t>
            </a:r>
          </a:p>
          <a:p>
            <a:pPr marL="1028700" lvl="1" indent="-342900"/>
            <a:r>
              <a:rPr lang="en-US" dirty="0"/>
              <a:t>Includes evaluation factors and criteria </a:t>
            </a:r>
          </a:p>
          <a:p>
            <a:pPr marL="1028700" lvl="1" indent="-342900"/>
            <a:r>
              <a:rPr lang="en-US" dirty="0"/>
              <a:t>Usually includes definitions for adjectival ratings and confidence ratings </a:t>
            </a:r>
          </a:p>
          <a:p>
            <a:endParaRPr lang="en-US" dirty="0"/>
          </a:p>
        </p:txBody>
      </p:sp>
      <p:sp>
        <p:nvSpPr>
          <p:cNvPr id="4" name="Title 3"/>
          <p:cNvSpPr>
            <a:spLocks noGrp="1"/>
          </p:cNvSpPr>
          <p:nvPr>
            <p:ph type="title"/>
          </p:nvPr>
        </p:nvSpPr>
        <p:spPr/>
        <p:txBody>
          <a:bodyPr/>
          <a:lstStyle/>
          <a:p>
            <a:r>
              <a:rPr lang="en-US" dirty="0" smtClean="0"/>
              <a:t>Solicitation/RFP/RFQ</a:t>
            </a:r>
            <a:endParaRPr lang="en-US" dirty="0"/>
          </a:p>
        </p:txBody>
      </p:sp>
    </p:spTree>
    <p:extLst>
      <p:ext uri="{BB962C8B-B14F-4D97-AF65-F5344CB8AC3E}">
        <p14:creationId xmlns:p14="http://schemas.microsoft.com/office/powerpoint/2010/main" val="2511357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21C35A-F8A6-C443-8555-167434195472}" type="slidenum">
              <a:rPr lang="en-US" smtClean="0"/>
              <a:pPr/>
              <a:t>11</a:t>
            </a:fld>
            <a:endParaRPr lang="en-US" dirty="0"/>
          </a:p>
        </p:txBody>
      </p:sp>
      <p:sp>
        <p:nvSpPr>
          <p:cNvPr id="4" name="Title 3"/>
          <p:cNvSpPr>
            <a:spLocks noGrp="1"/>
          </p:cNvSpPr>
          <p:nvPr>
            <p:ph type="title"/>
          </p:nvPr>
        </p:nvSpPr>
        <p:spPr/>
        <p:txBody>
          <a:bodyPr/>
          <a:lstStyle/>
          <a:p>
            <a:r>
              <a:rPr lang="en-US" dirty="0" smtClean="0"/>
              <a:t>Solicitation/RFP/RFQ</a:t>
            </a:r>
            <a:endParaRPr lang="en-US" dirty="0"/>
          </a:p>
        </p:txBody>
      </p:sp>
      <p:pic>
        <p:nvPicPr>
          <p:cNvPr id="13" name="Content Placeholder 12"/>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904616" y="1637821"/>
            <a:ext cx="6617914" cy="2391061"/>
          </a:xfr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2207" y="4840769"/>
            <a:ext cx="7502733" cy="1568434"/>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4617" y="3952437"/>
            <a:ext cx="6687058" cy="1005110"/>
          </a:xfrm>
          <a:prstGeom prst="rect">
            <a:avLst/>
          </a:prstGeom>
        </p:spPr>
      </p:pic>
      <p:pic>
        <p:nvPicPr>
          <p:cNvPr id="16" name="Picture 15"/>
          <p:cNvPicPr>
            <a:picLocks noChangeAspect="1"/>
          </p:cNvPicPr>
          <p:nvPr/>
        </p:nvPicPr>
        <p:blipFill>
          <a:blip r:embed="rId5"/>
          <a:stretch>
            <a:fillRect/>
          </a:stretch>
        </p:blipFill>
        <p:spPr>
          <a:xfrm>
            <a:off x="5000371" y="1485421"/>
            <a:ext cx="2495550" cy="304800"/>
          </a:xfrm>
          <a:prstGeom prst="rect">
            <a:avLst/>
          </a:prstGeom>
        </p:spPr>
      </p:pic>
    </p:spTree>
    <p:extLst>
      <p:ext uri="{BB962C8B-B14F-4D97-AF65-F5344CB8AC3E}">
        <p14:creationId xmlns:p14="http://schemas.microsoft.com/office/powerpoint/2010/main" val="14149374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21C35A-F8A6-C443-8555-167434195472}" type="slidenum">
              <a:rPr lang="en-US" smtClean="0"/>
              <a:pPr/>
              <a:t>12</a:t>
            </a:fld>
            <a:endParaRPr lang="en-US" dirty="0"/>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948703" y="1485900"/>
            <a:ext cx="6286651" cy="4214813"/>
          </a:xfrm>
        </p:spPr>
      </p:pic>
      <p:sp>
        <p:nvSpPr>
          <p:cNvPr id="4" name="Title 3"/>
          <p:cNvSpPr>
            <a:spLocks noGrp="1"/>
          </p:cNvSpPr>
          <p:nvPr>
            <p:ph type="title"/>
          </p:nvPr>
        </p:nvSpPr>
        <p:spPr/>
        <p:txBody>
          <a:bodyPr/>
          <a:lstStyle/>
          <a:p>
            <a:r>
              <a:rPr lang="en-US" dirty="0"/>
              <a:t>Solicitation/RFP/RFQ</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2214" y="5591175"/>
            <a:ext cx="6021786" cy="457200"/>
          </a:xfrm>
          <a:prstGeom prst="rect">
            <a:avLst/>
          </a:prstGeom>
        </p:spPr>
      </p:pic>
    </p:spTree>
    <p:extLst>
      <p:ext uri="{BB962C8B-B14F-4D97-AF65-F5344CB8AC3E}">
        <p14:creationId xmlns:p14="http://schemas.microsoft.com/office/powerpoint/2010/main" val="1503177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21C35A-F8A6-C443-8555-167434195472}" type="slidenum">
              <a:rPr lang="en-US" smtClean="0"/>
              <a:pPr/>
              <a:t>13</a:t>
            </a:fld>
            <a:endParaRPr lang="en-US" dirty="0"/>
          </a:p>
        </p:txBody>
      </p:sp>
      <p:sp>
        <p:nvSpPr>
          <p:cNvPr id="4" name="Title 3"/>
          <p:cNvSpPr>
            <a:spLocks noGrp="1"/>
          </p:cNvSpPr>
          <p:nvPr>
            <p:ph type="title"/>
          </p:nvPr>
        </p:nvSpPr>
        <p:spPr/>
        <p:txBody>
          <a:bodyPr/>
          <a:lstStyle/>
          <a:p>
            <a:r>
              <a:rPr lang="en-US" dirty="0"/>
              <a:t>Solicitation/RFP/RFQ</a:t>
            </a:r>
          </a:p>
        </p:txBody>
      </p:sp>
      <p:pic>
        <p:nvPicPr>
          <p:cNvPr id="7" name="Content Placeholder 6"/>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514943" y="1862697"/>
            <a:ext cx="7310543" cy="3935647"/>
          </a:xfrm>
        </p:spPr>
      </p:pic>
    </p:spTree>
    <p:extLst>
      <p:ext uri="{BB962C8B-B14F-4D97-AF65-F5344CB8AC3E}">
        <p14:creationId xmlns:p14="http://schemas.microsoft.com/office/powerpoint/2010/main" val="2877750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21C35A-F8A6-C443-8555-167434195472}" type="slidenum">
              <a:rPr lang="en-US" smtClean="0"/>
              <a:pPr/>
              <a:t>14</a:t>
            </a:fld>
            <a:endParaRPr lang="en-US" dirty="0"/>
          </a:p>
        </p:txBody>
      </p:sp>
      <p:sp>
        <p:nvSpPr>
          <p:cNvPr id="4" name="Title 3"/>
          <p:cNvSpPr>
            <a:spLocks noGrp="1"/>
          </p:cNvSpPr>
          <p:nvPr>
            <p:ph type="title"/>
          </p:nvPr>
        </p:nvSpPr>
        <p:spPr/>
        <p:txBody>
          <a:bodyPr/>
          <a:lstStyle/>
          <a:p>
            <a:r>
              <a:rPr lang="en-US" dirty="0" smtClean="0"/>
              <a:t>Solicitation/RFP/RFQ</a:t>
            </a:r>
            <a:endParaRPr lang="en-US" dirty="0"/>
          </a:p>
        </p:txBody>
      </p:sp>
      <p:pic>
        <p:nvPicPr>
          <p:cNvPr id="7" name="Content Placeholder 6"/>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048666" y="1438275"/>
            <a:ext cx="8295484" cy="4893322"/>
          </a:xfrm>
        </p:spPr>
      </p:pic>
    </p:spTree>
    <p:extLst>
      <p:ext uri="{BB962C8B-B14F-4D97-AF65-F5344CB8AC3E}">
        <p14:creationId xmlns:p14="http://schemas.microsoft.com/office/powerpoint/2010/main" val="5721547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21C35A-F8A6-C443-8555-167434195472}" type="slidenum">
              <a:rPr lang="en-US" smtClean="0"/>
              <a:pPr/>
              <a:t>15</a:t>
            </a:fld>
            <a:endParaRPr lang="en-US" dirty="0"/>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658269" y="1880048"/>
            <a:ext cx="7247731" cy="3856383"/>
          </a:xfrm>
        </p:spPr>
      </p:pic>
      <p:sp>
        <p:nvSpPr>
          <p:cNvPr id="4" name="Title 3"/>
          <p:cNvSpPr>
            <a:spLocks noGrp="1"/>
          </p:cNvSpPr>
          <p:nvPr>
            <p:ph type="title"/>
          </p:nvPr>
        </p:nvSpPr>
        <p:spPr/>
        <p:txBody>
          <a:bodyPr/>
          <a:lstStyle/>
          <a:p>
            <a:r>
              <a:rPr lang="en-US" dirty="0"/>
              <a:t>Solicitation/RFP/RFQ</a:t>
            </a:r>
          </a:p>
        </p:txBody>
      </p:sp>
    </p:spTree>
    <p:extLst>
      <p:ext uri="{BB962C8B-B14F-4D97-AF65-F5344CB8AC3E}">
        <p14:creationId xmlns:p14="http://schemas.microsoft.com/office/powerpoint/2010/main" val="85622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21C35A-F8A6-C443-8555-167434195472}" type="slidenum">
              <a:rPr lang="en-US" smtClean="0"/>
              <a:pPr/>
              <a:t>16</a:t>
            </a:fld>
            <a:endParaRPr lang="en-US" dirty="0"/>
          </a:p>
        </p:txBody>
      </p:sp>
      <p:sp>
        <p:nvSpPr>
          <p:cNvPr id="3" name="Content Placeholder 2"/>
          <p:cNvSpPr>
            <a:spLocks noGrp="1"/>
          </p:cNvSpPr>
          <p:nvPr>
            <p:ph sz="quarter" idx="13"/>
          </p:nvPr>
        </p:nvSpPr>
        <p:spPr/>
        <p:txBody>
          <a:bodyPr/>
          <a:lstStyle/>
          <a:p>
            <a:pPr marL="342900" indent="-342900">
              <a:buFont typeface="Arial" panose="020B0604020202020204" pitchFamily="34" charset="0"/>
              <a:buChar char="•"/>
            </a:pPr>
            <a:r>
              <a:rPr lang="en-US" sz="2000" dirty="0"/>
              <a:t>The Agency must </a:t>
            </a:r>
            <a:endParaRPr lang="en-US" sz="2000" dirty="0" smtClean="0"/>
          </a:p>
          <a:p>
            <a:pPr marL="1028700" lvl="1" indent="-342900"/>
            <a:r>
              <a:rPr lang="en-US" sz="1800" dirty="0" smtClean="0"/>
              <a:t>“[F]</a:t>
            </a:r>
            <a:r>
              <a:rPr lang="en-US" sz="1800" dirty="0" err="1" smtClean="0"/>
              <a:t>urnish</a:t>
            </a:r>
            <a:r>
              <a:rPr lang="en-US" sz="1800" dirty="0" smtClean="0"/>
              <a:t> </a:t>
            </a:r>
            <a:r>
              <a:rPr lang="en-US" sz="1800" dirty="0"/>
              <a:t>the basis for the selection decision and contract award” and must include: </a:t>
            </a:r>
            <a:endParaRPr lang="en-US" sz="1800" dirty="0" smtClean="0"/>
          </a:p>
          <a:p>
            <a:pPr marL="1485900" lvl="2" indent="-342900"/>
            <a:r>
              <a:rPr lang="en-US" sz="1400" dirty="0" smtClean="0"/>
              <a:t>“significant </a:t>
            </a:r>
            <a:r>
              <a:rPr lang="en-US" sz="1400" dirty="0"/>
              <a:t>weak or deficient factors in </a:t>
            </a:r>
            <a:r>
              <a:rPr lang="en-US" sz="1400" dirty="0" err="1"/>
              <a:t>offeror’s</a:t>
            </a:r>
            <a:r>
              <a:rPr lang="en-US" sz="1400" dirty="0"/>
              <a:t> offer;” </a:t>
            </a:r>
            <a:endParaRPr lang="en-US" sz="1400" dirty="0" smtClean="0"/>
          </a:p>
          <a:p>
            <a:pPr marL="1485900" lvl="2" indent="-342900"/>
            <a:r>
              <a:rPr lang="en-US" sz="1400" dirty="0" smtClean="0"/>
              <a:t>“</a:t>
            </a:r>
            <a:r>
              <a:rPr lang="en-US" sz="1400" dirty="0"/>
              <a:t>overall evaluated cost and technical rating” of the awarded offer and protestor; </a:t>
            </a:r>
            <a:endParaRPr lang="en-US" sz="1400" dirty="0" smtClean="0"/>
          </a:p>
          <a:p>
            <a:pPr marL="1485900" lvl="2" indent="-342900"/>
            <a:r>
              <a:rPr lang="en-US" sz="1400" dirty="0" smtClean="0"/>
              <a:t>“</a:t>
            </a:r>
            <a:r>
              <a:rPr lang="en-US" sz="1400" dirty="0"/>
              <a:t>overall ranking of all offerors;” </a:t>
            </a:r>
            <a:endParaRPr lang="en-US" sz="1400" dirty="0" smtClean="0"/>
          </a:p>
          <a:p>
            <a:pPr marL="1485900" lvl="2" indent="-342900"/>
            <a:r>
              <a:rPr lang="en-US" sz="1400" dirty="0" smtClean="0"/>
              <a:t>“</a:t>
            </a:r>
            <a:r>
              <a:rPr lang="en-US" sz="1400" dirty="0"/>
              <a:t>summary of rationale for the award;” </a:t>
            </a:r>
            <a:endParaRPr lang="en-US" sz="1400" dirty="0" smtClean="0"/>
          </a:p>
          <a:p>
            <a:pPr marL="1485900" lvl="2" indent="-342900"/>
            <a:r>
              <a:rPr lang="en-US" sz="1400" dirty="0" smtClean="0"/>
              <a:t>the </a:t>
            </a:r>
            <a:r>
              <a:rPr lang="en-US" sz="1400" dirty="0"/>
              <a:t>make and model of item being accepted for award (for commercial item); </a:t>
            </a:r>
            <a:endParaRPr lang="en-US" sz="1400" dirty="0" smtClean="0"/>
          </a:p>
          <a:p>
            <a:pPr marL="1485900" lvl="2" indent="-342900"/>
            <a:r>
              <a:rPr lang="en-US" sz="1400" dirty="0" smtClean="0"/>
              <a:t>“</a:t>
            </a:r>
            <a:r>
              <a:rPr lang="en-US" sz="1400" dirty="0"/>
              <a:t>reasonable responses to relevant questions posed by the debriefed offeror” regarding agency’s source selection decision; </a:t>
            </a:r>
            <a:endParaRPr lang="en-US" sz="1400" dirty="0" smtClean="0"/>
          </a:p>
          <a:p>
            <a:pPr marL="1485900" lvl="2" indent="-342900"/>
            <a:r>
              <a:rPr lang="en-US" sz="1400" dirty="0" smtClean="0"/>
              <a:t>and </a:t>
            </a:r>
            <a:r>
              <a:rPr lang="en-US" sz="1400" dirty="0"/>
              <a:t>opportunity for offeror to submit additional questions within two days of receiving debriefing.  </a:t>
            </a:r>
            <a:endParaRPr lang="en-US" sz="1400" dirty="0" smtClean="0"/>
          </a:p>
          <a:p>
            <a:pPr marL="1028700" lvl="1" indent="-342900"/>
            <a:r>
              <a:rPr lang="en-US" sz="1800" dirty="0"/>
              <a:t>41 U.S.C. § 3704(c) (</a:t>
            </a:r>
            <a:r>
              <a:rPr lang="en-US" sz="1800" dirty="0" smtClean="0"/>
              <a:t>Civilian); 10 </a:t>
            </a:r>
            <a:r>
              <a:rPr lang="en-US" sz="1800" dirty="0"/>
              <a:t>U.S.C. § 3304(c) (DoD</a:t>
            </a:r>
            <a:r>
              <a:rPr lang="en-US" sz="1800" dirty="0" smtClean="0"/>
              <a:t>)</a:t>
            </a:r>
          </a:p>
          <a:p>
            <a:pPr marL="1485900" lvl="2" indent="-342900"/>
            <a:r>
              <a:rPr lang="en-US" sz="1600" dirty="0" smtClean="0"/>
              <a:t>Note</a:t>
            </a:r>
            <a:r>
              <a:rPr lang="en-US" sz="1600" dirty="0"/>
              <a:t>: additional questions only allowed in enhanced debriefing provided during DoD procurement.</a:t>
            </a:r>
          </a:p>
        </p:txBody>
      </p:sp>
      <p:sp>
        <p:nvSpPr>
          <p:cNvPr id="4" name="Title 3"/>
          <p:cNvSpPr>
            <a:spLocks noGrp="1"/>
          </p:cNvSpPr>
          <p:nvPr>
            <p:ph type="title"/>
          </p:nvPr>
        </p:nvSpPr>
        <p:spPr/>
        <p:txBody>
          <a:bodyPr/>
          <a:lstStyle/>
          <a:p>
            <a:r>
              <a:rPr lang="en-US" dirty="0" smtClean="0"/>
              <a:t>Debriefing </a:t>
            </a:r>
            <a:endParaRPr lang="en-US" dirty="0"/>
          </a:p>
        </p:txBody>
      </p:sp>
    </p:spTree>
    <p:extLst>
      <p:ext uri="{BB962C8B-B14F-4D97-AF65-F5344CB8AC3E}">
        <p14:creationId xmlns:p14="http://schemas.microsoft.com/office/powerpoint/2010/main" val="3035092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21C35A-F8A6-C443-8555-167434195472}" type="slidenum">
              <a:rPr lang="en-US" smtClean="0"/>
              <a:pPr/>
              <a:t>17</a:t>
            </a:fld>
            <a:endParaRPr lang="en-US" dirty="0"/>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110581" y="2543175"/>
            <a:ext cx="8407460" cy="1383506"/>
          </a:xfrm>
        </p:spPr>
      </p:pic>
      <p:sp>
        <p:nvSpPr>
          <p:cNvPr id="4" name="Title 3"/>
          <p:cNvSpPr>
            <a:spLocks noGrp="1"/>
          </p:cNvSpPr>
          <p:nvPr>
            <p:ph type="title"/>
          </p:nvPr>
        </p:nvSpPr>
        <p:spPr/>
        <p:txBody>
          <a:bodyPr/>
          <a:lstStyle/>
          <a:p>
            <a:r>
              <a:rPr lang="en-US" dirty="0" smtClean="0"/>
              <a:t>Debriefing </a:t>
            </a:r>
            <a:endParaRPr lang="en-US" dirty="0"/>
          </a:p>
        </p:txBody>
      </p:sp>
    </p:spTree>
    <p:extLst>
      <p:ext uri="{BB962C8B-B14F-4D97-AF65-F5344CB8AC3E}">
        <p14:creationId xmlns:p14="http://schemas.microsoft.com/office/powerpoint/2010/main" val="765880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2ADAC-FDAC-6B44-B97E-0A9308DCBFE0}"/>
              </a:ext>
            </a:extLst>
          </p:cNvPr>
          <p:cNvSpPr>
            <a:spLocks noGrp="1"/>
          </p:cNvSpPr>
          <p:nvPr>
            <p:ph type="ctrTitle"/>
          </p:nvPr>
        </p:nvSpPr>
        <p:spPr>
          <a:xfrm>
            <a:off x="1210638" y="2347943"/>
            <a:ext cx="9770724" cy="1409043"/>
          </a:xfrm>
        </p:spPr>
        <p:txBody>
          <a:bodyPr lIns="0" tIns="0" rIns="0" bIns="0" anchor="t">
            <a:noAutofit/>
          </a:bodyPr>
          <a:lstStyle/>
          <a:p>
            <a:pPr algn="ctr" fontAlgn="t">
              <a:lnSpc>
                <a:spcPct val="100000"/>
              </a:lnSpc>
            </a:pPr>
            <a:r>
              <a:rPr lang="en-US" sz="3400" b="1" dirty="0" smtClean="0">
                <a:solidFill>
                  <a:srgbClr val="787E80"/>
                </a:solidFill>
                <a:latin typeface="Georgia" panose="02040502050405020303" pitchFamily="18" charset="0"/>
              </a:rPr>
              <a:t>Bid Protests</a:t>
            </a:r>
            <a:endParaRPr lang="en-US" sz="3400" b="1" dirty="0">
              <a:solidFill>
                <a:srgbClr val="787E80"/>
              </a:solidFill>
              <a:latin typeface="Georgia" panose="02040502050405020303" pitchFamily="18" charset="0"/>
            </a:endParaRPr>
          </a:p>
        </p:txBody>
      </p:sp>
      <p:sp>
        <p:nvSpPr>
          <p:cNvPr id="12" name="Slide Number Placeholder 11">
            <a:extLst>
              <a:ext uri="{FF2B5EF4-FFF2-40B4-BE49-F238E27FC236}">
                <a16:creationId xmlns:a16="http://schemas.microsoft.com/office/drawing/2014/main" id="{97158E7C-0E71-1D4D-B042-D622CC14CBE6}"/>
              </a:ext>
            </a:extLst>
          </p:cNvPr>
          <p:cNvSpPr>
            <a:spLocks noGrp="1"/>
          </p:cNvSpPr>
          <p:nvPr>
            <p:ph type="sldNum" sz="quarter" idx="12"/>
          </p:nvPr>
        </p:nvSpPr>
        <p:spPr>
          <a:xfrm>
            <a:off x="5401090" y="6262575"/>
            <a:ext cx="1390236" cy="365125"/>
          </a:xfrm>
        </p:spPr>
        <p:txBody>
          <a:bodyPr/>
          <a:lstStyle/>
          <a:p>
            <a:fld id="{8A21C35A-F8A6-C443-8555-167434195472}" type="slidenum">
              <a:rPr lang="en-US" smtClean="0"/>
              <a:t>18</a:t>
            </a:fld>
            <a:endParaRPr lang="en-US" dirty="0"/>
          </a:p>
        </p:txBody>
      </p:sp>
    </p:spTree>
    <p:extLst>
      <p:ext uri="{BB962C8B-B14F-4D97-AF65-F5344CB8AC3E}">
        <p14:creationId xmlns:p14="http://schemas.microsoft.com/office/powerpoint/2010/main" val="31407996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21C35A-F8A6-C443-8555-167434195472}" type="slidenum">
              <a:rPr lang="en-US" smtClean="0"/>
              <a:pPr/>
              <a:t>19</a:t>
            </a:fld>
            <a:endParaRPr lang="en-US" dirty="0"/>
          </a:p>
        </p:txBody>
      </p:sp>
      <p:sp>
        <p:nvSpPr>
          <p:cNvPr id="3" name="Content Placeholder 2"/>
          <p:cNvSpPr>
            <a:spLocks noGrp="1"/>
          </p:cNvSpPr>
          <p:nvPr>
            <p:ph sz="quarter" idx="13"/>
          </p:nvPr>
        </p:nvSpPr>
        <p:spPr/>
        <p:txBody>
          <a:bodyPr/>
          <a:lstStyle/>
          <a:p>
            <a:pPr marL="342900" indent="-342900">
              <a:buFont typeface="Arial" panose="020B0604020202020204" pitchFamily="34" charset="0"/>
              <a:buChar char="•"/>
            </a:pPr>
            <a:r>
              <a:rPr lang="en-US" dirty="0"/>
              <a:t>Competition in Contracting </a:t>
            </a:r>
            <a:r>
              <a:rPr lang="en-US" dirty="0" smtClean="0"/>
              <a:t>Act, 31 </a:t>
            </a:r>
            <a:r>
              <a:rPr lang="en-US" dirty="0"/>
              <a:t>U.S.C. § </a:t>
            </a:r>
            <a:r>
              <a:rPr lang="en-US" dirty="0" smtClean="0"/>
              <a:t>3551(1)</a:t>
            </a:r>
          </a:p>
          <a:p>
            <a:pPr marL="1028700" lvl="1" indent="-342900"/>
            <a:r>
              <a:rPr lang="en-US" dirty="0" smtClean="0"/>
              <a:t>A </a:t>
            </a:r>
            <a:r>
              <a:rPr lang="en-US" dirty="0"/>
              <a:t>written objection by an interested party to any of the following:  </a:t>
            </a:r>
          </a:p>
          <a:p>
            <a:pPr marL="1371600" lvl="3" indent="0">
              <a:buNone/>
            </a:pPr>
            <a:r>
              <a:rPr lang="en-US" dirty="0"/>
              <a:t>(A) A solicitation or other request by a Federal agency for offers for a contract for the procurement of property or services.</a:t>
            </a:r>
          </a:p>
          <a:p>
            <a:pPr marL="1371600" lvl="3" indent="0">
              <a:buNone/>
            </a:pPr>
            <a:r>
              <a:rPr lang="en-US" dirty="0"/>
              <a:t>(B) The cancellation of such a solicitation or other request. </a:t>
            </a:r>
          </a:p>
          <a:p>
            <a:pPr marL="1371600" lvl="3" indent="0">
              <a:buNone/>
            </a:pPr>
            <a:r>
              <a:rPr lang="en-US" dirty="0"/>
              <a:t>(C) An award or proposed award of such a contract. </a:t>
            </a:r>
          </a:p>
          <a:p>
            <a:pPr marL="342900" indent="-342900">
              <a:buFont typeface="Arial" panose="020B0604020202020204" pitchFamily="34" charset="0"/>
              <a:buChar char="•"/>
            </a:pPr>
            <a:r>
              <a:rPr lang="en-US" dirty="0"/>
              <a:t>Tucker </a:t>
            </a:r>
            <a:r>
              <a:rPr lang="en-US" dirty="0" smtClean="0"/>
              <a:t>Act, 28 </a:t>
            </a:r>
            <a:r>
              <a:rPr lang="en-US" dirty="0"/>
              <a:t>USC § 1491(b)(</a:t>
            </a:r>
            <a:r>
              <a:rPr lang="en-US" dirty="0" smtClean="0"/>
              <a:t>1)</a:t>
            </a:r>
          </a:p>
          <a:p>
            <a:pPr marL="1028700" lvl="1" indent="-342900"/>
            <a:r>
              <a:rPr lang="en-US" sz="1800" dirty="0" smtClean="0"/>
              <a:t>Action </a:t>
            </a:r>
            <a:r>
              <a:rPr lang="en-US" sz="1800" dirty="0"/>
              <a:t>by an interested party objecting to a solicitation by a Federal agency for bids or proposals for a proposed contract or to a proposed award or the award of a contract or any alleged violation of statute or regulation in connection with a procurement or a proposed procurement. </a:t>
            </a:r>
          </a:p>
        </p:txBody>
      </p:sp>
      <p:sp>
        <p:nvSpPr>
          <p:cNvPr id="4" name="Title 3"/>
          <p:cNvSpPr>
            <a:spLocks noGrp="1"/>
          </p:cNvSpPr>
          <p:nvPr>
            <p:ph type="title"/>
          </p:nvPr>
        </p:nvSpPr>
        <p:spPr/>
        <p:txBody>
          <a:bodyPr/>
          <a:lstStyle/>
          <a:p>
            <a:r>
              <a:rPr lang="en-US" dirty="0" smtClean="0"/>
              <a:t>What is a Bid Protest? </a:t>
            </a:r>
            <a:endParaRPr lang="en-US" dirty="0"/>
          </a:p>
        </p:txBody>
      </p:sp>
    </p:spTree>
    <p:extLst>
      <p:ext uri="{BB962C8B-B14F-4D97-AF65-F5344CB8AC3E}">
        <p14:creationId xmlns:p14="http://schemas.microsoft.com/office/powerpoint/2010/main" val="391767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2ADAC-FDAC-6B44-B97E-0A9308DCBFE0}"/>
              </a:ext>
            </a:extLst>
          </p:cNvPr>
          <p:cNvSpPr>
            <a:spLocks noGrp="1"/>
          </p:cNvSpPr>
          <p:nvPr>
            <p:ph type="ctrTitle"/>
          </p:nvPr>
        </p:nvSpPr>
        <p:spPr>
          <a:xfrm>
            <a:off x="1210637" y="2372884"/>
            <a:ext cx="9770724" cy="1124019"/>
          </a:xfrm>
        </p:spPr>
        <p:txBody>
          <a:bodyPr lIns="0" tIns="0" rIns="0" bIns="0" anchor="t">
            <a:noAutofit/>
          </a:bodyPr>
          <a:lstStyle/>
          <a:p>
            <a:pPr fontAlgn="t">
              <a:lnSpc>
                <a:spcPct val="100000"/>
              </a:lnSpc>
            </a:pPr>
            <a:r>
              <a:rPr lang="en-US" dirty="0"/>
              <a:t>Litigating </a:t>
            </a:r>
            <a:r>
              <a:rPr lang="en-US" dirty="0" smtClean="0"/>
              <a:t>With Your Government Customer: When, Where and Why</a:t>
            </a:r>
            <a:endParaRPr lang="en-US" dirty="0"/>
          </a:p>
        </p:txBody>
      </p:sp>
      <p:sp>
        <p:nvSpPr>
          <p:cNvPr id="17" name="Title 1">
            <a:extLst>
              <a:ext uri="{FF2B5EF4-FFF2-40B4-BE49-F238E27FC236}">
                <a16:creationId xmlns:a16="http://schemas.microsoft.com/office/drawing/2014/main" id="{DF08AF7A-5B17-6948-9842-03BDCB9330FE}"/>
              </a:ext>
            </a:extLst>
          </p:cNvPr>
          <p:cNvSpPr txBox="1">
            <a:spLocks/>
          </p:cNvSpPr>
          <p:nvPr/>
        </p:nvSpPr>
        <p:spPr>
          <a:xfrm>
            <a:off x="1210637" y="3656151"/>
            <a:ext cx="9770724" cy="587601"/>
          </a:xfrm>
          <a:prstGeom prst="rect">
            <a:avLst/>
          </a:prstGeom>
        </p:spPr>
        <p:txBody>
          <a:bodyPr vert="horz" lIns="0" tIns="0" rIns="0" bIns="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t">
              <a:lnSpc>
                <a:spcPct val="170000"/>
              </a:lnSpc>
            </a:pPr>
            <a:r>
              <a:rPr lang="en-US" sz="1700" spc="350" dirty="0" smtClean="0">
                <a:solidFill>
                  <a:srgbClr val="C51638"/>
                </a:solidFill>
                <a:latin typeface="Georgia" panose="02040502050405020303" pitchFamily="18" charset="0"/>
              </a:rPr>
              <a:t>PRESENTED BY </a:t>
            </a:r>
            <a:r>
              <a:rPr lang="en-US" sz="1700" b="1" spc="350" dirty="0" smtClean="0">
                <a:solidFill>
                  <a:srgbClr val="C51638"/>
                </a:solidFill>
                <a:latin typeface="Georgia" panose="02040502050405020303" pitchFamily="18" charset="0"/>
              </a:rPr>
              <a:t>Brad English</a:t>
            </a:r>
            <a:r>
              <a:rPr lang="en-US" sz="1700" spc="350" dirty="0">
                <a:solidFill>
                  <a:srgbClr val="C51638"/>
                </a:solidFill>
                <a:latin typeface="Georgia" panose="02040502050405020303" pitchFamily="18" charset="0"/>
              </a:rPr>
              <a:t>,</a:t>
            </a:r>
            <a:r>
              <a:rPr lang="en-US" sz="1700" spc="350" dirty="0" smtClean="0">
                <a:solidFill>
                  <a:srgbClr val="C51638"/>
                </a:solidFill>
                <a:latin typeface="Georgia" panose="02040502050405020303" pitchFamily="18" charset="0"/>
              </a:rPr>
              <a:t> </a:t>
            </a:r>
            <a:r>
              <a:rPr lang="en-US" sz="1700" b="1" spc="350" dirty="0" smtClean="0">
                <a:solidFill>
                  <a:srgbClr val="C51638"/>
                </a:solidFill>
                <a:latin typeface="Georgia" panose="02040502050405020303" pitchFamily="18" charset="0"/>
              </a:rPr>
              <a:t>Nicholas Greer and Mary Ann Hanke</a:t>
            </a:r>
          </a:p>
        </p:txBody>
      </p:sp>
      <p:cxnSp>
        <p:nvCxnSpPr>
          <p:cNvPr id="21" name="Straight Connector 20">
            <a:extLst>
              <a:ext uri="{FF2B5EF4-FFF2-40B4-BE49-F238E27FC236}">
                <a16:creationId xmlns:a16="http://schemas.microsoft.com/office/drawing/2014/main" id="{07A2B6C6-9370-764A-88A1-CE9B92FCEA6B}"/>
              </a:ext>
            </a:extLst>
          </p:cNvPr>
          <p:cNvCxnSpPr>
            <a:cxnSpLocks/>
          </p:cNvCxnSpPr>
          <p:nvPr/>
        </p:nvCxnSpPr>
        <p:spPr>
          <a:xfrm flipH="1">
            <a:off x="5401091" y="3576527"/>
            <a:ext cx="1390234" cy="0"/>
          </a:xfrm>
          <a:prstGeom prst="line">
            <a:avLst/>
          </a:prstGeom>
          <a:ln>
            <a:solidFill>
              <a:srgbClr val="787E80"/>
            </a:solidFill>
          </a:ln>
        </p:spPr>
        <p:style>
          <a:lnRef idx="1">
            <a:schemeClr val="accent1"/>
          </a:lnRef>
          <a:fillRef idx="0">
            <a:schemeClr val="accent1"/>
          </a:fillRef>
          <a:effectRef idx="0">
            <a:schemeClr val="accent1"/>
          </a:effectRef>
          <a:fontRef idx="minor">
            <a:schemeClr val="tx1"/>
          </a:fontRef>
        </p:style>
      </p:cxnSp>
      <p:sp>
        <p:nvSpPr>
          <p:cNvPr id="12" name="Slide Number Placeholder 11">
            <a:extLst>
              <a:ext uri="{FF2B5EF4-FFF2-40B4-BE49-F238E27FC236}">
                <a16:creationId xmlns:a16="http://schemas.microsoft.com/office/drawing/2014/main" id="{97158E7C-0E71-1D4D-B042-D622CC14CBE6}"/>
              </a:ext>
            </a:extLst>
          </p:cNvPr>
          <p:cNvSpPr>
            <a:spLocks noGrp="1"/>
          </p:cNvSpPr>
          <p:nvPr>
            <p:ph type="sldNum" sz="quarter" idx="12"/>
          </p:nvPr>
        </p:nvSpPr>
        <p:spPr>
          <a:xfrm>
            <a:off x="5401090" y="6262575"/>
            <a:ext cx="1390236" cy="365125"/>
          </a:xfrm>
        </p:spPr>
        <p:txBody>
          <a:bodyPr/>
          <a:lstStyle/>
          <a:p>
            <a:fld id="{8A21C35A-F8A6-C443-8555-167434195472}" type="slidenum">
              <a:rPr lang="en-US" smtClean="0"/>
              <a:t>2</a:t>
            </a:fld>
            <a:endParaRPr lang="en-US" dirty="0"/>
          </a:p>
        </p:txBody>
      </p:sp>
      <p:sp>
        <p:nvSpPr>
          <p:cNvPr id="24" name="Title 1">
            <a:extLst>
              <a:ext uri="{FF2B5EF4-FFF2-40B4-BE49-F238E27FC236}">
                <a16:creationId xmlns:a16="http://schemas.microsoft.com/office/drawing/2014/main" id="{88027C05-42A1-C54B-B052-9AFAAE909BA3}"/>
              </a:ext>
            </a:extLst>
          </p:cNvPr>
          <p:cNvSpPr txBox="1">
            <a:spLocks/>
          </p:cNvSpPr>
          <p:nvPr/>
        </p:nvSpPr>
        <p:spPr>
          <a:xfrm>
            <a:off x="1210637" y="4549478"/>
            <a:ext cx="9770724" cy="587604"/>
          </a:xfrm>
          <a:prstGeom prst="rect">
            <a:avLst/>
          </a:prstGeom>
        </p:spPr>
        <p:txBody>
          <a:bodyPr vert="horz" lIns="0" tIns="0" rIns="0" bIns="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t">
              <a:lnSpc>
                <a:spcPct val="170000"/>
              </a:lnSpc>
            </a:pPr>
            <a:r>
              <a:rPr lang="en-US" sz="1700" cap="small" spc="350" dirty="0" smtClean="0">
                <a:solidFill>
                  <a:srgbClr val="787E80"/>
                </a:solidFill>
                <a:latin typeface="Georgia" panose="02040502050405020303" pitchFamily="18" charset="0"/>
              </a:rPr>
              <a:t>DATE</a:t>
            </a:r>
            <a:r>
              <a:rPr lang="en-US" sz="1700" spc="350" dirty="0" smtClean="0">
                <a:solidFill>
                  <a:srgbClr val="787E80"/>
                </a:solidFill>
                <a:latin typeface="Georgia" panose="02040502050405020303" pitchFamily="18" charset="0"/>
              </a:rPr>
              <a:t> December </a:t>
            </a:r>
            <a:r>
              <a:rPr lang="en-US" sz="1700" spc="350" dirty="0" smtClean="0">
                <a:solidFill>
                  <a:srgbClr val="787E80"/>
                </a:solidFill>
                <a:latin typeface="Georgia" panose="02040502050405020303" pitchFamily="18" charset="0"/>
              </a:rPr>
              <a:t>1, 2021</a:t>
            </a:r>
            <a:endParaRPr lang="en-US" sz="1700" spc="350" dirty="0">
              <a:solidFill>
                <a:srgbClr val="787E80"/>
              </a:solidFill>
              <a:latin typeface="Georgia" panose="02040502050405020303" pitchFamily="18" charset="0"/>
            </a:endParaRPr>
          </a:p>
        </p:txBody>
      </p:sp>
    </p:spTree>
    <p:extLst>
      <p:ext uri="{BB962C8B-B14F-4D97-AF65-F5344CB8AC3E}">
        <p14:creationId xmlns:p14="http://schemas.microsoft.com/office/powerpoint/2010/main" val="1795045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21C35A-F8A6-C443-8555-167434195472}" type="slidenum">
              <a:rPr lang="en-US" smtClean="0"/>
              <a:pPr/>
              <a:t>20</a:t>
            </a:fld>
            <a:endParaRPr lang="en-US" dirty="0"/>
          </a:p>
        </p:txBody>
      </p:sp>
      <p:sp>
        <p:nvSpPr>
          <p:cNvPr id="3" name="Content Placeholder 2"/>
          <p:cNvSpPr>
            <a:spLocks noGrp="1"/>
          </p:cNvSpPr>
          <p:nvPr>
            <p:ph sz="quarter" idx="13"/>
          </p:nvPr>
        </p:nvSpPr>
        <p:spPr/>
        <p:txBody>
          <a:bodyPr/>
          <a:lstStyle/>
          <a:p>
            <a:pPr marL="342900" indent="-342900">
              <a:buFont typeface="Arial" panose="020B0604020202020204" pitchFamily="34" charset="0"/>
              <a:buChar char="•"/>
            </a:pPr>
            <a:r>
              <a:rPr lang="en-US" dirty="0" smtClean="0"/>
              <a:t>Challenge to a government procurement </a:t>
            </a:r>
          </a:p>
          <a:p>
            <a:pPr marL="342900" indent="-342900">
              <a:buFont typeface="Arial" panose="020B0604020202020204" pitchFamily="34" charset="0"/>
              <a:buChar char="•"/>
            </a:pPr>
            <a:r>
              <a:rPr lang="en-US" dirty="0" smtClean="0"/>
              <a:t>Pre-Award</a:t>
            </a:r>
          </a:p>
          <a:p>
            <a:pPr marL="1028700" lvl="1" indent="-342900"/>
            <a:r>
              <a:rPr lang="en-US" dirty="0" smtClean="0"/>
              <a:t>Challenge brought prior to government making award </a:t>
            </a:r>
          </a:p>
          <a:p>
            <a:pPr marL="1028700" lvl="1" indent="-342900"/>
            <a:r>
              <a:rPr lang="en-US" dirty="0" smtClean="0"/>
              <a:t>May be brought prior to solicitation’s due date (</a:t>
            </a:r>
            <a:r>
              <a:rPr lang="en-US" i="1" dirty="0" smtClean="0"/>
              <a:t>Blue and Gold</a:t>
            </a:r>
            <a:r>
              <a:rPr lang="en-US" dirty="0" smtClean="0"/>
              <a:t>)</a:t>
            </a:r>
          </a:p>
          <a:p>
            <a:pPr marL="1485900" lvl="2" indent="-342900"/>
            <a:r>
              <a:rPr lang="en-US" dirty="0" smtClean="0"/>
              <a:t>Necessary when challenging terms of solicitation, such as ambiguity</a:t>
            </a:r>
            <a:endParaRPr lang="en-US" dirty="0"/>
          </a:p>
          <a:p>
            <a:pPr marL="342900" indent="-342900">
              <a:buFont typeface="Arial" panose="020B0604020202020204" pitchFamily="34" charset="0"/>
              <a:buChar char="•"/>
            </a:pPr>
            <a:r>
              <a:rPr lang="en-US" dirty="0" smtClean="0"/>
              <a:t>Post Award</a:t>
            </a:r>
          </a:p>
          <a:p>
            <a:pPr marL="1028700" lvl="1" indent="-342900"/>
            <a:r>
              <a:rPr lang="en-US" dirty="0" smtClean="0"/>
              <a:t>Challenge brought </a:t>
            </a:r>
            <a:r>
              <a:rPr lang="en-US" i="1" dirty="0" smtClean="0"/>
              <a:t>after</a:t>
            </a:r>
            <a:r>
              <a:rPr lang="en-US" dirty="0" smtClean="0"/>
              <a:t> government has made award </a:t>
            </a:r>
          </a:p>
          <a:p>
            <a:pPr marL="1028700" lvl="1" indent="-342900"/>
            <a:r>
              <a:rPr lang="en-US" dirty="0" smtClean="0"/>
              <a:t>Offeror challenges award to other offeror </a:t>
            </a:r>
          </a:p>
          <a:p>
            <a:pPr marL="342900" indent="-342900">
              <a:buFont typeface="Arial" panose="020B0604020202020204" pitchFamily="34" charset="0"/>
              <a:buChar char="•"/>
            </a:pPr>
            <a:r>
              <a:rPr lang="en-US" dirty="0" smtClean="0"/>
              <a:t>Forum: Agency, Government Accountability Office (“GAO”) or Court of Federal Claims (“</a:t>
            </a:r>
            <a:r>
              <a:rPr lang="en-US" dirty="0" err="1" smtClean="0"/>
              <a:t>CoFC</a:t>
            </a:r>
            <a:r>
              <a:rPr lang="en-US" dirty="0" smtClean="0"/>
              <a:t>”)</a:t>
            </a:r>
          </a:p>
        </p:txBody>
      </p:sp>
      <p:sp>
        <p:nvSpPr>
          <p:cNvPr id="4" name="Title 3"/>
          <p:cNvSpPr>
            <a:spLocks noGrp="1"/>
          </p:cNvSpPr>
          <p:nvPr>
            <p:ph type="title"/>
          </p:nvPr>
        </p:nvSpPr>
        <p:spPr/>
        <p:txBody>
          <a:bodyPr/>
          <a:lstStyle/>
          <a:p>
            <a:r>
              <a:rPr lang="en-US" dirty="0" smtClean="0"/>
              <a:t>What is a Bid Protest?</a:t>
            </a:r>
            <a:endParaRPr lang="en-US" dirty="0"/>
          </a:p>
        </p:txBody>
      </p:sp>
    </p:spTree>
    <p:extLst>
      <p:ext uri="{BB962C8B-B14F-4D97-AF65-F5344CB8AC3E}">
        <p14:creationId xmlns:p14="http://schemas.microsoft.com/office/powerpoint/2010/main" val="878801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21C35A-F8A6-C443-8555-167434195472}" type="slidenum">
              <a:rPr lang="en-US" smtClean="0"/>
              <a:pPr/>
              <a:t>21</a:t>
            </a:fld>
            <a:endParaRPr lang="en-US" dirty="0"/>
          </a:p>
        </p:txBody>
      </p:sp>
      <p:sp>
        <p:nvSpPr>
          <p:cNvPr id="3" name="Content Placeholder 2"/>
          <p:cNvSpPr>
            <a:spLocks noGrp="1"/>
          </p:cNvSpPr>
          <p:nvPr>
            <p:ph sz="quarter" idx="13"/>
          </p:nvPr>
        </p:nvSpPr>
        <p:spPr>
          <a:xfrm>
            <a:off x="1385886" y="1740383"/>
            <a:ext cx="9412287" cy="4214812"/>
          </a:xfrm>
        </p:spPr>
        <p:txBody>
          <a:bodyPr/>
          <a:lstStyle/>
          <a:p>
            <a:pPr marL="342900" indent="-342900">
              <a:buFont typeface="Arial" panose="020B0604020202020204" pitchFamily="34" charset="0"/>
              <a:buChar char="•"/>
            </a:pPr>
            <a:r>
              <a:rPr lang="en-US" dirty="0" smtClean="0"/>
              <a:t>Federal </a:t>
            </a:r>
            <a:r>
              <a:rPr lang="en-US" dirty="0"/>
              <a:t>Acquisition Streamlining Act of 1994 </a:t>
            </a:r>
            <a:r>
              <a:rPr lang="en-US" dirty="0" smtClean="0"/>
              <a:t>(“FASA”) bans protests on task orders  </a:t>
            </a:r>
          </a:p>
          <a:p>
            <a:pPr marL="1028700" lvl="1" indent="-342900"/>
            <a:r>
              <a:rPr lang="en-US" dirty="0"/>
              <a:t>41 U.S.C. § 4106(f) (Civilian); 10 U.S.C. § 3406(f) (DoD</a:t>
            </a:r>
            <a:r>
              <a:rPr lang="en-US" dirty="0" smtClean="0"/>
              <a:t>)</a:t>
            </a:r>
          </a:p>
          <a:p>
            <a:pPr marL="342900" indent="-342900">
              <a:buFont typeface="Arial" panose="020B0604020202020204" pitchFamily="34" charset="0"/>
              <a:buChar char="•"/>
            </a:pPr>
            <a:r>
              <a:rPr lang="en-US" dirty="0" smtClean="0"/>
              <a:t>Task Order:</a:t>
            </a:r>
          </a:p>
          <a:p>
            <a:pPr marL="1028700" lvl="1" indent="-342900"/>
            <a:r>
              <a:rPr lang="en-US" dirty="0"/>
              <a:t>A contract for services that (A) does not procure or specify a firm quantity of services (other than a minimum or maximum quantity); and (B) provides for the issuance of orders for the performance of tasks during the period of the contract.  41 U.S.C. § 4101(2</a:t>
            </a:r>
            <a:r>
              <a:rPr lang="en-US" dirty="0" smtClean="0"/>
              <a:t>); </a:t>
            </a:r>
            <a:r>
              <a:rPr lang="en-US" dirty="0"/>
              <a:t>10 U.S.C. § 3401(2</a:t>
            </a:r>
            <a:r>
              <a:rPr lang="en-US" dirty="0" smtClean="0"/>
              <a:t>).</a:t>
            </a:r>
          </a:p>
          <a:p>
            <a:pPr marL="342900" indent="-342900">
              <a:buFont typeface="Arial" panose="020B0604020202020204" pitchFamily="34" charset="0"/>
              <a:buChar char="•"/>
            </a:pPr>
            <a:r>
              <a:rPr lang="en-US" dirty="0" smtClean="0"/>
              <a:t>Exceptions:</a:t>
            </a:r>
          </a:p>
          <a:p>
            <a:pPr marL="1028700" lvl="1" indent="-342900"/>
            <a:r>
              <a:rPr lang="en-US" dirty="0" smtClean="0"/>
              <a:t>$</a:t>
            </a:r>
            <a:r>
              <a:rPr lang="en-US" dirty="0"/>
              <a:t>10 million for civilian </a:t>
            </a:r>
            <a:r>
              <a:rPr lang="en-US" dirty="0" smtClean="0"/>
              <a:t>agencies</a:t>
            </a:r>
          </a:p>
          <a:p>
            <a:pPr marL="1028700" lvl="1" indent="-342900"/>
            <a:r>
              <a:rPr lang="en-US" dirty="0" smtClean="0"/>
              <a:t>$25 </a:t>
            </a:r>
            <a:r>
              <a:rPr lang="en-US" dirty="0"/>
              <a:t>million for </a:t>
            </a:r>
            <a:r>
              <a:rPr lang="en-US" dirty="0" smtClean="0"/>
              <a:t>DoD</a:t>
            </a:r>
          </a:p>
          <a:p>
            <a:pPr marL="1028700" lvl="1" indent="-342900"/>
            <a:r>
              <a:rPr lang="en-US" dirty="0" smtClean="0"/>
              <a:t>If </a:t>
            </a:r>
            <a:r>
              <a:rPr lang="en-US" dirty="0"/>
              <a:t>FASA applies, GAO is the only option.  If below jurisdictional thresholds, no protest</a:t>
            </a:r>
            <a:r>
              <a:rPr lang="en-US" dirty="0" smtClean="0"/>
              <a:t>.</a:t>
            </a:r>
          </a:p>
        </p:txBody>
      </p:sp>
      <p:sp>
        <p:nvSpPr>
          <p:cNvPr id="4" name="Title 3"/>
          <p:cNvSpPr>
            <a:spLocks noGrp="1"/>
          </p:cNvSpPr>
          <p:nvPr>
            <p:ph type="title"/>
          </p:nvPr>
        </p:nvSpPr>
        <p:spPr/>
        <p:txBody>
          <a:bodyPr/>
          <a:lstStyle/>
          <a:p>
            <a:r>
              <a:rPr lang="en-US" dirty="0" smtClean="0"/>
              <a:t>What is a Bid Protest?</a:t>
            </a:r>
            <a:endParaRPr lang="en-US" dirty="0"/>
          </a:p>
        </p:txBody>
      </p:sp>
    </p:spTree>
    <p:extLst>
      <p:ext uri="{BB962C8B-B14F-4D97-AF65-F5344CB8AC3E}">
        <p14:creationId xmlns:p14="http://schemas.microsoft.com/office/powerpoint/2010/main" val="2715817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21C35A-F8A6-C443-8555-167434195472}" type="slidenum">
              <a:rPr lang="en-US" smtClean="0"/>
              <a:pPr/>
              <a:t>22</a:t>
            </a:fld>
            <a:endParaRPr lang="en-US" dirty="0"/>
          </a:p>
        </p:txBody>
      </p:sp>
      <p:sp>
        <p:nvSpPr>
          <p:cNvPr id="3" name="Content Placeholder 2"/>
          <p:cNvSpPr>
            <a:spLocks noGrp="1"/>
          </p:cNvSpPr>
          <p:nvPr>
            <p:ph sz="quarter" idx="13"/>
          </p:nvPr>
        </p:nvSpPr>
        <p:spPr/>
        <p:txBody>
          <a:bodyPr/>
          <a:lstStyle/>
          <a:p>
            <a:pPr marL="342900" indent="-342900">
              <a:buFont typeface="Arial" panose="020B0604020202020204" pitchFamily="34" charset="0"/>
              <a:buChar char="•"/>
            </a:pPr>
            <a:r>
              <a:rPr lang="en-US" dirty="0" smtClean="0"/>
              <a:t>Must be an “interested party”</a:t>
            </a:r>
          </a:p>
          <a:p>
            <a:pPr marL="1028700" lvl="1" indent="-342900"/>
            <a:r>
              <a:rPr lang="en-US" dirty="0"/>
              <a:t>GAO: “[A]n actual or prospective bidder or offeror whose direct economic interest would be affected by the award of the contract or by failure to award the contract.” 31 U.S.C.A. § 3551(2)(A). </a:t>
            </a:r>
            <a:endParaRPr lang="en-US" dirty="0" smtClean="0"/>
          </a:p>
          <a:p>
            <a:pPr marL="1028700" lvl="1" indent="-342900"/>
            <a:r>
              <a:rPr lang="en-US" dirty="0" err="1" smtClean="0"/>
              <a:t>CoFC</a:t>
            </a:r>
            <a:r>
              <a:rPr lang="en-US" dirty="0"/>
              <a:t>: </a:t>
            </a:r>
            <a:r>
              <a:rPr lang="en-US" dirty="0" smtClean="0"/>
              <a:t>“[A]</a:t>
            </a:r>
            <a:r>
              <a:rPr lang="en-US" dirty="0" err="1" smtClean="0"/>
              <a:t>ctual</a:t>
            </a:r>
            <a:r>
              <a:rPr lang="en-US" dirty="0" smtClean="0"/>
              <a:t> </a:t>
            </a:r>
            <a:r>
              <a:rPr lang="en-US" dirty="0"/>
              <a:t>or prospective bidders or offerors whose direct economic interest would be affected by the award of the contract or by failure to award the contract.”  </a:t>
            </a:r>
            <a:r>
              <a:rPr lang="en-US" i="1" dirty="0"/>
              <a:t>Rex Serv. Corp. v. United States</a:t>
            </a:r>
            <a:r>
              <a:rPr lang="en-US" dirty="0"/>
              <a:t>, 448 F.3d 1305, 1307 (Fed. Cir. 2006</a:t>
            </a:r>
            <a:r>
              <a:rPr lang="en-US" dirty="0" smtClean="0"/>
              <a:t>)</a:t>
            </a:r>
          </a:p>
        </p:txBody>
      </p:sp>
      <p:sp>
        <p:nvSpPr>
          <p:cNvPr id="4" name="Title 3"/>
          <p:cNvSpPr>
            <a:spLocks noGrp="1"/>
          </p:cNvSpPr>
          <p:nvPr>
            <p:ph type="title"/>
          </p:nvPr>
        </p:nvSpPr>
        <p:spPr/>
        <p:txBody>
          <a:bodyPr/>
          <a:lstStyle/>
          <a:p>
            <a:r>
              <a:rPr lang="en-US" dirty="0" smtClean="0"/>
              <a:t>Standing</a:t>
            </a:r>
            <a:endParaRPr lang="en-US" dirty="0"/>
          </a:p>
        </p:txBody>
      </p:sp>
    </p:spTree>
    <p:extLst>
      <p:ext uri="{BB962C8B-B14F-4D97-AF65-F5344CB8AC3E}">
        <p14:creationId xmlns:p14="http://schemas.microsoft.com/office/powerpoint/2010/main" val="38119142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21C35A-F8A6-C443-8555-167434195472}" type="slidenum">
              <a:rPr lang="en-US" smtClean="0"/>
              <a:pPr/>
              <a:t>23</a:t>
            </a:fld>
            <a:endParaRPr lang="en-US" dirty="0"/>
          </a:p>
        </p:txBody>
      </p:sp>
      <p:sp>
        <p:nvSpPr>
          <p:cNvPr id="3" name="Content Placeholder 2"/>
          <p:cNvSpPr>
            <a:spLocks noGrp="1"/>
          </p:cNvSpPr>
          <p:nvPr>
            <p:ph sz="quarter" idx="13"/>
          </p:nvPr>
        </p:nvSpPr>
        <p:spPr/>
        <p:txBody>
          <a:bodyPr/>
          <a:lstStyle/>
          <a:p>
            <a:pPr marL="342900" indent="-342900">
              <a:buFont typeface="Arial" panose="020B0604020202020204" pitchFamily="34" charset="0"/>
              <a:buChar char="•"/>
            </a:pPr>
            <a:r>
              <a:rPr lang="en-US" dirty="0" smtClean="0"/>
              <a:t>Must be able to show Protestor had a “substantial chance” at receiving award but for Agency’s actions</a:t>
            </a:r>
          </a:p>
          <a:p>
            <a:pPr marL="1028700" lvl="1" indent="-342900"/>
            <a:r>
              <a:rPr lang="en-US" dirty="0" smtClean="0"/>
              <a:t>GAO: </a:t>
            </a:r>
            <a:r>
              <a:rPr lang="en-US" dirty="0"/>
              <a:t>“Our Office will not sustain a protest unless the protester demonstrates a reasonable possibility that it was prejudiced by the agency's actions; that is, unless the protester demonstrates that, but for the agency's actions, it would have had a substantial chance of receiving award.” </a:t>
            </a:r>
            <a:r>
              <a:rPr lang="en-US" i="1" dirty="0"/>
              <a:t> Chardonnay Dialysis</a:t>
            </a:r>
            <a:r>
              <a:rPr lang="en-US" dirty="0"/>
              <a:t>, LLC, B-420910 (Oct. 27, 2022</a:t>
            </a:r>
            <a:r>
              <a:rPr lang="en-US" dirty="0" smtClean="0"/>
              <a:t>).</a:t>
            </a:r>
          </a:p>
          <a:p>
            <a:pPr marL="1028700" lvl="1" indent="-342900"/>
            <a:r>
              <a:rPr lang="en-US" dirty="0" err="1" smtClean="0"/>
              <a:t>CoFC</a:t>
            </a:r>
            <a:r>
              <a:rPr lang="en-US" dirty="0" smtClean="0"/>
              <a:t>: </a:t>
            </a:r>
            <a:r>
              <a:rPr lang="en-US" dirty="0"/>
              <a:t>Protestor must be able to show the Agency’s actions prejudiced it and that, but for the Agency’s conduct, protestor would have had a “substantial chance” at receiving award. </a:t>
            </a:r>
            <a:r>
              <a:rPr lang="en-US" i="1" dirty="0"/>
              <a:t> </a:t>
            </a:r>
            <a:r>
              <a:rPr lang="en-US" i="1" dirty="0" err="1"/>
              <a:t>Bannum</a:t>
            </a:r>
            <a:r>
              <a:rPr lang="en-US" i="1" dirty="0"/>
              <a:t>, Inc. v. United States</a:t>
            </a:r>
            <a:r>
              <a:rPr lang="en-US" dirty="0"/>
              <a:t>, 404 F.3d 1346, 1353 (Fed. Cir. 2005</a:t>
            </a:r>
            <a:r>
              <a:rPr lang="en-US" dirty="0" smtClean="0"/>
              <a:t>). </a:t>
            </a:r>
            <a:endParaRPr lang="en-US" dirty="0"/>
          </a:p>
        </p:txBody>
      </p:sp>
      <p:sp>
        <p:nvSpPr>
          <p:cNvPr id="4" name="Title 3"/>
          <p:cNvSpPr>
            <a:spLocks noGrp="1"/>
          </p:cNvSpPr>
          <p:nvPr>
            <p:ph type="title"/>
          </p:nvPr>
        </p:nvSpPr>
        <p:spPr/>
        <p:txBody>
          <a:bodyPr/>
          <a:lstStyle/>
          <a:p>
            <a:r>
              <a:rPr lang="en-US" dirty="0" smtClean="0"/>
              <a:t>Prejudice</a:t>
            </a:r>
            <a:endParaRPr lang="en-US" dirty="0"/>
          </a:p>
        </p:txBody>
      </p:sp>
    </p:spTree>
    <p:extLst>
      <p:ext uri="{BB962C8B-B14F-4D97-AF65-F5344CB8AC3E}">
        <p14:creationId xmlns:p14="http://schemas.microsoft.com/office/powerpoint/2010/main" val="7187621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21C35A-F8A6-C443-8555-167434195472}" type="slidenum">
              <a:rPr lang="en-US" smtClean="0"/>
              <a:pPr/>
              <a:t>24</a:t>
            </a:fld>
            <a:endParaRPr lang="en-US" dirty="0"/>
          </a:p>
        </p:txBody>
      </p:sp>
      <p:sp>
        <p:nvSpPr>
          <p:cNvPr id="3" name="Content Placeholder 2"/>
          <p:cNvSpPr>
            <a:spLocks noGrp="1"/>
          </p:cNvSpPr>
          <p:nvPr>
            <p:ph sz="quarter" idx="13"/>
          </p:nvPr>
        </p:nvSpPr>
        <p:spPr>
          <a:xfrm>
            <a:off x="1385886" y="1644734"/>
            <a:ext cx="9412287" cy="4214812"/>
          </a:xfrm>
        </p:spPr>
        <p:txBody>
          <a:bodyPr/>
          <a:lstStyle/>
          <a:p>
            <a:pPr marL="342900" indent="-342900">
              <a:buFont typeface="Arial" panose="020B0604020202020204" pitchFamily="34" charset="0"/>
              <a:buChar char="•"/>
            </a:pPr>
            <a:r>
              <a:rPr lang="en-US" dirty="0" smtClean="0"/>
              <a:t>Protest lodged directly with Contracting Officer</a:t>
            </a:r>
          </a:p>
          <a:p>
            <a:pPr marL="1028700" lvl="1" indent="-342900"/>
            <a:r>
              <a:rPr lang="en-US" dirty="0"/>
              <a:t>P</a:t>
            </a:r>
            <a:r>
              <a:rPr lang="en-US" dirty="0" smtClean="0"/>
              <a:t>rovides government chance to fix issues in a litigation posture, preserves challenges; stays procurement </a:t>
            </a:r>
          </a:p>
          <a:p>
            <a:pPr marL="1028700" lvl="1" indent="-342900"/>
            <a:r>
              <a:rPr lang="en-US" dirty="0" smtClean="0"/>
              <a:t>Least likely to get relief</a:t>
            </a:r>
          </a:p>
          <a:p>
            <a:pPr marL="342900" indent="-342900">
              <a:buFont typeface="Arial" panose="020B0604020202020204" pitchFamily="34" charset="0"/>
              <a:buChar char="•"/>
            </a:pPr>
            <a:r>
              <a:rPr lang="en-US" dirty="0" smtClean="0"/>
              <a:t>Contracting Officer </a:t>
            </a:r>
            <a:r>
              <a:rPr lang="en-US" dirty="0"/>
              <a:t>must suspend performance </a:t>
            </a:r>
            <a:r>
              <a:rPr lang="en-US" dirty="0" smtClean="0"/>
              <a:t>if protest is raised within:</a:t>
            </a:r>
          </a:p>
          <a:p>
            <a:pPr marL="1028700" lvl="1" indent="-342900"/>
            <a:r>
              <a:rPr lang="en-US" dirty="0" smtClean="0"/>
              <a:t>10 days after award or </a:t>
            </a:r>
          </a:p>
          <a:p>
            <a:pPr marL="1028700" lvl="1" indent="-342900"/>
            <a:r>
              <a:rPr lang="en-US" dirty="0" smtClean="0"/>
              <a:t>5 days from Agency’s debriefing</a:t>
            </a:r>
          </a:p>
          <a:p>
            <a:pPr marL="1028700" lvl="1" indent="-342900"/>
            <a:r>
              <a:rPr lang="en-US" dirty="0" smtClean="0"/>
              <a:t>Can avoid suspension if Agency deems urgent and compelling needs </a:t>
            </a:r>
          </a:p>
          <a:p>
            <a:pPr marL="342900" indent="-342900">
              <a:buFont typeface="Arial" panose="020B0604020202020204" pitchFamily="34" charset="0"/>
              <a:buChar char="•"/>
            </a:pPr>
            <a:r>
              <a:rPr lang="en-US" dirty="0" smtClean="0"/>
              <a:t>Must include detailed statement of legal and factual grounds of protest and requested relief</a:t>
            </a:r>
          </a:p>
          <a:p>
            <a:pPr marL="342900" indent="-342900">
              <a:buFont typeface="Arial" panose="020B0604020202020204" pitchFamily="34" charset="0"/>
              <a:buChar char="•"/>
            </a:pPr>
            <a:r>
              <a:rPr lang="en-US" dirty="0" smtClean="0"/>
              <a:t>Can appeal decision to either GAO or Court of Federal Claims, subject to FASA bar </a:t>
            </a:r>
          </a:p>
          <a:p>
            <a:pPr marL="342900" indent="-342900">
              <a:buFont typeface="Arial" panose="020B0604020202020204" pitchFamily="34" charset="0"/>
              <a:buChar char="•"/>
            </a:pPr>
            <a:endParaRPr lang="en-US" dirty="0"/>
          </a:p>
        </p:txBody>
      </p:sp>
      <p:sp>
        <p:nvSpPr>
          <p:cNvPr id="4" name="Title 3"/>
          <p:cNvSpPr>
            <a:spLocks noGrp="1"/>
          </p:cNvSpPr>
          <p:nvPr>
            <p:ph type="title"/>
          </p:nvPr>
        </p:nvSpPr>
        <p:spPr/>
        <p:txBody>
          <a:bodyPr/>
          <a:lstStyle/>
          <a:p>
            <a:r>
              <a:rPr lang="en-US" dirty="0" smtClean="0"/>
              <a:t>Agency Level Protests</a:t>
            </a:r>
            <a:endParaRPr lang="en-US" dirty="0"/>
          </a:p>
        </p:txBody>
      </p:sp>
    </p:spTree>
    <p:extLst>
      <p:ext uri="{BB962C8B-B14F-4D97-AF65-F5344CB8AC3E}">
        <p14:creationId xmlns:p14="http://schemas.microsoft.com/office/powerpoint/2010/main" val="14520147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21C35A-F8A6-C443-8555-167434195472}" type="slidenum">
              <a:rPr lang="en-US" smtClean="0"/>
              <a:pPr/>
              <a:t>25</a:t>
            </a:fld>
            <a:endParaRPr lang="en-US" dirty="0"/>
          </a:p>
        </p:txBody>
      </p:sp>
      <p:sp>
        <p:nvSpPr>
          <p:cNvPr id="3" name="Content Placeholder 2"/>
          <p:cNvSpPr>
            <a:spLocks noGrp="1"/>
          </p:cNvSpPr>
          <p:nvPr>
            <p:ph sz="quarter" idx="13"/>
          </p:nvPr>
        </p:nvSpPr>
        <p:spPr/>
        <p:txBody>
          <a:bodyPr/>
          <a:lstStyle/>
          <a:p>
            <a:pPr marL="342900" indent="-342900">
              <a:buFont typeface="Arial" panose="020B0604020202020204" pitchFamily="34" charset="0"/>
              <a:buChar char="•"/>
            </a:pPr>
            <a:r>
              <a:rPr lang="en-US" sz="2000" dirty="0" smtClean="0"/>
              <a:t>GAO must issue decision within 100 days of protest filing </a:t>
            </a:r>
          </a:p>
          <a:p>
            <a:pPr marL="342900" indent="-342900">
              <a:buFont typeface="Arial" panose="020B0604020202020204" pitchFamily="34" charset="0"/>
              <a:buChar char="•"/>
            </a:pPr>
            <a:r>
              <a:rPr lang="en-US" sz="2000" dirty="0" smtClean="0"/>
              <a:t>Standard of Review</a:t>
            </a:r>
          </a:p>
          <a:p>
            <a:pPr marL="1028700" lvl="1" indent="-342900"/>
            <a:r>
              <a:rPr lang="en-US" sz="1600" dirty="0" smtClean="0"/>
              <a:t>GAO “examines </a:t>
            </a:r>
            <a:r>
              <a:rPr lang="en-US" sz="1600" dirty="0"/>
              <a:t>the record to determine whether the agency's judgment was reasonable, and in accordance with solicitation criteria and applicable procurement statutes and regulations.”  </a:t>
            </a:r>
            <a:r>
              <a:rPr lang="en-US" sz="1600" i="1" dirty="0"/>
              <a:t>Patriot Def. Grp., LLC</a:t>
            </a:r>
            <a:r>
              <a:rPr lang="en-US" sz="1600" dirty="0"/>
              <a:t>, B-418720.3, 2020 CPD P 265 (Aug. 5, 2020).</a:t>
            </a:r>
            <a:endParaRPr lang="en-US" sz="1200" dirty="0" smtClean="0"/>
          </a:p>
          <a:p>
            <a:pPr marL="342900" indent="-342900">
              <a:buFont typeface="Arial" panose="020B0604020202020204" pitchFamily="34" charset="0"/>
              <a:buChar char="•"/>
            </a:pPr>
            <a:r>
              <a:rPr lang="en-US" sz="1800" dirty="0" smtClean="0"/>
              <a:t>CICA </a:t>
            </a:r>
            <a:r>
              <a:rPr lang="en-US" sz="1800" dirty="0"/>
              <a:t>stay </a:t>
            </a:r>
            <a:r>
              <a:rPr lang="en-US" sz="1800" dirty="0" smtClean="0"/>
              <a:t>applies if protest is filed within 10 days from date of award, or when basis of protest is known or should have been known; 5 days from required debriefing </a:t>
            </a:r>
          </a:p>
          <a:p>
            <a:pPr marL="342900" indent="-342900">
              <a:buFont typeface="Arial" panose="020B0604020202020204" pitchFamily="34" charset="0"/>
              <a:buChar char="•"/>
            </a:pPr>
            <a:r>
              <a:rPr lang="en-US" sz="1800" dirty="0" smtClean="0"/>
              <a:t>Protest must include detailed statement of legal and factual grounds for protest</a:t>
            </a:r>
          </a:p>
          <a:p>
            <a:pPr marL="1028700" lvl="1" indent="-342900"/>
            <a:r>
              <a:rPr lang="en-US" sz="1400" dirty="0" smtClean="0"/>
              <a:t>Letter format</a:t>
            </a:r>
          </a:p>
          <a:p>
            <a:pPr marL="1028700" lvl="1" indent="-342900"/>
            <a:r>
              <a:rPr lang="en-US" sz="1600" dirty="0" smtClean="0"/>
              <a:t>Agency must file Agency Report within 30 days of receiving notice of protest from GAO</a:t>
            </a:r>
          </a:p>
          <a:p>
            <a:pPr marL="1485900" lvl="2" indent="-342900"/>
            <a:r>
              <a:rPr lang="en-US" sz="1400" dirty="0" smtClean="0"/>
              <a:t>5 day Letter </a:t>
            </a:r>
            <a:r>
              <a:rPr lang="en-US" sz="1400" dirty="0" smtClean="0">
                <a:sym typeface="Wingdings" panose="05000000000000000000" pitchFamily="2" charset="2"/>
              </a:rPr>
              <a:t> </a:t>
            </a:r>
            <a:r>
              <a:rPr lang="en-US" sz="1400" dirty="0" smtClean="0"/>
              <a:t>Agency Report will include proposals, evaluation documents, contracting officer statement and memorandum of law</a:t>
            </a:r>
          </a:p>
          <a:p>
            <a:pPr marL="1028700" lvl="1" indent="-342900"/>
            <a:r>
              <a:rPr lang="en-US" sz="1600" dirty="0" smtClean="0"/>
              <a:t>Parties have 10 days to file Comments on Agency Report</a:t>
            </a:r>
          </a:p>
          <a:p>
            <a:pPr marL="342900" indent="-342900">
              <a:buFont typeface="Arial" panose="020B0604020202020204" pitchFamily="34" charset="0"/>
              <a:buChar char="•"/>
            </a:pPr>
            <a:endParaRPr lang="en-US" dirty="0" smtClean="0"/>
          </a:p>
        </p:txBody>
      </p:sp>
      <p:sp>
        <p:nvSpPr>
          <p:cNvPr id="4" name="Title 3"/>
          <p:cNvSpPr>
            <a:spLocks noGrp="1"/>
          </p:cNvSpPr>
          <p:nvPr>
            <p:ph type="title"/>
          </p:nvPr>
        </p:nvSpPr>
        <p:spPr/>
        <p:txBody>
          <a:bodyPr/>
          <a:lstStyle/>
          <a:p>
            <a:r>
              <a:rPr lang="en-US" dirty="0" smtClean="0"/>
              <a:t>GAO</a:t>
            </a:r>
            <a:endParaRPr lang="en-US" dirty="0"/>
          </a:p>
        </p:txBody>
      </p:sp>
    </p:spTree>
    <p:extLst>
      <p:ext uri="{BB962C8B-B14F-4D97-AF65-F5344CB8AC3E}">
        <p14:creationId xmlns:p14="http://schemas.microsoft.com/office/powerpoint/2010/main" val="24740558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21C35A-F8A6-C443-8555-167434195472}" type="slidenum">
              <a:rPr lang="en-US" smtClean="0"/>
              <a:pPr/>
              <a:t>26</a:t>
            </a:fld>
            <a:endParaRPr lang="en-US" dirty="0"/>
          </a:p>
        </p:txBody>
      </p:sp>
      <p:sp>
        <p:nvSpPr>
          <p:cNvPr id="3" name="Content Placeholder 2"/>
          <p:cNvSpPr>
            <a:spLocks noGrp="1"/>
          </p:cNvSpPr>
          <p:nvPr>
            <p:ph sz="quarter" idx="13"/>
          </p:nvPr>
        </p:nvSpPr>
        <p:spPr/>
        <p:txBody>
          <a:bodyPr/>
          <a:lstStyle/>
          <a:p>
            <a:pPr marL="342900" indent="-342900">
              <a:buFont typeface="Arial" panose="020B0604020202020204" pitchFamily="34" charset="0"/>
              <a:buChar char="•"/>
            </a:pPr>
            <a:r>
              <a:rPr lang="en-US" dirty="0" smtClean="0"/>
              <a:t>Protest must be filed either prior to deadline to submit offers (Pre-Award) or any time after award is made (Post-Award)</a:t>
            </a:r>
          </a:p>
          <a:p>
            <a:pPr marL="342900" indent="-342900">
              <a:buFont typeface="Arial" panose="020B0604020202020204" pitchFamily="34" charset="0"/>
              <a:buChar char="•"/>
            </a:pPr>
            <a:r>
              <a:rPr lang="en-US" dirty="0" smtClean="0"/>
              <a:t>Pre-Award Timeliness:</a:t>
            </a:r>
          </a:p>
          <a:p>
            <a:pPr marL="1028700" lvl="1" indent="-342900"/>
            <a:r>
              <a:rPr lang="en-US" sz="1600" dirty="0"/>
              <a:t>“[A] party who has the opportunity to object to the terms of a government solicitation containing a patent error and fails to do so prior to the close of the bidding process waives its ability to raise the same objection subsequently in a bid protest action in the Court of Federal Claims.”  </a:t>
            </a:r>
            <a:r>
              <a:rPr lang="en-US" sz="1600" i="1" dirty="0"/>
              <a:t>Blue &amp; Gold Fleet, L.P. v. United States</a:t>
            </a:r>
            <a:r>
              <a:rPr lang="en-US" sz="1600" dirty="0"/>
              <a:t>, 492 F.3d 1308, 1313 (Fed. Cir. 2007</a:t>
            </a:r>
            <a:r>
              <a:rPr lang="en-US" sz="1600" dirty="0" smtClean="0"/>
              <a:t>)</a:t>
            </a:r>
          </a:p>
          <a:p>
            <a:pPr marL="1028700" lvl="1" indent="-342900"/>
            <a:r>
              <a:rPr lang="en-US" sz="1600" dirty="0" smtClean="0"/>
              <a:t>The Federal </a:t>
            </a:r>
            <a:r>
              <a:rPr lang="en-US" sz="1600" dirty="0"/>
              <a:t>Circuit has held that a timely Agency protest regarding language of a solicitation preserves the action </a:t>
            </a:r>
            <a:r>
              <a:rPr lang="en-US" sz="1600" i="1" dirty="0"/>
              <a:t>Harmonia Holdings Group, LLC. v. United States</a:t>
            </a:r>
            <a:r>
              <a:rPr lang="en-US" sz="1600" dirty="0"/>
              <a:t>, 20 F.4th 759 (Fed. Cir. 2021.)  The Federal Circuit has further held that the government’s awareness of a potential legal or regulatory violation qualifies as a challenge to the procurement for standing purposes.</a:t>
            </a:r>
            <a:r>
              <a:rPr lang="en-US" sz="1600" i="1" dirty="0"/>
              <a:t>  SEKRI, Inc. v. United States</a:t>
            </a:r>
            <a:r>
              <a:rPr lang="en-US" sz="1600" dirty="0"/>
              <a:t>, 34 F.4th 1063, 1073 (Fed. Cir. 2022)</a:t>
            </a:r>
          </a:p>
          <a:p>
            <a:pPr marL="1028700" lvl="1" indent="-342900"/>
            <a:endParaRPr lang="en-US" sz="1600" dirty="0" smtClean="0"/>
          </a:p>
          <a:p>
            <a:pPr marL="1028700" lvl="1" indent="-342900"/>
            <a:endParaRPr lang="en-US" dirty="0"/>
          </a:p>
        </p:txBody>
      </p:sp>
      <p:sp>
        <p:nvSpPr>
          <p:cNvPr id="4" name="Title 3"/>
          <p:cNvSpPr>
            <a:spLocks noGrp="1"/>
          </p:cNvSpPr>
          <p:nvPr>
            <p:ph type="title"/>
          </p:nvPr>
        </p:nvSpPr>
        <p:spPr/>
        <p:txBody>
          <a:bodyPr/>
          <a:lstStyle/>
          <a:p>
            <a:r>
              <a:rPr lang="en-US" dirty="0" smtClean="0"/>
              <a:t>Court of Federal Claims</a:t>
            </a:r>
            <a:endParaRPr lang="en-US" dirty="0"/>
          </a:p>
        </p:txBody>
      </p:sp>
    </p:spTree>
    <p:extLst>
      <p:ext uri="{BB962C8B-B14F-4D97-AF65-F5344CB8AC3E}">
        <p14:creationId xmlns:p14="http://schemas.microsoft.com/office/powerpoint/2010/main" val="23344131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21C35A-F8A6-C443-8555-167434195472}" type="slidenum">
              <a:rPr lang="en-US" smtClean="0"/>
              <a:pPr/>
              <a:t>27</a:t>
            </a:fld>
            <a:endParaRPr lang="en-US" dirty="0"/>
          </a:p>
        </p:txBody>
      </p:sp>
      <p:sp>
        <p:nvSpPr>
          <p:cNvPr id="3" name="Content Placeholder 2"/>
          <p:cNvSpPr>
            <a:spLocks noGrp="1"/>
          </p:cNvSpPr>
          <p:nvPr>
            <p:ph sz="quarter" idx="13"/>
          </p:nvPr>
        </p:nvSpPr>
        <p:spPr/>
        <p:txBody>
          <a:bodyPr/>
          <a:lstStyle/>
          <a:p>
            <a:pPr marL="342900" indent="-342900">
              <a:buFont typeface="Arial" panose="020B0604020202020204" pitchFamily="34" charset="0"/>
              <a:buChar char="•"/>
            </a:pPr>
            <a:r>
              <a:rPr lang="en-US" sz="2000" dirty="0" smtClean="0"/>
              <a:t>There is no deadline to file Post-Award Bid Protest</a:t>
            </a:r>
          </a:p>
          <a:p>
            <a:pPr marL="1028700" lvl="1" indent="-342900"/>
            <a:r>
              <a:rPr lang="en-US" sz="1800" dirty="0"/>
              <a:t>T</a:t>
            </a:r>
            <a:r>
              <a:rPr lang="en-US" sz="1800" dirty="0" smtClean="0"/>
              <a:t>here is also no stay of performance </a:t>
            </a:r>
            <a:r>
              <a:rPr lang="en-US" sz="1800" dirty="0" smtClean="0">
                <a:sym typeface="Wingdings" panose="05000000000000000000" pitchFamily="2" charset="2"/>
              </a:rPr>
              <a:t> must file Motion for Preliminary Injunction to prevent performance during pendency of protest</a:t>
            </a:r>
          </a:p>
          <a:p>
            <a:pPr marL="342900" indent="-342900">
              <a:buFont typeface="Arial" panose="020B0604020202020204" pitchFamily="34" charset="0"/>
              <a:buChar char="•"/>
            </a:pPr>
            <a:r>
              <a:rPr lang="en-US" sz="2000" dirty="0" smtClean="0">
                <a:sym typeface="Wingdings" panose="05000000000000000000" pitchFamily="2" charset="2"/>
              </a:rPr>
              <a:t>Protestor files normal complaint that adheres to </a:t>
            </a:r>
            <a:r>
              <a:rPr lang="en-US" sz="2000" i="1" dirty="0" err="1" smtClean="0">
                <a:sym typeface="Wingdings" panose="05000000000000000000" pitchFamily="2" charset="2"/>
              </a:rPr>
              <a:t>Twombly</a:t>
            </a:r>
            <a:r>
              <a:rPr lang="en-US" sz="2000" dirty="0" smtClean="0">
                <a:sym typeface="Wingdings" panose="05000000000000000000" pitchFamily="2" charset="2"/>
              </a:rPr>
              <a:t>/</a:t>
            </a:r>
            <a:r>
              <a:rPr lang="en-US" sz="2000" i="1" dirty="0" smtClean="0">
                <a:sym typeface="Wingdings" panose="05000000000000000000" pitchFamily="2" charset="2"/>
              </a:rPr>
              <a:t>Iqbal</a:t>
            </a:r>
            <a:r>
              <a:rPr lang="en-US" sz="2000" dirty="0" smtClean="0">
                <a:sym typeface="Wingdings" panose="05000000000000000000" pitchFamily="2" charset="2"/>
              </a:rPr>
              <a:t> pleading standards; the Rules of the Court of Federal Claims largely track the Federal Rules of Civil Procedure </a:t>
            </a:r>
          </a:p>
          <a:p>
            <a:pPr marL="342900" indent="-342900">
              <a:buFont typeface="Arial" panose="020B0604020202020204" pitchFamily="34" charset="0"/>
              <a:buChar char="•"/>
            </a:pPr>
            <a:r>
              <a:rPr lang="en-US" sz="2000" dirty="0" smtClean="0">
                <a:sym typeface="Wingdings" panose="05000000000000000000" pitchFamily="2" charset="2"/>
              </a:rPr>
              <a:t>Government files Administrative Record</a:t>
            </a:r>
          </a:p>
          <a:p>
            <a:pPr marL="1028700" lvl="1" indent="-342900"/>
            <a:r>
              <a:rPr lang="en-US" sz="1600" dirty="0">
                <a:sym typeface="Wingdings" panose="05000000000000000000" pitchFamily="2" charset="2"/>
              </a:rPr>
              <a:t>I</a:t>
            </a:r>
            <a:r>
              <a:rPr lang="en-US" sz="1600" dirty="0" smtClean="0">
                <a:sym typeface="Wingdings" panose="05000000000000000000" pitchFamily="2" charset="2"/>
              </a:rPr>
              <a:t>ncludes solicitation documents, subject proposals, evaluation documents</a:t>
            </a:r>
          </a:p>
          <a:p>
            <a:pPr marL="342900" indent="-342900">
              <a:buFont typeface="Arial" panose="020B0604020202020204" pitchFamily="34" charset="0"/>
              <a:buChar char="•"/>
            </a:pPr>
            <a:r>
              <a:rPr lang="en-US" sz="2000" dirty="0" smtClean="0">
                <a:sym typeface="Wingdings" panose="05000000000000000000" pitchFamily="2" charset="2"/>
              </a:rPr>
              <a:t>Protester will then file Motion for Judgment on Administrative Record (RCFC 52.1)</a:t>
            </a:r>
          </a:p>
          <a:p>
            <a:pPr marL="1028700" lvl="1" indent="-342900"/>
            <a:r>
              <a:rPr lang="en-US" sz="1600" dirty="0" smtClean="0">
                <a:sym typeface="Wingdings" panose="05000000000000000000" pitchFamily="2" charset="2"/>
              </a:rPr>
              <a:t>Defendant (Government) and Intervenor (Awardee) will file Cross Motions for Judgment on Administrative Record </a:t>
            </a:r>
          </a:p>
          <a:p>
            <a:pPr marL="342900" indent="-342900">
              <a:buFont typeface="Arial" panose="020B0604020202020204" pitchFamily="34" charset="0"/>
              <a:buChar char="•"/>
            </a:pPr>
            <a:r>
              <a:rPr lang="en-US" sz="2000" dirty="0" smtClean="0">
                <a:sym typeface="Wingdings" panose="05000000000000000000" pitchFamily="2" charset="2"/>
              </a:rPr>
              <a:t>Parties will then have oral argument </a:t>
            </a:r>
            <a:endParaRPr lang="en-US" sz="2000" dirty="0"/>
          </a:p>
        </p:txBody>
      </p:sp>
      <p:sp>
        <p:nvSpPr>
          <p:cNvPr id="4" name="Title 3"/>
          <p:cNvSpPr>
            <a:spLocks noGrp="1"/>
          </p:cNvSpPr>
          <p:nvPr>
            <p:ph type="title"/>
          </p:nvPr>
        </p:nvSpPr>
        <p:spPr/>
        <p:txBody>
          <a:bodyPr/>
          <a:lstStyle/>
          <a:p>
            <a:r>
              <a:rPr lang="en-US" dirty="0" smtClean="0"/>
              <a:t>Court of Federal Claims</a:t>
            </a:r>
            <a:endParaRPr lang="en-US" dirty="0"/>
          </a:p>
        </p:txBody>
      </p:sp>
    </p:spTree>
    <p:extLst>
      <p:ext uri="{BB962C8B-B14F-4D97-AF65-F5344CB8AC3E}">
        <p14:creationId xmlns:p14="http://schemas.microsoft.com/office/powerpoint/2010/main" val="17310208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21C35A-F8A6-C443-8555-167434195472}" type="slidenum">
              <a:rPr lang="en-US" smtClean="0"/>
              <a:pPr/>
              <a:t>28</a:t>
            </a:fld>
            <a:endParaRPr lang="en-US" dirty="0"/>
          </a:p>
        </p:txBody>
      </p:sp>
      <p:sp>
        <p:nvSpPr>
          <p:cNvPr id="3" name="Content Placeholder 2"/>
          <p:cNvSpPr>
            <a:spLocks noGrp="1"/>
          </p:cNvSpPr>
          <p:nvPr>
            <p:ph sz="quarter" idx="13"/>
          </p:nvPr>
        </p:nvSpPr>
        <p:spPr/>
        <p:txBody>
          <a:bodyPr/>
          <a:lstStyle/>
          <a:p>
            <a:pPr marL="342900" indent="-342900">
              <a:buFont typeface="Arial" panose="020B0604020202020204" pitchFamily="34" charset="0"/>
              <a:buChar char="•"/>
            </a:pPr>
            <a:r>
              <a:rPr lang="en-US" dirty="0" smtClean="0"/>
              <a:t>Court uses CM/ECF, majority of filings are under seal to protect confidential/proprietary information</a:t>
            </a:r>
          </a:p>
          <a:p>
            <a:pPr marL="342900" indent="-342900">
              <a:buFont typeface="Arial" panose="020B0604020202020204" pitchFamily="34" charset="0"/>
              <a:buChar char="•"/>
            </a:pPr>
            <a:r>
              <a:rPr lang="en-US" dirty="0" smtClean="0"/>
              <a:t>Standard of Review </a:t>
            </a:r>
          </a:p>
          <a:p>
            <a:pPr marL="1028700" lvl="1" indent="-342900"/>
            <a:r>
              <a:rPr lang="en-US" sz="1800" dirty="0"/>
              <a:t>“[A] reviewing court shall set aside the agency action if it is ‘arbitrary, capricious, an abuse of discretion, or otherwise not in accordance with law.” </a:t>
            </a:r>
            <a:r>
              <a:rPr lang="en-US" sz="1800" i="1" dirty="0"/>
              <a:t>Banknote Corp. of Am. v. United States</a:t>
            </a:r>
            <a:r>
              <a:rPr lang="en-US" sz="1800" dirty="0"/>
              <a:t>, 365 F.3d 1345, 1350-51 (Fed. Cir. 2004).  </a:t>
            </a:r>
          </a:p>
          <a:p>
            <a:pPr marL="1028700" lvl="1" indent="-342900"/>
            <a:r>
              <a:rPr lang="en-US" sz="1800" dirty="0"/>
              <a:t>“[A] procurement decision may be set aside if it lacked a rational basis or if the agency's decision-making involved a clear and prejudicial violation of statute, regulation or procedure.”  </a:t>
            </a:r>
            <a:r>
              <a:rPr lang="en-US" sz="1800" i="1" dirty="0" err="1"/>
              <a:t>Chenega</a:t>
            </a:r>
            <a:r>
              <a:rPr lang="en-US" sz="1800" i="1" dirty="0"/>
              <a:t> Healthcare Services, LLC v. United States</a:t>
            </a:r>
            <a:r>
              <a:rPr lang="en-US" sz="1800" dirty="0"/>
              <a:t>, 141 Fed. Cl. 254  (2019)</a:t>
            </a:r>
          </a:p>
          <a:p>
            <a:pPr marL="342900" indent="-342900">
              <a:buFont typeface="Arial" panose="020B0604020202020204" pitchFamily="34" charset="0"/>
              <a:buChar char="•"/>
            </a:pPr>
            <a:r>
              <a:rPr lang="en-US" dirty="0" smtClean="0"/>
              <a:t>Court of Appeals for Federal Circuit has jurisdiction over appeals</a:t>
            </a:r>
          </a:p>
          <a:p>
            <a:pPr marL="1028700" lvl="1" indent="-342900"/>
            <a:r>
              <a:rPr lang="en-US" dirty="0" smtClean="0"/>
              <a:t>Reviews </a:t>
            </a:r>
            <a:r>
              <a:rPr lang="en-US" dirty="0" err="1" smtClean="0"/>
              <a:t>CoFC</a:t>
            </a:r>
            <a:r>
              <a:rPr lang="en-US" dirty="0" smtClean="0"/>
              <a:t> decisions </a:t>
            </a:r>
            <a:r>
              <a:rPr lang="en-US" i="1" dirty="0" smtClean="0"/>
              <a:t>de novo</a:t>
            </a:r>
            <a:r>
              <a:rPr lang="en-US" dirty="0" smtClean="0"/>
              <a:t> using same standard of review</a:t>
            </a:r>
          </a:p>
          <a:p>
            <a:pPr marL="1028700" lvl="1" indent="-342900"/>
            <a:r>
              <a:rPr lang="en-US" dirty="0" smtClean="0"/>
              <a:t>Factual findings are reviewed for clear error </a:t>
            </a:r>
          </a:p>
          <a:p>
            <a:pPr marL="342900" indent="-342900">
              <a:buFont typeface="Arial" panose="020B0604020202020204" pitchFamily="34" charset="0"/>
              <a:buChar char="•"/>
            </a:pPr>
            <a:endParaRPr lang="en-US" dirty="0"/>
          </a:p>
        </p:txBody>
      </p:sp>
      <p:sp>
        <p:nvSpPr>
          <p:cNvPr id="4" name="Title 3"/>
          <p:cNvSpPr>
            <a:spLocks noGrp="1"/>
          </p:cNvSpPr>
          <p:nvPr>
            <p:ph type="title"/>
          </p:nvPr>
        </p:nvSpPr>
        <p:spPr/>
        <p:txBody>
          <a:bodyPr/>
          <a:lstStyle/>
          <a:p>
            <a:r>
              <a:rPr lang="en-US" dirty="0" smtClean="0"/>
              <a:t>Court of Federal Claims</a:t>
            </a:r>
            <a:endParaRPr lang="en-US" dirty="0"/>
          </a:p>
        </p:txBody>
      </p:sp>
    </p:spTree>
    <p:extLst>
      <p:ext uri="{BB962C8B-B14F-4D97-AF65-F5344CB8AC3E}">
        <p14:creationId xmlns:p14="http://schemas.microsoft.com/office/powerpoint/2010/main" val="22907930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2ADAC-FDAC-6B44-B97E-0A9308DCBFE0}"/>
              </a:ext>
            </a:extLst>
          </p:cNvPr>
          <p:cNvSpPr>
            <a:spLocks noGrp="1"/>
          </p:cNvSpPr>
          <p:nvPr>
            <p:ph type="ctrTitle"/>
          </p:nvPr>
        </p:nvSpPr>
        <p:spPr>
          <a:xfrm>
            <a:off x="1210638" y="2347943"/>
            <a:ext cx="9770724" cy="1409043"/>
          </a:xfrm>
        </p:spPr>
        <p:txBody>
          <a:bodyPr lIns="0" tIns="0" rIns="0" bIns="0" anchor="t">
            <a:noAutofit/>
          </a:bodyPr>
          <a:lstStyle/>
          <a:p>
            <a:pPr algn="ctr" fontAlgn="t">
              <a:lnSpc>
                <a:spcPct val="100000"/>
              </a:lnSpc>
            </a:pPr>
            <a:r>
              <a:rPr lang="en-US" dirty="0" smtClean="0"/>
              <a:t>Claims</a:t>
            </a:r>
            <a:endParaRPr lang="en-US" sz="3400" b="1" dirty="0">
              <a:solidFill>
                <a:srgbClr val="787E80"/>
              </a:solidFill>
              <a:latin typeface="Georgia" panose="02040502050405020303" pitchFamily="18" charset="0"/>
            </a:endParaRPr>
          </a:p>
        </p:txBody>
      </p:sp>
      <p:sp>
        <p:nvSpPr>
          <p:cNvPr id="12" name="Slide Number Placeholder 11">
            <a:extLst>
              <a:ext uri="{FF2B5EF4-FFF2-40B4-BE49-F238E27FC236}">
                <a16:creationId xmlns:a16="http://schemas.microsoft.com/office/drawing/2014/main" id="{97158E7C-0E71-1D4D-B042-D622CC14CBE6}"/>
              </a:ext>
            </a:extLst>
          </p:cNvPr>
          <p:cNvSpPr>
            <a:spLocks noGrp="1"/>
          </p:cNvSpPr>
          <p:nvPr>
            <p:ph type="sldNum" sz="quarter" idx="12"/>
          </p:nvPr>
        </p:nvSpPr>
        <p:spPr>
          <a:xfrm>
            <a:off x="5401090" y="6262575"/>
            <a:ext cx="1390236" cy="365125"/>
          </a:xfrm>
        </p:spPr>
        <p:txBody>
          <a:bodyPr/>
          <a:lstStyle/>
          <a:p>
            <a:fld id="{8A21C35A-F8A6-C443-8555-167434195472}" type="slidenum">
              <a:rPr lang="en-US" smtClean="0"/>
              <a:t>29</a:t>
            </a:fld>
            <a:endParaRPr lang="en-US" dirty="0"/>
          </a:p>
        </p:txBody>
      </p:sp>
    </p:spTree>
    <p:extLst>
      <p:ext uri="{BB962C8B-B14F-4D97-AF65-F5344CB8AC3E}">
        <p14:creationId xmlns:p14="http://schemas.microsoft.com/office/powerpoint/2010/main" val="2501586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21C35A-F8A6-C443-8555-167434195472}" type="slidenum">
              <a:rPr lang="en-US" smtClean="0"/>
              <a:pPr/>
              <a:t>3</a:t>
            </a:fld>
            <a:endParaRPr lang="en-US" dirty="0"/>
          </a:p>
        </p:txBody>
      </p:sp>
      <p:sp>
        <p:nvSpPr>
          <p:cNvPr id="3" name="Content Placeholder 2"/>
          <p:cNvSpPr>
            <a:spLocks noGrp="1"/>
          </p:cNvSpPr>
          <p:nvPr>
            <p:ph sz="quarter" idx="13"/>
          </p:nvPr>
        </p:nvSpPr>
        <p:spPr/>
        <p:txBody>
          <a:bodyPr/>
          <a:lstStyle/>
          <a:p>
            <a:pPr marL="342900" indent="-342900">
              <a:buFont typeface="Arial" panose="020B0604020202020204" pitchFamily="34" charset="0"/>
              <a:buChar char="•"/>
            </a:pPr>
            <a:r>
              <a:rPr lang="en-US" dirty="0" smtClean="0"/>
              <a:t>Largest buyer of goods and services in the world</a:t>
            </a:r>
          </a:p>
          <a:p>
            <a:pPr marL="342900" indent="-342900">
              <a:buFont typeface="Arial" panose="020B0604020202020204" pitchFamily="34" charset="0"/>
              <a:buChar char="•"/>
            </a:pPr>
            <a:r>
              <a:rPr lang="en-US" dirty="0" smtClean="0"/>
              <a:t>Competition is mandated under Competition in Contracting Act; generally, must be full and open competition </a:t>
            </a:r>
          </a:p>
          <a:p>
            <a:pPr marL="1028700" lvl="1" indent="-342900"/>
            <a:r>
              <a:rPr lang="en-US" dirty="0"/>
              <a:t>An executive agency in conducting a procurement for property or services shall – (1) obtain full and open competition through the use of competitive procedures in accordance with the requirements of this division and the Federal Acquisition Regulation. 41 U.S.C. § 3301(a)(1</a:t>
            </a:r>
            <a:r>
              <a:rPr lang="en-US" dirty="0" smtClean="0"/>
              <a:t>)</a:t>
            </a:r>
          </a:p>
          <a:p>
            <a:pPr marL="1028700" lvl="1" indent="-342900"/>
            <a:r>
              <a:rPr lang="en-US" dirty="0" smtClean="0"/>
              <a:t>Exceptions:</a:t>
            </a:r>
          </a:p>
          <a:p>
            <a:pPr marL="1485900" lvl="2" indent="-342900"/>
            <a:r>
              <a:rPr lang="en-US" dirty="0" smtClean="0"/>
              <a:t>Size and status set aside contracts </a:t>
            </a:r>
          </a:p>
          <a:p>
            <a:pPr marL="1943100" lvl="3" indent="-342900"/>
            <a:r>
              <a:rPr lang="en-US" dirty="0" smtClean="0"/>
              <a:t>Examples: Woman owned small businesses, service disabled veteran owned small businesses</a:t>
            </a:r>
            <a:endParaRPr lang="en-US" dirty="0"/>
          </a:p>
        </p:txBody>
      </p:sp>
      <p:sp>
        <p:nvSpPr>
          <p:cNvPr id="4" name="Title 3"/>
          <p:cNvSpPr>
            <a:spLocks noGrp="1"/>
          </p:cNvSpPr>
          <p:nvPr>
            <p:ph type="title"/>
          </p:nvPr>
        </p:nvSpPr>
        <p:spPr/>
        <p:txBody>
          <a:bodyPr/>
          <a:lstStyle/>
          <a:p>
            <a:r>
              <a:rPr lang="en-US" dirty="0" smtClean="0"/>
              <a:t>How does the Government do business? </a:t>
            </a:r>
            <a:endParaRPr lang="en-US" dirty="0"/>
          </a:p>
        </p:txBody>
      </p:sp>
    </p:spTree>
    <p:extLst>
      <p:ext uri="{BB962C8B-B14F-4D97-AF65-F5344CB8AC3E}">
        <p14:creationId xmlns:p14="http://schemas.microsoft.com/office/powerpoint/2010/main" val="40859274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21C35A-F8A6-C443-8555-167434195472}" type="slidenum">
              <a:rPr lang="en-US" smtClean="0"/>
              <a:pPr/>
              <a:t>30</a:t>
            </a:fld>
            <a:endParaRPr lang="en-US" dirty="0"/>
          </a:p>
        </p:txBody>
      </p:sp>
      <p:sp>
        <p:nvSpPr>
          <p:cNvPr id="3" name="Content Placeholder 2"/>
          <p:cNvSpPr>
            <a:spLocks noGrp="1"/>
          </p:cNvSpPr>
          <p:nvPr>
            <p:ph sz="quarter" idx="13"/>
          </p:nvPr>
        </p:nvSpPr>
        <p:spPr/>
        <p:txBody>
          <a:bodyPr/>
          <a:lstStyle/>
          <a:p>
            <a:pPr marL="342900" indent="-342900">
              <a:buFont typeface="Arial" panose="020B0604020202020204" pitchFamily="34" charset="0"/>
              <a:buChar char="•"/>
            </a:pPr>
            <a:r>
              <a:rPr lang="en-US" dirty="0" smtClean="0"/>
              <a:t>Differ from protests – claims are disputes that arise after contract award and occur between a contractor and the government </a:t>
            </a:r>
          </a:p>
          <a:p>
            <a:pPr marL="342900" indent="-342900">
              <a:buFont typeface="Arial" panose="020B0604020202020204" pitchFamily="34" charset="0"/>
              <a:buChar char="•"/>
            </a:pPr>
            <a:r>
              <a:rPr lang="en-US" dirty="0" smtClean="0"/>
              <a:t>Jurisdiction </a:t>
            </a:r>
          </a:p>
          <a:p>
            <a:pPr marL="1028700" lvl="1" indent="-342900"/>
            <a:r>
              <a:rPr lang="en-US" dirty="0" smtClean="0"/>
              <a:t>Tucker Act – must be brought in Court of Federal Claims</a:t>
            </a:r>
          </a:p>
          <a:p>
            <a:pPr marL="1485900" lvl="2" indent="-342900"/>
            <a:r>
              <a:rPr lang="en-US" dirty="0"/>
              <a:t>The United States Court of Federal Claims shall have jurisdiction to render judgment upon any claim against the United States founded either upon the </a:t>
            </a:r>
            <a:r>
              <a:rPr lang="en-US" dirty="0" smtClean="0"/>
              <a:t>Constitution. . .or </a:t>
            </a:r>
            <a:r>
              <a:rPr lang="en-US" dirty="0"/>
              <a:t>upon any express or implied contract with the United </a:t>
            </a:r>
            <a:r>
              <a:rPr lang="en-US" dirty="0" smtClean="0"/>
              <a:t>States[.]</a:t>
            </a:r>
            <a:r>
              <a:rPr lang="en-US" dirty="0"/>
              <a:t> </a:t>
            </a:r>
            <a:r>
              <a:rPr lang="en-US" dirty="0" smtClean="0"/>
              <a:t>28 </a:t>
            </a:r>
            <a:r>
              <a:rPr lang="en-US" dirty="0"/>
              <a:t>U.S.C.A. § </a:t>
            </a:r>
            <a:r>
              <a:rPr lang="en-US" dirty="0" smtClean="0"/>
              <a:t>1491(a)(1) </a:t>
            </a:r>
          </a:p>
          <a:p>
            <a:pPr marL="342900" indent="-342900">
              <a:buFont typeface="Arial" panose="020B0604020202020204" pitchFamily="34" charset="0"/>
              <a:buChar char="•"/>
            </a:pPr>
            <a:r>
              <a:rPr lang="en-US" dirty="0" smtClean="0"/>
              <a:t>Breach of contract claim – governed by Contract Disputes Act </a:t>
            </a:r>
          </a:p>
          <a:p>
            <a:pPr marL="1028700" lvl="1" indent="-342900"/>
            <a:r>
              <a:rPr lang="en-US" dirty="0" smtClean="0"/>
              <a:t>41 U.S.C. </a:t>
            </a:r>
            <a:r>
              <a:rPr lang="en-US" dirty="0"/>
              <a:t>§ 7102(a</a:t>
            </a:r>
            <a:r>
              <a:rPr lang="en-US" dirty="0" smtClean="0"/>
              <a:t>)</a:t>
            </a:r>
          </a:p>
        </p:txBody>
      </p:sp>
      <p:sp>
        <p:nvSpPr>
          <p:cNvPr id="4" name="Title 3"/>
          <p:cNvSpPr>
            <a:spLocks noGrp="1"/>
          </p:cNvSpPr>
          <p:nvPr>
            <p:ph type="title"/>
          </p:nvPr>
        </p:nvSpPr>
        <p:spPr/>
        <p:txBody>
          <a:bodyPr/>
          <a:lstStyle/>
          <a:p>
            <a:r>
              <a:rPr lang="en-US" dirty="0" smtClean="0"/>
              <a:t>Claims</a:t>
            </a:r>
            <a:endParaRPr lang="en-US" dirty="0"/>
          </a:p>
        </p:txBody>
      </p:sp>
    </p:spTree>
    <p:extLst>
      <p:ext uri="{BB962C8B-B14F-4D97-AF65-F5344CB8AC3E}">
        <p14:creationId xmlns:p14="http://schemas.microsoft.com/office/powerpoint/2010/main" val="2929526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21C35A-F8A6-C443-8555-167434195472}" type="slidenum">
              <a:rPr lang="en-US" smtClean="0"/>
              <a:pPr/>
              <a:t>31</a:t>
            </a:fld>
            <a:endParaRPr lang="en-US" dirty="0"/>
          </a:p>
        </p:txBody>
      </p:sp>
      <p:sp>
        <p:nvSpPr>
          <p:cNvPr id="3" name="Content Placeholder 2"/>
          <p:cNvSpPr>
            <a:spLocks noGrp="1"/>
          </p:cNvSpPr>
          <p:nvPr>
            <p:ph sz="quarter" idx="13"/>
          </p:nvPr>
        </p:nvSpPr>
        <p:spPr/>
        <p:txBody>
          <a:bodyPr/>
          <a:lstStyle/>
          <a:p>
            <a:pPr marL="342900" indent="-342900">
              <a:buFont typeface="Arial" panose="020B0604020202020204" pitchFamily="34" charset="0"/>
              <a:buChar char="•"/>
            </a:pPr>
            <a:r>
              <a:rPr lang="en-US" dirty="0"/>
              <a:t>Most government contracts contain a standard disputes clause – 48 C.F.R. 53.233-1</a:t>
            </a:r>
          </a:p>
          <a:p>
            <a:pPr marL="1028700" lvl="1" indent="-342900"/>
            <a:r>
              <a:rPr lang="en-US" b="1" i="1" dirty="0"/>
              <a:t>Claim,</a:t>
            </a:r>
            <a:r>
              <a:rPr lang="en-US" dirty="0"/>
              <a:t> as used in this clause, means a written demand or written assertion by one of the contracting parties seeking, as a matter of right, the payment of money in a sum certain, the adjustment or interpretation of contract terms, or other relief arising under or relating to this contract</a:t>
            </a:r>
            <a:r>
              <a:rPr lang="en-US" dirty="0" smtClean="0"/>
              <a:t>.</a:t>
            </a:r>
          </a:p>
          <a:p>
            <a:pPr marL="1485900" lvl="2" indent="-342900"/>
            <a:r>
              <a:rPr lang="en-US" dirty="0"/>
              <a:t>48 C.F.R. </a:t>
            </a:r>
            <a:r>
              <a:rPr lang="en-US" dirty="0" smtClean="0"/>
              <a:t>53.233-1(c)</a:t>
            </a:r>
          </a:p>
          <a:p>
            <a:pPr marL="342900" indent="-342900">
              <a:buFont typeface="Arial" panose="020B0604020202020204" pitchFamily="34" charset="0"/>
              <a:buChar char="•"/>
            </a:pPr>
            <a:r>
              <a:rPr lang="en-US" dirty="0" smtClean="0"/>
              <a:t>This clause is incorporated into contracts and directs contractors to </a:t>
            </a:r>
            <a:r>
              <a:rPr lang="en-US" dirty="0"/>
              <a:t>41 U.S.C. </a:t>
            </a:r>
            <a:r>
              <a:rPr lang="en-US" dirty="0" smtClean="0"/>
              <a:t>Chapter 71 for claims and dispute procedures </a:t>
            </a:r>
            <a:endParaRPr lang="en-US" dirty="0"/>
          </a:p>
          <a:p>
            <a:endParaRPr lang="en-US" dirty="0"/>
          </a:p>
        </p:txBody>
      </p:sp>
      <p:sp>
        <p:nvSpPr>
          <p:cNvPr id="4" name="Title 3"/>
          <p:cNvSpPr>
            <a:spLocks noGrp="1"/>
          </p:cNvSpPr>
          <p:nvPr>
            <p:ph type="title"/>
          </p:nvPr>
        </p:nvSpPr>
        <p:spPr/>
        <p:txBody>
          <a:bodyPr/>
          <a:lstStyle/>
          <a:p>
            <a:r>
              <a:rPr lang="en-US" dirty="0" smtClean="0"/>
              <a:t>Claims</a:t>
            </a:r>
            <a:endParaRPr lang="en-US" dirty="0"/>
          </a:p>
        </p:txBody>
      </p:sp>
    </p:spTree>
    <p:extLst>
      <p:ext uri="{BB962C8B-B14F-4D97-AF65-F5344CB8AC3E}">
        <p14:creationId xmlns:p14="http://schemas.microsoft.com/office/powerpoint/2010/main" val="15156784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21C35A-F8A6-C443-8555-167434195472}" type="slidenum">
              <a:rPr lang="en-US" smtClean="0"/>
              <a:pPr/>
              <a:t>32</a:t>
            </a:fld>
            <a:endParaRPr lang="en-US" dirty="0"/>
          </a:p>
        </p:txBody>
      </p:sp>
      <p:sp>
        <p:nvSpPr>
          <p:cNvPr id="3" name="Content Placeholder 2"/>
          <p:cNvSpPr>
            <a:spLocks noGrp="1"/>
          </p:cNvSpPr>
          <p:nvPr>
            <p:ph sz="quarter" idx="13"/>
          </p:nvPr>
        </p:nvSpPr>
        <p:spPr/>
        <p:txBody>
          <a:bodyPr/>
          <a:lstStyle/>
          <a:p>
            <a:pPr marL="342900" indent="-342900">
              <a:buFont typeface="Arial" panose="020B0604020202020204" pitchFamily="34" charset="0"/>
              <a:buChar char="•"/>
            </a:pPr>
            <a:r>
              <a:rPr lang="en-US" dirty="0" smtClean="0"/>
              <a:t>Contract changes</a:t>
            </a:r>
          </a:p>
          <a:p>
            <a:pPr marL="342900" indent="-342900">
              <a:buFont typeface="Arial" panose="020B0604020202020204" pitchFamily="34" charset="0"/>
              <a:buChar char="•"/>
            </a:pPr>
            <a:r>
              <a:rPr lang="en-US" dirty="0" smtClean="0"/>
              <a:t>Breach of contract</a:t>
            </a:r>
          </a:p>
          <a:p>
            <a:pPr marL="342900" indent="-342900">
              <a:buFont typeface="Arial" panose="020B0604020202020204" pitchFamily="34" charset="0"/>
              <a:buChar char="•"/>
            </a:pPr>
            <a:r>
              <a:rPr lang="en-US" dirty="0" smtClean="0"/>
              <a:t>Past performance</a:t>
            </a:r>
          </a:p>
          <a:p>
            <a:pPr marL="342900" indent="-342900">
              <a:buFont typeface="Arial" panose="020B0604020202020204" pitchFamily="34" charset="0"/>
              <a:buChar char="•"/>
            </a:pPr>
            <a:r>
              <a:rPr lang="en-US" dirty="0" smtClean="0"/>
              <a:t>Terminations </a:t>
            </a:r>
          </a:p>
          <a:p>
            <a:pPr marL="342900" indent="-342900">
              <a:buFont typeface="Arial" panose="020B0604020202020204" pitchFamily="34" charset="0"/>
              <a:buChar char="•"/>
            </a:pPr>
            <a:r>
              <a:rPr lang="en-US" dirty="0" smtClean="0"/>
              <a:t>Defective specifications </a:t>
            </a:r>
          </a:p>
          <a:p>
            <a:pPr marL="1028700" lvl="1" indent="-342900"/>
            <a:endParaRPr lang="en-US" dirty="0"/>
          </a:p>
        </p:txBody>
      </p:sp>
      <p:sp>
        <p:nvSpPr>
          <p:cNvPr id="4" name="Title 3"/>
          <p:cNvSpPr>
            <a:spLocks noGrp="1"/>
          </p:cNvSpPr>
          <p:nvPr>
            <p:ph type="title"/>
          </p:nvPr>
        </p:nvSpPr>
        <p:spPr/>
        <p:txBody>
          <a:bodyPr/>
          <a:lstStyle/>
          <a:p>
            <a:r>
              <a:rPr lang="en-US" dirty="0" smtClean="0"/>
              <a:t>Claims</a:t>
            </a:r>
            <a:endParaRPr lang="en-US" dirty="0"/>
          </a:p>
        </p:txBody>
      </p:sp>
    </p:spTree>
    <p:extLst>
      <p:ext uri="{BB962C8B-B14F-4D97-AF65-F5344CB8AC3E}">
        <p14:creationId xmlns:p14="http://schemas.microsoft.com/office/powerpoint/2010/main" val="18598783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21C35A-F8A6-C443-8555-167434195472}" type="slidenum">
              <a:rPr lang="en-US" smtClean="0"/>
              <a:pPr/>
              <a:t>33</a:t>
            </a:fld>
            <a:endParaRPr lang="en-US" dirty="0"/>
          </a:p>
        </p:txBody>
      </p:sp>
      <p:sp>
        <p:nvSpPr>
          <p:cNvPr id="3" name="Content Placeholder 2"/>
          <p:cNvSpPr>
            <a:spLocks noGrp="1"/>
          </p:cNvSpPr>
          <p:nvPr>
            <p:ph sz="quarter" idx="13"/>
          </p:nvPr>
        </p:nvSpPr>
        <p:spPr/>
        <p:txBody>
          <a:bodyPr/>
          <a:lstStyle/>
          <a:p>
            <a:pPr marL="342900" indent="-342900">
              <a:buFont typeface="Arial" panose="020B0604020202020204" pitchFamily="34" charset="0"/>
              <a:buChar char="•"/>
            </a:pPr>
            <a:r>
              <a:rPr lang="en-US" dirty="0" smtClean="0"/>
              <a:t>Contract Changes</a:t>
            </a:r>
          </a:p>
          <a:p>
            <a:pPr marL="1028700" lvl="1" indent="-342900"/>
            <a:r>
              <a:rPr lang="en-US" dirty="0" smtClean="0"/>
              <a:t>Authority to Change</a:t>
            </a:r>
          </a:p>
          <a:p>
            <a:pPr marL="1028700" lvl="1" indent="-342900"/>
            <a:r>
              <a:rPr lang="en-US" dirty="0" smtClean="0"/>
              <a:t>Methods</a:t>
            </a:r>
          </a:p>
          <a:p>
            <a:pPr marL="1485900" lvl="2" indent="-342900"/>
            <a:r>
              <a:rPr lang="en-US" dirty="0" smtClean="0"/>
              <a:t>Unilateral</a:t>
            </a:r>
          </a:p>
          <a:p>
            <a:pPr marL="1485900" lvl="2" indent="-342900"/>
            <a:r>
              <a:rPr lang="en-US" dirty="0" smtClean="0"/>
              <a:t>Bilateral </a:t>
            </a:r>
          </a:p>
          <a:p>
            <a:pPr marL="1028700" lvl="1" indent="-342900"/>
            <a:r>
              <a:rPr lang="en-US" dirty="0" smtClean="0"/>
              <a:t>Analyzing change</a:t>
            </a:r>
          </a:p>
          <a:p>
            <a:pPr marL="1485900" lvl="2" indent="-342900"/>
            <a:r>
              <a:rPr lang="en-US" dirty="0" smtClean="0"/>
              <a:t>Is additional work required? </a:t>
            </a:r>
            <a:endParaRPr lang="en-US" dirty="0"/>
          </a:p>
          <a:p>
            <a:pPr marL="1485900" lvl="2" indent="-342900"/>
            <a:r>
              <a:rPr lang="en-US" dirty="0" smtClean="0"/>
              <a:t>Is additional work in or outside scope of contract?</a:t>
            </a:r>
          </a:p>
          <a:p>
            <a:pPr marL="1943100" lvl="3" indent="-342900"/>
            <a:r>
              <a:rPr lang="en-US" dirty="0" smtClean="0"/>
              <a:t>In scope – changes clause</a:t>
            </a:r>
          </a:p>
          <a:p>
            <a:pPr marL="1943100" lvl="3" indent="-342900"/>
            <a:r>
              <a:rPr lang="en-US" dirty="0" smtClean="0"/>
              <a:t>Out of scope – justification &amp; approval or issue new contract </a:t>
            </a:r>
          </a:p>
          <a:p>
            <a:pPr marL="1485900" lvl="2" indent="-342900"/>
            <a:r>
              <a:rPr lang="en-US" dirty="0" smtClean="0"/>
              <a:t>Effect of change? </a:t>
            </a:r>
          </a:p>
          <a:p>
            <a:pPr marL="1943100" lvl="3" indent="-342900"/>
            <a:r>
              <a:rPr lang="en-US" dirty="0" smtClean="0"/>
              <a:t>Will change increase time or money contractor must spend to perform</a:t>
            </a:r>
          </a:p>
          <a:p>
            <a:pPr marL="1485900" lvl="2" indent="-342900"/>
            <a:r>
              <a:rPr lang="en-US" dirty="0" smtClean="0"/>
              <a:t>Constructive change? </a:t>
            </a:r>
            <a:endParaRPr lang="en-US" dirty="0"/>
          </a:p>
        </p:txBody>
      </p:sp>
      <p:sp>
        <p:nvSpPr>
          <p:cNvPr id="4" name="Title 3"/>
          <p:cNvSpPr>
            <a:spLocks noGrp="1"/>
          </p:cNvSpPr>
          <p:nvPr>
            <p:ph type="title"/>
          </p:nvPr>
        </p:nvSpPr>
        <p:spPr/>
        <p:txBody>
          <a:bodyPr/>
          <a:lstStyle/>
          <a:p>
            <a:r>
              <a:rPr lang="en-US" dirty="0" smtClean="0"/>
              <a:t>Claims</a:t>
            </a:r>
            <a:endParaRPr lang="en-US" dirty="0"/>
          </a:p>
        </p:txBody>
      </p:sp>
    </p:spTree>
    <p:extLst>
      <p:ext uri="{BB962C8B-B14F-4D97-AF65-F5344CB8AC3E}">
        <p14:creationId xmlns:p14="http://schemas.microsoft.com/office/powerpoint/2010/main" val="8173604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21C35A-F8A6-C443-8555-167434195472}" type="slidenum">
              <a:rPr lang="en-US" smtClean="0"/>
              <a:pPr/>
              <a:t>34</a:t>
            </a:fld>
            <a:endParaRPr lang="en-US" dirty="0"/>
          </a:p>
        </p:txBody>
      </p:sp>
      <p:sp>
        <p:nvSpPr>
          <p:cNvPr id="3" name="Content Placeholder 2"/>
          <p:cNvSpPr>
            <a:spLocks noGrp="1"/>
          </p:cNvSpPr>
          <p:nvPr>
            <p:ph sz="quarter" idx="13"/>
          </p:nvPr>
        </p:nvSpPr>
        <p:spPr/>
        <p:txBody>
          <a:bodyPr/>
          <a:lstStyle/>
          <a:p>
            <a:pPr marL="342900" indent="-342900">
              <a:buFont typeface="Arial" panose="020B0604020202020204" pitchFamily="34" charset="0"/>
              <a:buChar char="•"/>
            </a:pPr>
            <a:r>
              <a:rPr lang="en-US" dirty="0" smtClean="0"/>
              <a:t>Elements of changes</a:t>
            </a:r>
          </a:p>
          <a:p>
            <a:pPr marL="1028700" lvl="1" indent="-342900"/>
            <a:r>
              <a:rPr lang="en-US" dirty="0" smtClean="0"/>
              <a:t>Government action/inaction caused the change</a:t>
            </a:r>
          </a:p>
          <a:p>
            <a:pPr marL="1028700" lvl="1" indent="-342900"/>
            <a:r>
              <a:rPr lang="en-US" dirty="0" smtClean="0"/>
              <a:t>Contractor did not perform voluntarily </a:t>
            </a:r>
          </a:p>
          <a:p>
            <a:pPr marL="1028700" lvl="1" indent="-342900"/>
            <a:r>
              <a:rPr lang="en-US" dirty="0" smtClean="0"/>
              <a:t>Increase in cost or time of performance</a:t>
            </a:r>
          </a:p>
          <a:p>
            <a:pPr marL="1028700" lvl="1" indent="-342900"/>
            <a:r>
              <a:rPr lang="en-US" dirty="0" smtClean="0"/>
              <a:t>Order Theory/Fault Theory </a:t>
            </a:r>
          </a:p>
          <a:p>
            <a:pPr marL="342900" indent="-342900">
              <a:buFont typeface="Arial" panose="020B0604020202020204" pitchFamily="34" charset="0"/>
              <a:buChar char="•"/>
            </a:pPr>
            <a:r>
              <a:rPr lang="en-US" dirty="0" smtClean="0"/>
              <a:t>CO must be notified and can adopt, reject and disclaim, or adopt the conduct but deny the change exists </a:t>
            </a:r>
            <a:endParaRPr lang="en-US" dirty="0"/>
          </a:p>
        </p:txBody>
      </p:sp>
      <p:sp>
        <p:nvSpPr>
          <p:cNvPr id="4" name="Title 3"/>
          <p:cNvSpPr>
            <a:spLocks noGrp="1"/>
          </p:cNvSpPr>
          <p:nvPr>
            <p:ph type="title"/>
          </p:nvPr>
        </p:nvSpPr>
        <p:spPr/>
        <p:txBody>
          <a:bodyPr/>
          <a:lstStyle/>
          <a:p>
            <a:r>
              <a:rPr lang="en-US" dirty="0" smtClean="0"/>
              <a:t>Claims</a:t>
            </a:r>
            <a:endParaRPr lang="en-US" dirty="0"/>
          </a:p>
        </p:txBody>
      </p:sp>
    </p:spTree>
    <p:extLst>
      <p:ext uri="{BB962C8B-B14F-4D97-AF65-F5344CB8AC3E}">
        <p14:creationId xmlns:p14="http://schemas.microsoft.com/office/powerpoint/2010/main" val="12304476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21C35A-F8A6-C443-8555-167434195472}" type="slidenum">
              <a:rPr lang="en-US" smtClean="0"/>
              <a:pPr/>
              <a:t>35</a:t>
            </a:fld>
            <a:endParaRPr lang="en-US" dirty="0"/>
          </a:p>
        </p:txBody>
      </p:sp>
      <p:sp>
        <p:nvSpPr>
          <p:cNvPr id="3" name="Content Placeholder 2"/>
          <p:cNvSpPr>
            <a:spLocks noGrp="1"/>
          </p:cNvSpPr>
          <p:nvPr>
            <p:ph sz="quarter" idx="13"/>
          </p:nvPr>
        </p:nvSpPr>
        <p:spPr/>
        <p:txBody>
          <a:bodyPr/>
          <a:lstStyle/>
          <a:p>
            <a:pPr marL="342900" indent="-342900">
              <a:buFont typeface="Arial" panose="020B0604020202020204" pitchFamily="34" charset="0"/>
              <a:buChar char="•"/>
            </a:pPr>
            <a:r>
              <a:rPr lang="en-US" dirty="0" smtClean="0"/>
              <a:t>Request for Equitable Adjustment (“REA”)</a:t>
            </a:r>
          </a:p>
          <a:p>
            <a:pPr marL="1028700" lvl="1" indent="-342900"/>
            <a:r>
              <a:rPr lang="en-US" dirty="0" smtClean="0"/>
              <a:t>Contractor officially asking Agency to adjust contract price to include additional costs based on change in contract requirements</a:t>
            </a:r>
          </a:p>
          <a:p>
            <a:pPr marL="1028700" lvl="1" indent="-342900"/>
            <a:r>
              <a:rPr lang="en-US" dirty="0" smtClean="0"/>
              <a:t>Attempt to work out with CO first</a:t>
            </a:r>
          </a:p>
          <a:p>
            <a:pPr marL="1028700" lvl="1" indent="-342900"/>
            <a:r>
              <a:rPr lang="en-US" dirty="0" smtClean="0"/>
              <a:t>REA is viewed as less adversarial, however delays timeline if denied </a:t>
            </a:r>
            <a:endParaRPr lang="en-US" dirty="0"/>
          </a:p>
        </p:txBody>
      </p:sp>
      <p:sp>
        <p:nvSpPr>
          <p:cNvPr id="4" name="Title 3"/>
          <p:cNvSpPr>
            <a:spLocks noGrp="1"/>
          </p:cNvSpPr>
          <p:nvPr>
            <p:ph type="title"/>
          </p:nvPr>
        </p:nvSpPr>
        <p:spPr/>
        <p:txBody>
          <a:bodyPr/>
          <a:lstStyle/>
          <a:p>
            <a:r>
              <a:rPr lang="en-US" dirty="0" smtClean="0"/>
              <a:t>Claims</a:t>
            </a:r>
            <a:endParaRPr lang="en-US" dirty="0"/>
          </a:p>
        </p:txBody>
      </p:sp>
    </p:spTree>
    <p:extLst>
      <p:ext uri="{BB962C8B-B14F-4D97-AF65-F5344CB8AC3E}">
        <p14:creationId xmlns:p14="http://schemas.microsoft.com/office/powerpoint/2010/main" val="10712146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21C35A-F8A6-C443-8555-167434195472}" type="slidenum">
              <a:rPr lang="en-US" smtClean="0"/>
              <a:pPr/>
              <a:t>36</a:t>
            </a:fld>
            <a:endParaRPr lang="en-US" dirty="0"/>
          </a:p>
        </p:txBody>
      </p:sp>
      <p:sp>
        <p:nvSpPr>
          <p:cNvPr id="3" name="Content Placeholder 2"/>
          <p:cNvSpPr>
            <a:spLocks noGrp="1"/>
          </p:cNvSpPr>
          <p:nvPr>
            <p:ph sz="quarter" idx="13"/>
          </p:nvPr>
        </p:nvSpPr>
        <p:spPr/>
        <p:txBody>
          <a:bodyPr/>
          <a:lstStyle/>
          <a:p>
            <a:pPr marL="342900" indent="-342900">
              <a:buFont typeface="Arial" panose="020B0604020202020204" pitchFamily="34" charset="0"/>
              <a:buChar char="•"/>
            </a:pPr>
            <a:r>
              <a:rPr lang="en-US" dirty="0" smtClean="0"/>
              <a:t>Submitting a claim – 41 U.S.C. </a:t>
            </a:r>
            <a:r>
              <a:rPr lang="en-US" dirty="0"/>
              <a:t>§ </a:t>
            </a:r>
            <a:r>
              <a:rPr lang="en-US" dirty="0" smtClean="0"/>
              <a:t>7103</a:t>
            </a:r>
          </a:p>
          <a:p>
            <a:pPr marL="342900" indent="-342900">
              <a:buFont typeface="Arial" panose="020B0604020202020204" pitchFamily="34" charset="0"/>
              <a:buChar char="•"/>
            </a:pPr>
            <a:r>
              <a:rPr lang="en-US" dirty="0" smtClean="0"/>
              <a:t>Written demand </a:t>
            </a:r>
          </a:p>
          <a:p>
            <a:pPr marL="1485900" lvl="2" indent="-342900"/>
            <a:r>
              <a:rPr lang="en-US" dirty="0" smtClean="0"/>
              <a:t>Must be sent to CO first and must seek final decision </a:t>
            </a:r>
          </a:p>
          <a:p>
            <a:pPr marL="1485900" lvl="2" indent="-342900"/>
            <a:r>
              <a:rPr lang="en-US" dirty="0" smtClean="0"/>
              <a:t>Elements of proper claim, sought as a matter of right</a:t>
            </a:r>
          </a:p>
          <a:p>
            <a:pPr marL="1943100" lvl="3" indent="-342900"/>
            <a:r>
              <a:rPr lang="en-US" dirty="0" smtClean="0"/>
              <a:t>Sum certain</a:t>
            </a:r>
          </a:p>
          <a:p>
            <a:pPr marL="1943100" lvl="3" indent="-342900"/>
            <a:r>
              <a:rPr lang="en-US" dirty="0" smtClean="0"/>
              <a:t>Adjustment or interpretation of contract terms</a:t>
            </a:r>
          </a:p>
          <a:p>
            <a:pPr marL="1943100" lvl="3" indent="-342900"/>
            <a:r>
              <a:rPr lang="en-US" dirty="0" smtClean="0"/>
              <a:t>Other relief</a:t>
            </a:r>
          </a:p>
          <a:p>
            <a:pPr marL="1943100" lvl="3" indent="-342900"/>
            <a:r>
              <a:rPr lang="en-US" dirty="0" smtClean="0"/>
              <a:t>Submitted to CO for final decision </a:t>
            </a:r>
          </a:p>
          <a:p>
            <a:pPr marL="2400300" lvl="4" indent="-342900"/>
            <a:r>
              <a:rPr lang="en-US" dirty="0" smtClean="0"/>
              <a:t>Must be certified if claim is over $100k</a:t>
            </a:r>
          </a:p>
          <a:p>
            <a:pPr marL="1485900" lvl="2" indent="-342900"/>
            <a:r>
              <a:rPr lang="en-US" dirty="0" smtClean="0"/>
              <a:t>Must be decided within 60 days </a:t>
            </a:r>
          </a:p>
          <a:p>
            <a:pPr marL="1943100" lvl="3" indent="-342900"/>
            <a:r>
              <a:rPr lang="en-US" dirty="0" smtClean="0"/>
              <a:t>Government can extend deadline to respond, usually once and no more than 60 days; can result in deemed denial </a:t>
            </a:r>
          </a:p>
          <a:p>
            <a:pPr marL="1485900" lvl="2" indent="-342900"/>
            <a:r>
              <a:rPr lang="en-US" dirty="0" smtClean="0"/>
              <a:t>Final decision can be appealed to two forums </a:t>
            </a:r>
          </a:p>
          <a:p>
            <a:pPr marL="1028700" lvl="1" indent="-342900"/>
            <a:r>
              <a:rPr lang="en-US" dirty="0" smtClean="0"/>
              <a:t>Ensure written demand includes ALL claims and requested relief </a:t>
            </a:r>
          </a:p>
          <a:p>
            <a:pPr marL="342900" indent="-342900">
              <a:buFont typeface="Arial" panose="020B0604020202020204" pitchFamily="34" charset="0"/>
              <a:buChar char="•"/>
            </a:pPr>
            <a:endParaRPr lang="en-US" dirty="0" smtClean="0"/>
          </a:p>
          <a:p>
            <a:pPr marL="1485900" lvl="2" indent="-342900"/>
            <a:endParaRPr lang="en-US" dirty="0"/>
          </a:p>
        </p:txBody>
      </p:sp>
      <p:sp>
        <p:nvSpPr>
          <p:cNvPr id="4" name="Title 3"/>
          <p:cNvSpPr>
            <a:spLocks noGrp="1"/>
          </p:cNvSpPr>
          <p:nvPr>
            <p:ph type="title"/>
          </p:nvPr>
        </p:nvSpPr>
        <p:spPr/>
        <p:txBody>
          <a:bodyPr/>
          <a:lstStyle/>
          <a:p>
            <a:r>
              <a:rPr lang="en-US" dirty="0" smtClean="0"/>
              <a:t>Claims</a:t>
            </a:r>
            <a:endParaRPr lang="en-US" dirty="0"/>
          </a:p>
        </p:txBody>
      </p:sp>
    </p:spTree>
    <p:extLst>
      <p:ext uri="{BB962C8B-B14F-4D97-AF65-F5344CB8AC3E}">
        <p14:creationId xmlns:p14="http://schemas.microsoft.com/office/powerpoint/2010/main" val="17739120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21C35A-F8A6-C443-8555-167434195472}" type="slidenum">
              <a:rPr lang="en-US" smtClean="0"/>
              <a:pPr/>
              <a:t>37</a:t>
            </a:fld>
            <a:endParaRPr lang="en-US" dirty="0"/>
          </a:p>
        </p:txBody>
      </p:sp>
      <p:sp>
        <p:nvSpPr>
          <p:cNvPr id="3" name="Content Placeholder 2"/>
          <p:cNvSpPr>
            <a:spLocks noGrp="1"/>
          </p:cNvSpPr>
          <p:nvPr>
            <p:ph sz="quarter" idx="13"/>
          </p:nvPr>
        </p:nvSpPr>
        <p:spPr/>
        <p:txBody>
          <a:bodyPr/>
          <a:lstStyle/>
          <a:p>
            <a:pPr marL="342900" indent="-342900">
              <a:buFont typeface="Arial" panose="020B0604020202020204" pitchFamily="34" charset="0"/>
              <a:buChar char="•"/>
            </a:pPr>
            <a:r>
              <a:rPr lang="en-US" dirty="0" smtClean="0"/>
              <a:t>Boards of Contract Appeals</a:t>
            </a:r>
          </a:p>
          <a:p>
            <a:pPr marL="1028700" lvl="1" indent="-342900"/>
            <a:r>
              <a:rPr lang="en-US" dirty="0" smtClean="0"/>
              <a:t>Civilian Board of Contract Appeals (CBCA)</a:t>
            </a:r>
          </a:p>
          <a:p>
            <a:pPr marL="1028700" lvl="1" indent="-342900"/>
            <a:r>
              <a:rPr lang="en-US" dirty="0" smtClean="0"/>
              <a:t>Armed Services Board of Contract Appeals (ASBCA)</a:t>
            </a:r>
          </a:p>
          <a:p>
            <a:pPr marL="342900" indent="-342900">
              <a:buFont typeface="Arial" panose="020B0604020202020204" pitchFamily="34" charset="0"/>
              <a:buChar char="•"/>
            </a:pPr>
            <a:r>
              <a:rPr lang="en-US" dirty="0" smtClean="0"/>
              <a:t>Appeal must be brought within 90 days of final decision by CO</a:t>
            </a:r>
          </a:p>
          <a:p>
            <a:pPr marL="1028700" lvl="1" indent="-342900"/>
            <a:r>
              <a:rPr lang="en-US" dirty="0" smtClean="0"/>
              <a:t>Streamlined proceedings, limited discovery </a:t>
            </a:r>
          </a:p>
          <a:p>
            <a:pPr marL="1028700" lvl="1" indent="-342900"/>
            <a:r>
              <a:rPr lang="en-US" dirty="0" smtClean="0"/>
              <a:t>Government represented by Agency counsel</a:t>
            </a:r>
          </a:p>
          <a:p>
            <a:pPr marL="1028700" lvl="1" indent="-342900"/>
            <a:r>
              <a:rPr lang="en-US" dirty="0" smtClean="0"/>
              <a:t>Presumptive trial location where contractor resides </a:t>
            </a:r>
          </a:p>
          <a:p>
            <a:pPr marL="1028700" lvl="1" indent="-342900"/>
            <a:r>
              <a:rPr lang="en-US" dirty="0" smtClean="0"/>
              <a:t>Presume that “entitlement” and “quantum” are tried separately </a:t>
            </a:r>
          </a:p>
          <a:p>
            <a:pPr marL="1028700" lvl="1" indent="-342900"/>
            <a:r>
              <a:rPr lang="en-US" dirty="0" smtClean="0"/>
              <a:t>Very consistent, rigidly applied precedent </a:t>
            </a:r>
          </a:p>
          <a:p>
            <a:pPr marL="1485900" lvl="2" indent="-342900"/>
            <a:r>
              <a:rPr lang="en-US" dirty="0" smtClean="0"/>
              <a:t>Look to file here if law favors your side on claim </a:t>
            </a:r>
          </a:p>
          <a:p>
            <a:pPr marL="1028700" lvl="1" indent="-342900"/>
            <a:r>
              <a:rPr lang="en-US" dirty="0" smtClean="0"/>
              <a:t>Standard of Review - </a:t>
            </a:r>
            <a:r>
              <a:rPr lang="en-US" dirty="0"/>
              <a:t>41 U.S.C. § </a:t>
            </a:r>
            <a:r>
              <a:rPr lang="en-US" dirty="0" smtClean="0"/>
              <a:t>7104</a:t>
            </a:r>
            <a:endParaRPr lang="en-US" dirty="0"/>
          </a:p>
          <a:p>
            <a:pPr marL="342900" indent="-342900">
              <a:buFont typeface="Arial" panose="020B0604020202020204" pitchFamily="34" charset="0"/>
              <a:buChar char="•"/>
            </a:pPr>
            <a:r>
              <a:rPr lang="en-US" dirty="0" smtClean="0"/>
              <a:t>Can appeal decision to Court of Appeals for Federal Circuit </a:t>
            </a:r>
          </a:p>
          <a:p>
            <a:pPr marL="1028700" lvl="1" indent="-342900"/>
            <a:endParaRPr lang="en-US" dirty="0"/>
          </a:p>
        </p:txBody>
      </p:sp>
      <p:sp>
        <p:nvSpPr>
          <p:cNvPr id="4" name="Title 3"/>
          <p:cNvSpPr>
            <a:spLocks noGrp="1"/>
          </p:cNvSpPr>
          <p:nvPr>
            <p:ph type="title"/>
          </p:nvPr>
        </p:nvSpPr>
        <p:spPr/>
        <p:txBody>
          <a:bodyPr/>
          <a:lstStyle/>
          <a:p>
            <a:r>
              <a:rPr lang="en-US" dirty="0" smtClean="0"/>
              <a:t>Litigating Claims</a:t>
            </a:r>
            <a:endParaRPr lang="en-US" dirty="0"/>
          </a:p>
        </p:txBody>
      </p:sp>
    </p:spTree>
    <p:extLst>
      <p:ext uri="{BB962C8B-B14F-4D97-AF65-F5344CB8AC3E}">
        <p14:creationId xmlns:p14="http://schemas.microsoft.com/office/powerpoint/2010/main" val="199514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21C35A-F8A6-C443-8555-167434195472}" type="slidenum">
              <a:rPr lang="en-US" smtClean="0"/>
              <a:pPr/>
              <a:t>38</a:t>
            </a:fld>
            <a:endParaRPr lang="en-US" dirty="0"/>
          </a:p>
        </p:txBody>
      </p:sp>
      <p:sp>
        <p:nvSpPr>
          <p:cNvPr id="3" name="Content Placeholder 2"/>
          <p:cNvSpPr>
            <a:spLocks noGrp="1"/>
          </p:cNvSpPr>
          <p:nvPr>
            <p:ph sz="quarter" idx="13"/>
          </p:nvPr>
        </p:nvSpPr>
        <p:spPr/>
        <p:txBody>
          <a:bodyPr/>
          <a:lstStyle/>
          <a:p>
            <a:pPr marL="342900" indent="-342900">
              <a:buFont typeface="Arial" panose="020B0604020202020204" pitchFamily="34" charset="0"/>
              <a:buChar char="•"/>
            </a:pPr>
            <a:r>
              <a:rPr lang="en-US" dirty="0" smtClean="0"/>
              <a:t>Court of Federal Claims</a:t>
            </a:r>
          </a:p>
          <a:p>
            <a:pPr marL="1028700" lvl="1" indent="-342900"/>
            <a:r>
              <a:rPr lang="en-US" dirty="0" smtClean="0"/>
              <a:t>Must be brought within 12 months of final decision </a:t>
            </a:r>
          </a:p>
          <a:p>
            <a:pPr marL="1028700" lvl="1" indent="-342900"/>
            <a:r>
              <a:rPr lang="en-US" dirty="0" smtClean="0"/>
              <a:t>Proceeds like standard federal court case</a:t>
            </a:r>
          </a:p>
          <a:p>
            <a:pPr marL="1028700" lvl="1" indent="-342900"/>
            <a:r>
              <a:rPr lang="en-US" dirty="0" smtClean="0"/>
              <a:t>Government represented by DOJ’s Commercial Litigation Branch, National Courts Section</a:t>
            </a:r>
          </a:p>
          <a:p>
            <a:pPr marL="1028700" lvl="1" indent="-342900"/>
            <a:r>
              <a:rPr lang="en-US" dirty="0" smtClean="0"/>
              <a:t>Presumptive trial location likely in DC at National </a:t>
            </a:r>
            <a:r>
              <a:rPr lang="en-US" dirty="0" smtClean="0"/>
              <a:t>Courts </a:t>
            </a:r>
            <a:r>
              <a:rPr lang="en-US" dirty="0" smtClean="0"/>
              <a:t>Building, travel will be necessary </a:t>
            </a:r>
          </a:p>
          <a:p>
            <a:pPr marL="1028700" lvl="1" indent="-342900"/>
            <a:r>
              <a:rPr lang="en-US" dirty="0" smtClean="0"/>
              <a:t>Presumption that entitlement and quantum are tried together </a:t>
            </a:r>
          </a:p>
          <a:p>
            <a:pPr marL="1028700" lvl="1" indent="-342900"/>
            <a:r>
              <a:rPr lang="en-US" dirty="0" smtClean="0"/>
              <a:t>Precedent is non-binding; factions among judges</a:t>
            </a:r>
          </a:p>
          <a:p>
            <a:pPr marL="1028700" lvl="1" indent="-342900"/>
            <a:r>
              <a:rPr lang="en-US" dirty="0" smtClean="0"/>
              <a:t>Can be more equitable </a:t>
            </a:r>
          </a:p>
          <a:p>
            <a:pPr marL="342900" indent="-342900">
              <a:buFont typeface="Arial" panose="020B0604020202020204" pitchFamily="34" charset="0"/>
              <a:buChar char="•"/>
            </a:pPr>
            <a:r>
              <a:rPr lang="en-US" dirty="0" smtClean="0"/>
              <a:t>Appeals brought to Court of Appeals for Federal Circuit </a:t>
            </a:r>
          </a:p>
          <a:p>
            <a:pPr marL="1028700" lvl="1" indent="-342900"/>
            <a:endParaRPr lang="en-US" dirty="0"/>
          </a:p>
        </p:txBody>
      </p:sp>
      <p:sp>
        <p:nvSpPr>
          <p:cNvPr id="4" name="Title 3"/>
          <p:cNvSpPr>
            <a:spLocks noGrp="1"/>
          </p:cNvSpPr>
          <p:nvPr>
            <p:ph type="title"/>
          </p:nvPr>
        </p:nvSpPr>
        <p:spPr/>
        <p:txBody>
          <a:bodyPr/>
          <a:lstStyle/>
          <a:p>
            <a:r>
              <a:rPr lang="en-US" dirty="0" smtClean="0"/>
              <a:t>Litigating Claims</a:t>
            </a:r>
            <a:endParaRPr lang="en-US" dirty="0"/>
          </a:p>
        </p:txBody>
      </p:sp>
    </p:spTree>
    <p:extLst>
      <p:ext uri="{BB962C8B-B14F-4D97-AF65-F5344CB8AC3E}">
        <p14:creationId xmlns:p14="http://schemas.microsoft.com/office/powerpoint/2010/main" val="13043723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21C35A-F8A6-C443-8555-167434195472}" type="slidenum">
              <a:rPr lang="en-US" smtClean="0"/>
              <a:pPr/>
              <a:t>39</a:t>
            </a:fld>
            <a:endParaRPr lang="en-US" dirty="0"/>
          </a:p>
        </p:txBody>
      </p:sp>
      <p:sp>
        <p:nvSpPr>
          <p:cNvPr id="3" name="Content Placeholder 2"/>
          <p:cNvSpPr>
            <a:spLocks noGrp="1"/>
          </p:cNvSpPr>
          <p:nvPr>
            <p:ph sz="quarter" idx="13"/>
          </p:nvPr>
        </p:nvSpPr>
        <p:spPr/>
        <p:txBody>
          <a:bodyPr/>
          <a:lstStyle/>
          <a:p>
            <a:pPr marL="342900" indent="-342900">
              <a:buFont typeface="Arial" panose="020B0604020202020204" pitchFamily="34" charset="0"/>
              <a:buChar char="•"/>
            </a:pPr>
            <a:r>
              <a:rPr lang="en-US" dirty="0" smtClean="0"/>
              <a:t>Damages</a:t>
            </a:r>
          </a:p>
          <a:p>
            <a:pPr marL="1028700" lvl="1" indent="-342900"/>
            <a:r>
              <a:rPr lang="en-US" dirty="0" smtClean="0"/>
              <a:t>Special rules about damages – use an expert! </a:t>
            </a:r>
          </a:p>
          <a:p>
            <a:pPr marL="1485900" lvl="2" indent="-342900"/>
            <a:r>
              <a:rPr lang="en-US" dirty="0" smtClean="0"/>
              <a:t>Actual Cost – Specific costs, segregate and allocate – most favored</a:t>
            </a:r>
          </a:p>
          <a:p>
            <a:pPr marL="1485900" lvl="2" indent="-342900"/>
            <a:r>
              <a:rPr lang="en-US" dirty="0" smtClean="0"/>
              <a:t>Total Cost – Jury verdict method – strongly disfavored</a:t>
            </a:r>
          </a:p>
          <a:p>
            <a:pPr marL="1485900" lvl="2" indent="-342900"/>
            <a:r>
              <a:rPr lang="en-US" dirty="0" smtClean="0"/>
              <a:t>Modified Total Cost – Can be accepted in some instances </a:t>
            </a:r>
          </a:p>
          <a:p>
            <a:pPr marL="1485900" lvl="2" indent="-342900"/>
            <a:endParaRPr lang="en-US" dirty="0"/>
          </a:p>
        </p:txBody>
      </p:sp>
      <p:sp>
        <p:nvSpPr>
          <p:cNvPr id="4" name="Title 3"/>
          <p:cNvSpPr>
            <a:spLocks noGrp="1"/>
          </p:cNvSpPr>
          <p:nvPr>
            <p:ph type="title"/>
          </p:nvPr>
        </p:nvSpPr>
        <p:spPr/>
        <p:txBody>
          <a:bodyPr/>
          <a:lstStyle/>
          <a:p>
            <a:r>
              <a:rPr lang="en-US" dirty="0" smtClean="0"/>
              <a:t>Litigating Claims</a:t>
            </a:r>
            <a:endParaRPr lang="en-US" dirty="0"/>
          </a:p>
        </p:txBody>
      </p:sp>
    </p:spTree>
    <p:extLst>
      <p:ext uri="{BB962C8B-B14F-4D97-AF65-F5344CB8AC3E}">
        <p14:creationId xmlns:p14="http://schemas.microsoft.com/office/powerpoint/2010/main" val="618592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2ADAC-FDAC-6B44-B97E-0A9308DCBFE0}"/>
              </a:ext>
            </a:extLst>
          </p:cNvPr>
          <p:cNvSpPr>
            <a:spLocks noGrp="1"/>
          </p:cNvSpPr>
          <p:nvPr>
            <p:ph type="ctrTitle"/>
          </p:nvPr>
        </p:nvSpPr>
        <p:spPr>
          <a:xfrm>
            <a:off x="1210638" y="2347943"/>
            <a:ext cx="9770724" cy="1409043"/>
          </a:xfrm>
        </p:spPr>
        <p:txBody>
          <a:bodyPr lIns="0" tIns="0" rIns="0" bIns="0" anchor="t">
            <a:noAutofit/>
          </a:bodyPr>
          <a:lstStyle/>
          <a:p>
            <a:pPr algn="ctr" fontAlgn="t">
              <a:lnSpc>
                <a:spcPct val="100000"/>
              </a:lnSpc>
            </a:pPr>
            <a:r>
              <a:rPr lang="en-US" sz="3400" b="1" dirty="0" smtClean="0">
                <a:solidFill>
                  <a:srgbClr val="787E80"/>
                </a:solidFill>
                <a:latin typeface="Georgia" panose="02040502050405020303" pitchFamily="18" charset="0"/>
              </a:rPr>
              <a:t>Solicitations, Requests for Proposals and Requests for Quotes</a:t>
            </a:r>
            <a:endParaRPr lang="en-US" sz="3400" b="1" dirty="0">
              <a:solidFill>
                <a:srgbClr val="787E80"/>
              </a:solidFill>
              <a:latin typeface="Georgia" panose="02040502050405020303" pitchFamily="18" charset="0"/>
            </a:endParaRPr>
          </a:p>
        </p:txBody>
      </p:sp>
      <p:sp>
        <p:nvSpPr>
          <p:cNvPr id="12" name="Slide Number Placeholder 11">
            <a:extLst>
              <a:ext uri="{FF2B5EF4-FFF2-40B4-BE49-F238E27FC236}">
                <a16:creationId xmlns:a16="http://schemas.microsoft.com/office/drawing/2014/main" id="{97158E7C-0E71-1D4D-B042-D622CC14CBE6}"/>
              </a:ext>
            </a:extLst>
          </p:cNvPr>
          <p:cNvSpPr>
            <a:spLocks noGrp="1"/>
          </p:cNvSpPr>
          <p:nvPr>
            <p:ph type="sldNum" sz="quarter" idx="12"/>
          </p:nvPr>
        </p:nvSpPr>
        <p:spPr>
          <a:xfrm>
            <a:off x="5401090" y="6262575"/>
            <a:ext cx="1390236" cy="365125"/>
          </a:xfrm>
        </p:spPr>
        <p:txBody>
          <a:bodyPr/>
          <a:lstStyle/>
          <a:p>
            <a:fld id="{8A21C35A-F8A6-C443-8555-167434195472}" type="slidenum">
              <a:rPr lang="en-US" smtClean="0"/>
              <a:t>4</a:t>
            </a:fld>
            <a:endParaRPr lang="en-US" dirty="0"/>
          </a:p>
        </p:txBody>
      </p:sp>
    </p:spTree>
    <p:extLst>
      <p:ext uri="{BB962C8B-B14F-4D97-AF65-F5344CB8AC3E}">
        <p14:creationId xmlns:p14="http://schemas.microsoft.com/office/powerpoint/2010/main" val="6867026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2ADAC-FDAC-6B44-B97E-0A9308DCBFE0}"/>
              </a:ext>
            </a:extLst>
          </p:cNvPr>
          <p:cNvSpPr>
            <a:spLocks noGrp="1"/>
          </p:cNvSpPr>
          <p:nvPr>
            <p:ph type="ctrTitle"/>
          </p:nvPr>
        </p:nvSpPr>
        <p:spPr>
          <a:xfrm>
            <a:off x="1210638" y="2347943"/>
            <a:ext cx="9770724" cy="1409043"/>
          </a:xfrm>
        </p:spPr>
        <p:txBody>
          <a:bodyPr lIns="0" tIns="0" rIns="0" bIns="0" anchor="t">
            <a:noAutofit/>
          </a:bodyPr>
          <a:lstStyle/>
          <a:p>
            <a:pPr algn="ctr" fontAlgn="t">
              <a:lnSpc>
                <a:spcPct val="100000"/>
              </a:lnSpc>
            </a:pPr>
            <a:r>
              <a:rPr lang="en-US" sz="3400" b="1" dirty="0" smtClean="0">
                <a:solidFill>
                  <a:srgbClr val="787E80"/>
                </a:solidFill>
                <a:latin typeface="Georgia" panose="02040502050405020303" pitchFamily="18" charset="0"/>
              </a:rPr>
              <a:t>Questions?</a:t>
            </a:r>
            <a:br>
              <a:rPr lang="en-US" sz="3400" b="1" dirty="0" smtClean="0">
                <a:solidFill>
                  <a:srgbClr val="787E80"/>
                </a:solidFill>
                <a:latin typeface="Georgia" panose="02040502050405020303" pitchFamily="18" charset="0"/>
              </a:rPr>
            </a:br>
            <a:endParaRPr lang="en-US" sz="3400" b="1" dirty="0">
              <a:solidFill>
                <a:srgbClr val="787E80"/>
              </a:solidFill>
              <a:latin typeface="Georgia" panose="02040502050405020303" pitchFamily="18" charset="0"/>
            </a:endParaRPr>
          </a:p>
        </p:txBody>
      </p:sp>
      <p:sp>
        <p:nvSpPr>
          <p:cNvPr id="12" name="Slide Number Placeholder 11">
            <a:extLst>
              <a:ext uri="{FF2B5EF4-FFF2-40B4-BE49-F238E27FC236}">
                <a16:creationId xmlns:a16="http://schemas.microsoft.com/office/drawing/2014/main" id="{97158E7C-0E71-1D4D-B042-D622CC14CBE6}"/>
              </a:ext>
            </a:extLst>
          </p:cNvPr>
          <p:cNvSpPr>
            <a:spLocks noGrp="1"/>
          </p:cNvSpPr>
          <p:nvPr>
            <p:ph type="sldNum" sz="quarter" idx="12"/>
          </p:nvPr>
        </p:nvSpPr>
        <p:spPr>
          <a:xfrm>
            <a:off x="5401090" y="6262575"/>
            <a:ext cx="1390236" cy="365125"/>
          </a:xfrm>
        </p:spPr>
        <p:txBody>
          <a:bodyPr/>
          <a:lstStyle/>
          <a:p>
            <a:fld id="{8A21C35A-F8A6-C443-8555-167434195472}" type="slidenum">
              <a:rPr lang="en-US" smtClean="0"/>
              <a:t>40</a:t>
            </a:fld>
            <a:endParaRPr lang="en-US" dirty="0"/>
          </a:p>
        </p:txBody>
      </p:sp>
    </p:spTree>
    <p:extLst>
      <p:ext uri="{BB962C8B-B14F-4D97-AF65-F5344CB8AC3E}">
        <p14:creationId xmlns:p14="http://schemas.microsoft.com/office/powerpoint/2010/main" val="31521978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21C35A-F8A6-C443-8555-167434195472}" type="slidenum">
              <a:rPr lang="en-US" smtClean="0"/>
              <a:pPr/>
              <a:t>41</a:t>
            </a:fld>
            <a:endParaRPr lang="en-US" dirty="0"/>
          </a:p>
        </p:txBody>
      </p:sp>
      <p:sp>
        <p:nvSpPr>
          <p:cNvPr id="3" name="Content Placeholder 2"/>
          <p:cNvSpPr>
            <a:spLocks noGrp="1"/>
          </p:cNvSpPr>
          <p:nvPr>
            <p:ph sz="quarter" idx="13"/>
          </p:nvPr>
        </p:nvSpPr>
        <p:spPr/>
        <p:txBody>
          <a:bodyPr/>
          <a:lstStyle/>
          <a:p>
            <a:pPr marL="342900" indent="-342900">
              <a:buFont typeface="Arial" panose="020B0604020202020204" pitchFamily="34" charset="0"/>
              <a:buChar char="•"/>
            </a:pPr>
            <a:r>
              <a:rPr lang="en-US" dirty="0" smtClean="0"/>
              <a:t>Brad English – BEnglish@maynardcooper.com</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Nicholas Greer – NGreer@maynardcooper.com</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Mary Ann Hanke – MHanke@maynardcooper.com</a:t>
            </a:r>
          </a:p>
          <a:p>
            <a:pPr marL="342900" indent="-342900">
              <a:buFont typeface="Arial" panose="020B0604020202020204" pitchFamily="34" charset="0"/>
              <a:buChar char="•"/>
            </a:pPr>
            <a:endParaRPr lang="en-US" dirty="0"/>
          </a:p>
        </p:txBody>
      </p:sp>
      <p:sp>
        <p:nvSpPr>
          <p:cNvPr id="4" name="Title 3"/>
          <p:cNvSpPr>
            <a:spLocks noGrp="1"/>
          </p:cNvSpPr>
          <p:nvPr>
            <p:ph type="title"/>
          </p:nvPr>
        </p:nvSpPr>
        <p:spPr/>
        <p:txBody>
          <a:bodyPr/>
          <a:lstStyle/>
          <a:p>
            <a:r>
              <a:rPr lang="en-US" dirty="0" smtClean="0"/>
              <a:t>Contact Info</a:t>
            </a:r>
            <a:endParaRPr lang="en-US" dirty="0"/>
          </a:p>
        </p:txBody>
      </p:sp>
    </p:spTree>
    <p:extLst>
      <p:ext uri="{BB962C8B-B14F-4D97-AF65-F5344CB8AC3E}">
        <p14:creationId xmlns:p14="http://schemas.microsoft.com/office/powerpoint/2010/main" val="784384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9E37252-2732-BF4E-B4C6-3E65B210EC26}"/>
              </a:ext>
            </a:extLst>
          </p:cNvPr>
          <p:cNvSpPr/>
          <p:nvPr/>
        </p:nvSpPr>
        <p:spPr>
          <a:xfrm>
            <a:off x="0" y="18738"/>
            <a:ext cx="12192000" cy="6858000"/>
          </a:xfrm>
          <a:prstGeom prst="rect">
            <a:avLst/>
          </a:prstGeom>
          <a:gradFill>
            <a:gsLst>
              <a:gs pos="0">
                <a:schemeClr val="accent1">
                  <a:lumMod val="5000"/>
                  <a:lumOff val="95000"/>
                </a:schemeClr>
              </a:gs>
              <a:gs pos="0">
                <a:srgbClr val="901727"/>
              </a:gs>
              <a:gs pos="25000">
                <a:srgbClr val="A00B2A"/>
              </a:gs>
              <a:gs pos="50000">
                <a:srgbClr val="C51638"/>
              </a:gs>
              <a:gs pos="100000">
                <a:srgbClr val="901727"/>
              </a:gs>
              <a:gs pos="75000">
                <a:srgbClr val="A00B2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01727"/>
              </a:solidFill>
            </a:endParaRPr>
          </a:p>
        </p:txBody>
      </p:sp>
      <p:pic>
        <p:nvPicPr>
          <p:cNvPr id="5" name="Picture 4" descr="A picture containing drawing, clock&#10;&#10;Description automatically generated">
            <a:extLst>
              <a:ext uri="{FF2B5EF4-FFF2-40B4-BE49-F238E27FC236}">
                <a16:creationId xmlns:a16="http://schemas.microsoft.com/office/drawing/2014/main" id="{1FE8E1A0-AD39-C348-9113-C005013A2FA5}"/>
              </a:ext>
            </a:extLst>
          </p:cNvPr>
          <p:cNvPicPr>
            <a:picLocks noChangeAspect="1"/>
          </p:cNvPicPr>
          <p:nvPr/>
        </p:nvPicPr>
        <p:blipFill>
          <a:blip r:embed="rId3"/>
          <a:stretch>
            <a:fillRect/>
          </a:stretch>
        </p:blipFill>
        <p:spPr>
          <a:xfrm>
            <a:off x="5656862" y="2814321"/>
            <a:ext cx="876017" cy="492760"/>
          </a:xfrm>
          <a:prstGeom prst="rect">
            <a:avLst/>
          </a:prstGeom>
        </p:spPr>
      </p:pic>
      <p:sp>
        <p:nvSpPr>
          <p:cNvPr id="6" name="TextBox 5">
            <a:extLst>
              <a:ext uri="{FF2B5EF4-FFF2-40B4-BE49-F238E27FC236}">
                <a16:creationId xmlns:a16="http://schemas.microsoft.com/office/drawing/2014/main" id="{697D2FAE-598A-B842-8822-0EB704C335AD}"/>
              </a:ext>
            </a:extLst>
          </p:cNvPr>
          <p:cNvSpPr txBox="1"/>
          <p:nvPr/>
        </p:nvSpPr>
        <p:spPr>
          <a:xfrm>
            <a:off x="5008381" y="3742456"/>
            <a:ext cx="2175237" cy="219943"/>
          </a:xfrm>
          <a:prstGeom prst="rect">
            <a:avLst/>
          </a:prstGeom>
          <a:noFill/>
        </p:spPr>
        <p:txBody>
          <a:bodyPr wrap="square" lIns="0" tIns="0" rIns="0" bIns="0" rtlCol="0">
            <a:noAutofit/>
          </a:bodyPr>
          <a:lstStyle/>
          <a:p>
            <a:pPr algn="ctr"/>
            <a:r>
              <a:rPr lang="en-US" sz="1200" spc="300" dirty="0">
                <a:solidFill>
                  <a:srgbClr val="FFFFFF"/>
                </a:solidFill>
                <a:latin typeface="Georgia" panose="02040502050405020303" pitchFamily="18" charset="0"/>
              </a:rPr>
              <a:t>maynardcooper.com</a:t>
            </a:r>
          </a:p>
        </p:txBody>
      </p:sp>
    </p:spTree>
    <p:extLst>
      <p:ext uri="{BB962C8B-B14F-4D97-AF65-F5344CB8AC3E}">
        <p14:creationId xmlns:p14="http://schemas.microsoft.com/office/powerpoint/2010/main" val="3909213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21C35A-F8A6-C443-8555-167434195472}" type="slidenum">
              <a:rPr lang="en-US" smtClean="0"/>
              <a:pPr/>
              <a:t>5</a:t>
            </a:fld>
            <a:endParaRPr lang="en-US" dirty="0"/>
          </a:p>
        </p:txBody>
      </p:sp>
      <p:sp>
        <p:nvSpPr>
          <p:cNvPr id="3" name="Content Placeholder 2"/>
          <p:cNvSpPr>
            <a:spLocks noGrp="1"/>
          </p:cNvSpPr>
          <p:nvPr>
            <p:ph sz="quarter" idx="13"/>
          </p:nvPr>
        </p:nvSpPr>
        <p:spPr>
          <a:xfrm>
            <a:off x="1386766" y="1885803"/>
            <a:ext cx="9412287" cy="4214812"/>
          </a:xfrm>
        </p:spPr>
        <p:txBody>
          <a:bodyPr/>
          <a:lstStyle/>
          <a:p>
            <a:pPr marL="342900" indent="-342900">
              <a:buFont typeface="Arial" panose="020B0604020202020204" pitchFamily="34" charset="0"/>
              <a:buChar char="•"/>
            </a:pPr>
            <a:r>
              <a:rPr lang="en-US" dirty="0" smtClean="0"/>
              <a:t>Necessary for government acquisition of goods or services</a:t>
            </a:r>
          </a:p>
          <a:p>
            <a:pPr marL="1028700" lvl="1" indent="-342900"/>
            <a:r>
              <a:rPr lang="en-US" dirty="0" smtClean="0"/>
              <a:t>Issued by procuring agency </a:t>
            </a:r>
          </a:p>
          <a:p>
            <a:pPr marL="342900" indent="-342900">
              <a:buFont typeface="Arial" panose="020B0604020202020204" pitchFamily="34" charset="0"/>
              <a:buChar char="•"/>
            </a:pPr>
            <a:r>
              <a:rPr lang="en-US" dirty="0" smtClean="0"/>
              <a:t>Federal Acquisition Regulation (“FAR”) 48 </a:t>
            </a:r>
            <a:r>
              <a:rPr lang="en-US" dirty="0"/>
              <a:t>C.F.R. </a:t>
            </a:r>
            <a:r>
              <a:rPr lang="en-US" dirty="0" smtClean="0"/>
              <a:t>§ 2.101</a:t>
            </a:r>
          </a:p>
          <a:p>
            <a:pPr marL="1028700" lvl="1" indent="-342900"/>
            <a:r>
              <a:rPr lang="en-US" dirty="0" smtClean="0"/>
              <a:t>any </a:t>
            </a:r>
            <a:r>
              <a:rPr lang="en-US" dirty="0"/>
              <a:t>request to submit offers or quotations to the Government. Solicitations under sealed bid procedures are called "invitations for bids." Solicitations under negotiated procedures are called "requests for proposals." Solicitations under simplified acquisition procedures may require submission of either a quotation or an offer</a:t>
            </a:r>
            <a:r>
              <a:rPr lang="en-US" dirty="0" smtClean="0"/>
              <a:t>.</a:t>
            </a:r>
          </a:p>
          <a:p>
            <a:pPr marL="342900" indent="-342900">
              <a:buFont typeface="Arial" panose="020B0604020202020204" pitchFamily="34" charset="0"/>
              <a:buChar char="•"/>
            </a:pPr>
            <a:r>
              <a:rPr lang="en-US" dirty="0" smtClean="0"/>
              <a:t>Requests for Quotes (“RFQ”) differ from regular solicitations</a:t>
            </a:r>
          </a:p>
          <a:p>
            <a:pPr marL="1028700" lvl="1" indent="-342900"/>
            <a:r>
              <a:rPr lang="en-US" dirty="0" smtClean="0"/>
              <a:t>Response, or quotation, does not constitute an offer to the government – instead, government will take quotation and issue order to contractor based on quotation</a:t>
            </a:r>
          </a:p>
        </p:txBody>
      </p:sp>
      <p:sp>
        <p:nvSpPr>
          <p:cNvPr id="4" name="Title 3"/>
          <p:cNvSpPr>
            <a:spLocks noGrp="1"/>
          </p:cNvSpPr>
          <p:nvPr>
            <p:ph type="title"/>
          </p:nvPr>
        </p:nvSpPr>
        <p:spPr>
          <a:xfrm>
            <a:off x="1386766" y="785004"/>
            <a:ext cx="9412287" cy="955379"/>
          </a:xfrm>
        </p:spPr>
        <p:txBody>
          <a:bodyPr/>
          <a:lstStyle/>
          <a:p>
            <a:r>
              <a:rPr lang="en-US" dirty="0" smtClean="0"/>
              <a:t>What is a Solicitation/RFP/RFQ?</a:t>
            </a:r>
            <a:endParaRPr lang="en-US" dirty="0"/>
          </a:p>
        </p:txBody>
      </p:sp>
    </p:spTree>
    <p:extLst>
      <p:ext uri="{BB962C8B-B14F-4D97-AF65-F5344CB8AC3E}">
        <p14:creationId xmlns:p14="http://schemas.microsoft.com/office/powerpoint/2010/main" val="2997212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21C35A-F8A6-C443-8555-167434195472}" type="slidenum">
              <a:rPr lang="en-US" smtClean="0"/>
              <a:pPr/>
              <a:t>6</a:t>
            </a:fld>
            <a:endParaRPr lang="en-US" dirty="0"/>
          </a:p>
        </p:txBody>
      </p:sp>
      <p:sp>
        <p:nvSpPr>
          <p:cNvPr id="3" name="Content Placeholder 2"/>
          <p:cNvSpPr>
            <a:spLocks noGrp="1"/>
          </p:cNvSpPr>
          <p:nvPr>
            <p:ph sz="quarter" idx="13"/>
          </p:nvPr>
        </p:nvSpPr>
        <p:spPr/>
        <p:txBody>
          <a:bodyPr/>
          <a:lstStyle/>
          <a:p>
            <a:pPr marL="342900" indent="-342900">
              <a:buFont typeface="Arial" panose="020B0604020202020204" pitchFamily="34" charset="0"/>
              <a:buChar char="•"/>
            </a:pPr>
            <a:r>
              <a:rPr lang="en-US" dirty="0" smtClean="0"/>
              <a:t>Section L</a:t>
            </a:r>
          </a:p>
          <a:p>
            <a:pPr marL="1028700" lvl="1" indent="-342900"/>
            <a:r>
              <a:rPr lang="en-US" dirty="0" smtClean="0"/>
              <a:t>Includes instructions, conditions and notices</a:t>
            </a:r>
          </a:p>
          <a:p>
            <a:pPr marL="1028700" lvl="1" indent="-342900"/>
            <a:r>
              <a:rPr lang="en-US" dirty="0" smtClean="0"/>
              <a:t>Provides information regarding how proposal should be drafted, including page limit, font specifications, and required volumes</a:t>
            </a:r>
          </a:p>
          <a:p>
            <a:pPr marL="1028700" lvl="1" indent="-342900"/>
            <a:r>
              <a:rPr lang="en-US" dirty="0" smtClean="0"/>
              <a:t>Also details how proposal should be submitted and when</a:t>
            </a:r>
          </a:p>
          <a:p>
            <a:pPr marL="1485900" lvl="2" indent="-342900"/>
            <a:r>
              <a:rPr lang="en-US" dirty="0" smtClean="0"/>
              <a:t>“Late is late</a:t>
            </a:r>
            <a:r>
              <a:rPr lang="en-US" dirty="0"/>
              <a:t>” rule -  Any proposal, modification, or revision, received at the Government office designated in the solicitation after the exact time specified for receipt of offers is “late” and will not be considered unless it is received before award is made, the Contracting Officer determines that accepting the late offer would not unduly delay the </a:t>
            </a:r>
            <a:r>
              <a:rPr lang="en-US" dirty="0" smtClean="0"/>
              <a:t>acquisition[.]  48 </a:t>
            </a:r>
            <a:r>
              <a:rPr lang="en-US" dirty="0"/>
              <a:t>C.F.R. § 52.215-1</a:t>
            </a:r>
            <a:endParaRPr lang="en-US" dirty="0" smtClean="0"/>
          </a:p>
          <a:p>
            <a:pPr lvl="1" indent="0">
              <a:buNone/>
            </a:pPr>
            <a:endParaRPr lang="en-US" dirty="0" smtClean="0"/>
          </a:p>
          <a:p>
            <a:pPr marL="1028700" lvl="1" indent="-342900"/>
            <a:endParaRPr lang="en-US" dirty="0"/>
          </a:p>
        </p:txBody>
      </p:sp>
      <p:sp>
        <p:nvSpPr>
          <p:cNvPr id="4" name="Title 3"/>
          <p:cNvSpPr>
            <a:spLocks noGrp="1"/>
          </p:cNvSpPr>
          <p:nvPr>
            <p:ph type="title"/>
          </p:nvPr>
        </p:nvSpPr>
        <p:spPr/>
        <p:txBody>
          <a:bodyPr/>
          <a:lstStyle/>
          <a:p>
            <a:r>
              <a:rPr lang="en-US" dirty="0" smtClean="0"/>
              <a:t>Solicitation/RFP/RFQ</a:t>
            </a:r>
            <a:endParaRPr lang="en-US" dirty="0"/>
          </a:p>
        </p:txBody>
      </p:sp>
    </p:spTree>
    <p:extLst>
      <p:ext uri="{BB962C8B-B14F-4D97-AF65-F5344CB8AC3E}">
        <p14:creationId xmlns:p14="http://schemas.microsoft.com/office/powerpoint/2010/main" val="1462783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21C35A-F8A6-C443-8555-167434195472}" type="slidenum">
              <a:rPr lang="en-US" smtClean="0"/>
              <a:pPr/>
              <a:t>7</a:t>
            </a:fld>
            <a:endParaRPr lang="en-US" dirty="0"/>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053554" y="1376627"/>
            <a:ext cx="6076950" cy="1304925"/>
          </a:xfrm>
        </p:spPr>
      </p:pic>
      <p:sp>
        <p:nvSpPr>
          <p:cNvPr id="4" name="Title 3"/>
          <p:cNvSpPr>
            <a:spLocks noGrp="1"/>
          </p:cNvSpPr>
          <p:nvPr>
            <p:ph type="title"/>
          </p:nvPr>
        </p:nvSpPr>
        <p:spPr/>
        <p:txBody>
          <a:bodyPr/>
          <a:lstStyle/>
          <a:p>
            <a:r>
              <a:rPr lang="en-US" dirty="0"/>
              <a:t>Solicitation/RFP/RFQ</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6125" y="2585081"/>
            <a:ext cx="6076950" cy="3676650"/>
          </a:xfrm>
          <a:prstGeom prst="rect">
            <a:avLst/>
          </a:prstGeom>
        </p:spPr>
      </p:pic>
    </p:spTree>
    <p:extLst>
      <p:ext uri="{BB962C8B-B14F-4D97-AF65-F5344CB8AC3E}">
        <p14:creationId xmlns:p14="http://schemas.microsoft.com/office/powerpoint/2010/main" val="184366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21C35A-F8A6-C443-8555-167434195472}" type="slidenum">
              <a:rPr lang="en-US" smtClean="0"/>
              <a:pPr/>
              <a:t>8</a:t>
            </a:fld>
            <a:endParaRPr lang="en-US" dirty="0"/>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791326" y="1605875"/>
            <a:ext cx="4743449" cy="4844681"/>
          </a:xfrm>
        </p:spPr>
      </p:pic>
      <p:sp>
        <p:nvSpPr>
          <p:cNvPr id="4" name="Title 3"/>
          <p:cNvSpPr>
            <a:spLocks noGrp="1"/>
          </p:cNvSpPr>
          <p:nvPr>
            <p:ph type="title"/>
          </p:nvPr>
        </p:nvSpPr>
        <p:spPr/>
        <p:txBody>
          <a:bodyPr/>
          <a:lstStyle/>
          <a:p>
            <a:r>
              <a:rPr lang="en-US" dirty="0"/>
              <a:t>Solicitation/RFP/RFQ</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624" y="1479151"/>
            <a:ext cx="6238875" cy="4543425"/>
          </a:xfrm>
          <a:prstGeom prst="rect">
            <a:avLst/>
          </a:prstGeom>
        </p:spPr>
      </p:pic>
    </p:spTree>
    <p:extLst>
      <p:ext uri="{BB962C8B-B14F-4D97-AF65-F5344CB8AC3E}">
        <p14:creationId xmlns:p14="http://schemas.microsoft.com/office/powerpoint/2010/main" val="3972944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21C35A-F8A6-C443-8555-167434195472}" type="slidenum">
              <a:rPr lang="en-US" smtClean="0"/>
              <a:pPr/>
              <a:t>9</a:t>
            </a:fld>
            <a:endParaRPr lang="en-US" dirty="0"/>
          </a:p>
        </p:txBody>
      </p:sp>
      <p:sp>
        <p:nvSpPr>
          <p:cNvPr id="4" name="Title 3"/>
          <p:cNvSpPr>
            <a:spLocks noGrp="1"/>
          </p:cNvSpPr>
          <p:nvPr>
            <p:ph type="title"/>
          </p:nvPr>
        </p:nvSpPr>
        <p:spPr/>
        <p:txBody>
          <a:bodyPr/>
          <a:lstStyle/>
          <a:p>
            <a:r>
              <a:rPr lang="en-US" dirty="0"/>
              <a:t>Solicitation/RFP/RFQ</a:t>
            </a:r>
          </a:p>
        </p:txBody>
      </p:sp>
      <p:pic>
        <p:nvPicPr>
          <p:cNvPr id="9" name="Content Placeholder 8"/>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262300" y="1740383"/>
            <a:ext cx="6078563" cy="4214813"/>
          </a:xfrm>
        </p:spPr>
      </p:pic>
    </p:spTree>
    <p:extLst>
      <p:ext uri="{BB962C8B-B14F-4D97-AF65-F5344CB8AC3E}">
        <p14:creationId xmlns:p14="http://schemas.microsoft.com/office/powerpoint/2010/main" val="1892210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11049</TotalTime>
  <Words>2590</Words>
  <Application>Microsoft Office PowerPoint</Application>
  <PresentationFormat>Widescreen</PresentationFormat>
  <Paragraphs>272</Paragraphs>
  <Slides>42</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Georgia</vt:lpstr>
      <vt:lpstr>Wingdings</vt:lpstr>
      <vt:lpstr>Office Theme</vt:lpstr>
      <vt:lpstr>PowerPoint Presentation</vt:lpstr>
      <vt:lpstr>Litigating With Your Government Customer: When, Where and Why</vt:lpstr>
      <vt:lpstr>How does the Government do business? </vt:lpstr>
      <vt:lpstr>Solicitations, Requests for Proposals and Requests for Quotes</vt:lpstr>
      <vt:lpstr>What is a Solicitation/RFP/RFQ?</vt:lpstr>
      <vt:lpstr>Solicitation/RFP/RFQ</vt:lpstr>
      <vt:lpstr>Solicitation/RFP/RFQ</vt:lpstr>
      <vt:lpstr>Solicitation/RFP/RFQ</vt:lpstr>
      <vt:lpstr>Solicitation/RFP/RFQ</vt:lpstr>
      <vt:lpstr>Solicitation/RFP/RFQ</vt:lpstr>
      <vt:lpstr>Solicitation/RFP/RFQ</vt:lpstr>
      <vt:lpstr>Solicitation/RFP/RFQ</vt:lpstr>
      <vt:lpstr>Solicitation/RFP/RFQ</vt:lpstr>
      <vt:lpstr>Solicitation/RFP/RFQ</vt:lpstr>
      <vt:lpstr>Solicitation/RFP/RFQ</vt:lpstr>
      <vt:lpstr>Debriefing </vt:lpstr>
      <vt:lpstr>Debriefing </vt:lpstr>
      <vt:lpstr>Bid Protests</vt:lpstr>
      <vt:lpstr>What is a Bid Protest? </vt:lpstr>
      <vt:lpstr>What is a Bid Protest?</vt:lpstr>
      <vt:lpstr>What is a Bid Protest?</vt:lpstr>
      <vt:lpstr>Standing</vt:lpstr>
      <vt:lpstr>Prejudice</vt:lpstr>
      <vt:lpstr>Agency Level Protests</vt:lpstr>
      <vt:lpstr>GAO</vt:lpstr>
      <vt:lpstr>Court of Federal Claims</vt:lpstr>
      <vt:lpstr>Court of Federal Claims</vt:lpstr>
      <vt:lpstr>Court of Federal Claims</vt:lpstr>
      <vt:lpstr>Claims</vt:lpstr>
      <vt:lpstr>Claims</vt:lpstr>
      <vt:lpstr>Claims</vt:lpstr>
      <vt:lpstr>Claims</vt:lpstr>
      <vt:lpstr>Claims</vt:lpstr>
      <vt:lpstr>Claims</vt:lpstr>
      <vt:lpstr>Claims</vt:lpstr>
      <vt:lpstr>Claims</vt:lpstr>
      <vt:lpstr>Litigating Claims</vt:lpstr>
      <vt:lpstr>Litigating Claims</vt:lpstr>
      <vt:lpstr>Litigating Claims</vt:lpstr>
      <vt:lpstr>Questions? </vt:lpstr>
      <vt:lpstr>Contact Info</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dc:title>
  <dc:creator>Paul Carstensen</dc:creator>
  <cp:lastModifiedBy>Mary Ann Hanke</cp:lastModifiedBy>
  <cp:revision>232</cp:revision>
  <cp:lastPrinted>2022-11-30T00:41:23Z</cp:lastPrinted>
  <dcterms:created xsi:type="dcterms:W3CDTF">2020-07-07T21:29:48Z</dcterms:created>
  <dcterms:modified xsi:type="dcterms:W3CDTF">2022-11-30T15:19:43Z</dcterms:modified>
</cp:coreProperties>
</file>