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  <p:sldMasterId id="2147483708" r:id="rId2"/>
    <p:sldMasterId id="2147483720" r:id="rId3"/>
  </p:sldMasterIdLst>
  <p:handoutMasterIdLst>
    <p:handoutMasterId r:id="rId21"/>
  </p:handoutMasterIdLst>
  <p:sldIdLst>
    <p:sldId id="256" r:id="rId4"/>
    <p:sldId id="257" r:id="rId5"/>
    <p:sldId id="258" r:id="rId6"/>
    <p:sldId id="259" r:id="rId7"/>
    <p:sldId id="266" r:id="rId8"/>
    <p:sldId id="260" r:id="rId9"/>
    <p:sldId id="267" r:id="rId10"/>
    <p:sldId id="269" r:id="rId11"/>
    <p:sldId id="270" r:id="rId12"/>
    <p:sldId id="261" r:id="rId13"/>
    <p:sldId id="262" r:id="rId14"/>
    <p:sldId id="263" r:id="rId15"/>
    <p:sldId id="268" r:id="rId16"/>
    <p:sldId id="271" r:id="rId17"/>
    <p:sldId id="272" r:id="rId18"/>
    <p:sldId id="273" r:id="rId19"/>
    <p:sldId id="274" r:id="rId20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854AA-D2ED-43C7-BBE6-D402ED7F4F5C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9A113-8FE1-4483-890A-1A4969D2C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42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27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595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128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588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36807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386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56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72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69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439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47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34" y="4267200"/>
            <a:ext cx="12187767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149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149 w 5740"/>
                <a:gd name="T7" fmla="*/ 0 h 4316"/>
                <a:gd name="T8" fmla="*/ 6149 w 5740"/>
                <a:gd name="T9" fmla="*/ 0 h 4316"/>
                <a:gd name="T10" fmla="*/ 6149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3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31 w 382"/>
                  <a:gd name="T19" fmla="*/ 96 h 96"/>
                  <a:gd name="T20" fmla="*/ 285 w 382"/>
                  <a:gd name="T21" fmla="*/ 90 h 96"/>
                  <a:gd name="T22" fmla="*/ 333 w 382"/>
                  <a:gd name="T23" fmla="*/ 84 h 96"/>
                  <a:gd name="T24" fmla="*/ 374 w 382"/>
                  <a:gd name="T25" fmla="*/ 66 h 96"/>
                  <a:gd name="T26" fmla="*/ 404 w 382"/>
                  <a:gd name="T27" fmla="*/ 42 h 96"/>
                  <a:gd name="T28" fmla="*/ 398 w 382"/>
                  <a:gd name="T29" fmla="*/ 42 h 96"/>
                  <a:gd name="T30" fmla="*/ 368 w 382"/>
                  <a:gd name="T31" fmla="*/ 66 h 96"/>
                  <a:gd name="T32" fmla="*/ 327 w 382"/>
                  <a:gd name="T33" fmla="*/ 78 h 96"/>
                  <a:gd name="T34" fmla="*/ 285 w 382"/>
                  <a:gd name="T35" fmla="*/ 90 h 96"/>
                  <a:gd name="T36" fmla="*/ 231 w 382"/>
                  <a:gd name="T37" fmla="*/ 96 h 96"/>
                  <a:gd name="T38" fmla="*/ 23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41 w 185"/>
                  <a:gd name="T5" fmla="*/ 36 h 210"/>
                  <a:gd name="T6" fmla="*/ 177 w 185"/>
                  <a:gd name="T7" fmla="*/ 72 h 210"/>
                  <a:gd name="T8" fmla="*/ 183 w 185"/>
                  <a:gd name="T9" fmla="*/ 90 h 210"/>
                  <a:gd name="T10" fmla="*/ 189 w 185"/>
                  <a:gd name="T11" fmla="*/ 114 h 210"/>
                  <a:gd name="T12" fmla="*/ 183 w 185"/>
                  <a:gd name="T13" fmla="*/ 138 h 210"/>
                  <a:gd name="T14" fmla="*/ 171 w 185"/>
                  <a:gd name="T15" fmla="*/ 162 h 210"/>
                  <a:gd name="T16" fmla="*/ 141 w 185"/>
                  <a:gd name="T17" fmla="*/ 180 h 210"/>
                  <a:gd name="T18" fmla="*/ 90 w 185"/>
                  <a:gd name="T19" fmla="*/ 198 h 210"/>
                  <a:gd name="T20" fmla="*/ 118 w 185"/>
                  <a:gd name="T21" fmla="*/ 210 h 210"/>
                  <a:gd name="T22" fmla="*/ 153 w 185"/>
                  <a:gd name="T23" fmla="*/ 192 h 210"/>
                  <a:gd name="T24" fmla="*/ 183 w 185"/>
                  <a:gd name="T25" fmla="*/ 168 h 210"/>
                  <a:gd name="T26" fmla="*/ 201 w 185"/>
                  <a:gd name="T27" fmla="*/ 144 h 210"/>
                  <a:gd name="T28" fmla="*/ 207 w 185"/>
                  <a:gd name="T29" fmla="*/ 114 h 210"/>
                  <a:gd name="T30" fmla="*/ 201 w 185"/>
                  <a:gd name="T31" fmla="*/ 90 h 210"/>
                  <a:gd name="T32" fmla="*/ 195 w 185"/>
                  <a:gd name="T33" fmla="*/ 66 h 210"/>
                  <a:gd name="T34" fmla="*/ 177 w 185"/>
                  <a:gd name="T35" fmla="*/ 48 h 210"/>
                  <a:gd name="T36" fmla="*/ 15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>
                    <a:defRPr/>
                  </a:pPr>
                  <a:endParaRPr lang="en-US" altLang="en-US" sz="1800" smtClean="0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>
                    <a:defRPr/>
                  </a:pPr>
                  <a:endParaRPr lang="en-US" altLang="en-US" sz="1800" smtClean="0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>
                    <a:defRPr/>
                  </a:pPr>
                  <a:endParaRPr lang="en-US" altLang="en-US" sz="1800" smtClean="0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>
                    <a:defRPr/>
                  </a:pPr>
                  <a:endParaRPr lang="en-US" altLang="en-US" sz="1800" smtClean="0"/>
                </a:p>
              </p:txBody>
            </p:sp>
          </p:grpSp>
        </p:grpSp>
      </p:grpSp>
      <p:sp>
        <p:nvSpPr>
          <p:cNvPr id="14342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42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08A94-9A54-476E-A6BA-C56327B2E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311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5F251-4005-46D7-9620-D8887C9AD7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463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A7549-F1F0-4A44-9604-A3391E42F2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098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1CBF2-2D6F-4E2F-8145-30ADBEDC6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4683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FCD6B-8380-4F96-B2D3-570D43609F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662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02C7D-E734-430A-8948-04270C665A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786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CDB19-168A-4DF3-9FBE-1CC162327A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73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7AF3D-52F1-40B8-BD14-7644324CE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5191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38996-7DF6-42D0-86C6-AEABDF699E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6613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0FE24-55AA-4186-8D0C-74F3DCDDE3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9512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FA901-85A2-4E6A-A51C-E4E887978B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134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1" y="2362201"/>
            <a:ext cx="5027084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7884" y="2362201"/>
            <a:ext cx="502708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51201" y="6248401"/>
            <a:ext cx="2840567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721600" y="6248401"/>
            <a:ext cx="3862917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84" y="6242050"/>
            <a:ext cx="783167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FF0E6-BCCE-4F09-A4BC-B4168E796F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0644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1" y="2362201"/>
            <a:ext cx="5027084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7884" y="2362201"/>
            <a:ext cx="502708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51201" y="6248401"/>
            <a:ext cx="2840567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721600" y="6248401"/>
            <a:ext cx="3862917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84" y="6242050"/>
            <a:ext cx="783167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7104D-F7C4-454B-8FE5-4061284FDF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05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0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Freeform 2"/>
          <p:cNvSpPr>
            <a:spLocks/>
          </p:cNvSpPr>
          <p:nvPr/>
        </p:nvSpPr>
        <p:spPr bwMode="hidden">
          <a:xfrm>
            <a:off x="8837084" y="6429375"/>
            <a:ext cx="38100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/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4234" y="4267200"/>
            <a:ext cx="12187767" cy="2590800"/>
            <a:chOff x="2" y="2688"/>
            <a:chExt cx="5758" cy="1632"/>
          </a:xfrm>
        </p:grpSpPr>
        <p:sp>
          <p:nvSpPr>
            <p:cNvPr id="615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149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149 w 5740"/>
                <a:gd name="T7" fmla="*/ 0 h 4316"/>
                <a:gd name="T8" fmla="*/ 6149 w 5740"/>
                <a:gd name="T9" fmla="*/ 0 h 4316"/>
                <a:gd name="T10" fmla="*/ 6149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615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4234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4234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4234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4234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4234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4234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4234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4234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4235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4235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4235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</p:grpSp>
        <p:grpSp>
          <p:nvGrpSpPr>
            <p:cNvPr id="615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4235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4235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4235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4235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4235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4235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4236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4236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4236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4236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4236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4236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619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20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4236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4236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4237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620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615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4237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4237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4237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4237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4237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4237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4237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617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4238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4238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4238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4238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4238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4238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4238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4238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4238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</p:grpSp>
        <p:grpSp>
          <p:nvGrpSpPr>
            <p:cNvPr id="615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15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3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31 w 382"/>
                  <a:gd name="T19" fmla="*/ 96 h 96"/>
                  <a:gd name="T20" fmla="*/ 285 w 382"/>
                  <a:gd name="T21" fmla="*/ 90 h 96"/>
                  <a:gd name="T22" fmla="*/ 333 w 382"/>
                  <a:gd name="T23" fmla="*/ 84 h 96"/>
                  <a:gd name="T24" fmla="*/ 374 w 382"/>
                  <a:gd name="T25" fmla="*/ 66 h 96"/>
                  <a:gd name="T26" fmla="*/ 404 w 382"/>
                  <a:gd name="T27" fmla="*/ 42 h 96"/>
                  <a:gd name="T28" fmla="*/ 398 w 382"/>
                  <a:gd name="T29" fmla="*/ 42 h 96"/>
                  <a:gd name="T30" fmla="*/ 368 w 382"/>
                  <a:gd name="T31" fmla="*/ 66 h 96"/>
                  <a:gd name="T32" fmla="*/ 327 w 382"/>
                  <a:gd name="T33" fmla="*/ 78 h 96"/>
                  <a:gd name="T34" fmla="*/ 285 w 382"/>
                  <a:gd name="T35" fmla="*/ 90 h 96"/>
                  <a:gd name="T36" fmla="*/ 231 w 382"/>
                  <a:gd name="T37" fmla="*/ 96 h 96"/>
                  <a:gd name="T38" fmla="*/ 23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15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16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16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16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16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41 w 185"/>
                  <a:gd name="T5" fmla="*/ 36 h 210"/>
                  <a:gd name="T6" fmla="*/ 177 w 185"/>
                  <a:gd name="T7" fmla="*/ 72 h 210"/>
                  <a:gd name="T8" fmla="*/ 183 w 185"/>
                  <a:gd name="T9" fmla="*/ 90 h 210"/>
                  <a:gd name="T10" fmla="*/ 189 w 185"/>
                  <a:gd name="T11" fmla="*/ 114 h 210"/>
                  <a:gd name="T12" fmla="*/ 183 w 185"/>
                  <a:gd name="T13" fmla="*/ 138 h 210"/>
                  <a:gd name="T14" fmla="*/ 171 w 185"/>
                  <a:gd name="T15" fmla="*/ 162 h 210"/>
                  <a:gd name="T16" fmla="*/ 141 w 185"/>
                  <a:gd name="T17" fmla="*/ 180 h 210"/>
                  <a:gd name="T18" fmla="*/ 90 w 185"/>
                  <a:gd name="T19" fmla="*/ 198 h 210"/>
                  <a:gd name="T20" fmla="*/ 118 w 185"/>
                  <a:gd name="T21" fmla="*/ 210 h 210"/>
                  <a:gd name="T22" fmla="*/ 153 w 185"/>
                  <a:gd name="T23" fmla="*/ 192 h 210"/>
                  <a:gd name="T24" fmla="*/ 183 w 185"/>
                  <a:gd name="T25" fmla="*/ 168 h 210"/>
                  <a:gd name="T26" fmla="*/ 201 w 185"/>
                  <a:gd name="T27" fmla="*/ 144 h 210"/>
                  <a:gd name="T28" fmla="*/ 207 w 185"/>
                  <a:gd name="T29" fmla="*/ 114 h 210"/>
                  <a:gd name="T30" fmla="*/ 201 w 185"/>
                  <a:gd name="T31" fmla="*/ 90 h 210"/>
                  <a:gd name="T32" fmla="*/ 195 w 185"/>
                  <a:gd name="T33" fmla="*/ 66 h 210"/>
                  <a:gd name="T34" fmla="*/ 177 w 185"/>
                  <a:gd name="T35" fmla="*/ 48 h 210"/>
                  <a:gd name="T36" fmla="*/ 15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16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616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094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>
                    <a:defRPr/>
                  </a:pPr>
                  <a:endParaRPr lang="en-US" altLang="en-US" sz="1800" smtClean="0"/>
                </a:p>
              </p:txBody>
            </p:sp>
            <p:sp>
              <p:nvSpPr>
                <p:cNvPr id="3095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>
                    <a:defRPr/>
                  </a:pPr>
                  <a:endParaRPr lang="en-US" altLang="en-US" sz="1800" smtClean="0"/>
                </a:p>
              </p:txBody>
            </p:sp>
            <p:sp>
              <p:nvSpPr>
                <p:cNvPr id="3096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>
                    <a:defRPr/>
                  </a:pPr>
                  <a:endParaRPr lang="en-US" altLang="en-US" sz="1800" smtClean="0"/>
                </a:p>
              </p:txBody>
            </p:sp>
            <p:sp>
              <p:nvSpPr>
                <p:cNvPr id="3097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>
                    <a:defRPr/>
                  </a:pPr>
                  <a:endParaRPr lang="en-US" altLang="en-US" sz="1800" smtClean="0"/>
                </a:p>
              </p:txBody>
            </p:sp>
          </p:grpSp>
        </p:grpSp>
      </p:grpSp>
      <p:sp>
        <p:nvSpPr>
          <p:cNvPr id="14240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240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240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40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40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45C0E80-A68E-4E66-8161-323FE7EACA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3466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js.gov/index.cfm?ty=pbdetail&amp;iid=789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Involuntary </a:t>
            </a:r>
            <a:r>
              <a:rPr lang="en-US" dirty="0" smtClean="0"/>
              <a:t>Commitments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188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Procedure\ Sample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07" y="1319917"/>
            <a:ext cx="11759978" cy="485704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514350" indent="-514350">
              <a:buAutoNum type="alphaUcPeriod"/>
            </a:pPr>
            <a:r>
              <a:rPr lang="en-US" b="1" dirty="0" smtClean="0"/>
              <a:t>Court</a:t>
            </a:r>
            <a:r>
              <a:rPr lang="en-US" b="1" dirty="0"/>
              <a:t>: § 22‑52‑1.2 </a:t>
            </a:r>
            <a:r>
              <a:rPr lang="en-US" dirty="0" smtClean="0"/>
              <a:t> Probate Court</a:t>
            </a:r>
          </a:p>
          <a:p>
            <a:pPr marL="514350" indent="-514350">
              <a:buAutoNum type="alphaUcPeriod"/>
            </a:pPr>
            <a:endParaRPr lang="en-US" dirty="0"/>
          </a:p>
          <a:p>
            <a:pPr marL="514350" indent="-514350">
              <a:buAutoNum type="alphaUcPeriod" startAt="2"/>
            </a:pPr>
            <a:r>
              <a:rPr lang="en-US" b="1" dirty="0" smtClean="0"/>
              <a:t>Probate </a:t>
            </a:r>
            <a:r>
              <a:rPr lang="en-US" b="1" dirty="0"/>
              <a:t>Judge Jurisdiction:  § 22‑52‑11 </a:t>
            </a:r>
            <a:r>
              <a:rPr lang="en-US" dirty="0" smtClean="0"/>
              <a:t> County </a:t>
            </a:r>
            <a:r>
              <a:rPr lang="en-US" dirty="0"/>
              <a:t>where the person is </a:t>
            </a:r>
            <a:r>
              <a:rPr lang="en-US" dirty="0" smtClean="0"/>
              <a:t>located.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dirty="0"/>
              <a:t>C.   Place of Commitment: § </a:t>
            </a:r>
            <a:r>
              <a:rPr lang="en-US" b="1" dirty="0" smtClean="0"/>
              <a:t>22-52-7</a:t>
            </a:r>
            <a:r>
              <a:rPr lang="en-US" dirty="0" smtClean="0"/>
              <a:t> Department </a:t>
            </a:r>
            <a:r>
              <a:rPr lang="en-US" dirty="0"/>
              <a:t>of Mental Health or other public facility 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b="1" dirty="0"/>
              <a:t>D   Petition:  § 22‑52‑1.2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. 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E</a:t>
            </a:r>
            <a:r>
              <a:rPr lang="en-US" b="1" dirty="0"/>
              <a:t>.    Review of Petition:  § 22‑52‑2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F.   Notice to Person to Be Committed § 22‑52‑3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556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4198"/>
            <a:ext cx="10515600" cy="588276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lphaUcPeriod" startAt="7"/>
            </a:pPr>
            <a:r>
              <a:rPr lang="en-US" b="1" dirty="0" smtClean="0"/>
              <a:t>Guardian </a:t>
            </a:r>
            <a:r>
              <a:rPr lang="en-US" b="1" dirty="0"/>
              <a:t>Ad Litem:  § 22‑52‑4 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UcPeriod" startAt="8"/>
            </a:pPr>
            <a:r>
              <a:rPr lang="en-US" b="1" dirty="0" smtClean="0"/>
              <a:t>Attorney </a:t>
            </a:r>
            <a:r>
              <a:rPr lang="en-US" b="1" dirty="0"/>
              <a:t>for Respondent:  § 22-52-4 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I</a:t>
            </a:r>
            <a:r>
              <a:rPr lang="en-US" b="1" dirty="0"/>
              <a:t>.   Temporary Commitment:  § 22‑52‑7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UcPeriod" startAt="10"/>
            </a:pPr>
            <a:r>
              <a:rPr lang="en-US" b="1" dirty="0" smtClean="0"/>
              <a:t>Conduct </a:t>
            </a:r>
            <a:r>
              <a:rPr lang="en-US" b="1" dirty="0"/>
              <a:t>of Hearings:  § 22-52-9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b="1" dirty="0"/>
          </a:p>
          <a:p>
            <a:pPr marL="514350" indent="-514350">
              <a:buAutoNum type="alphaUcPeriod" startAt="11"/>
            </a:pPr>
            <a:r>
              <a:rPr lang="en-US" b="1" dirty="0" smtClean="0"/>
              <a:t>Costs</a:t>
            </a:r>
            <a:r>
              <a:rPr lang="en-US" b="1" dirty="0"/>
              <a:t>:  § 22‑52‑14 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L</a:t>
            </a:r>
            <a:r>
              <a:rPr lang="en-US" b="1" dirty="0"/>
              <a:t>.   Facilities for Treatment:  § 22-52-10.5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b="1" dirty="0" smtClean="0"/>
              <a:t>M</a:t>
            </a:r>
            <a:r>
              <a:rPr lang="en-US" b="1" dirty="0"/>
              <a:t>.  Temporary Custody Of Alleged Mentally Ill:  § 22-52-91</a:t>
            </a:r>
            <a:endParaRPr lang="en-US" dirty="0"/>
          </a:p>
          <a:p>
            <a:pPr marL="514350" indent="-514350">
              <a:buAutoNum type="alphaUcPeriod" startAt="10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64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4299"/>
            <a:ext cx="10515600" cy="5572664"/>
          </a:xfrm>
        </p:spPr>
        <p:txBody>
          <a:bodyPr/>
          <a:lstStyle/>
          <a:p>
            <a:pPr marL="514350" indent="-514350">
              <a:buAutoNum type="alphaUcPeriod" startAt="14"/>
            </a:pPr>
            <a:r>
              <a:rPr lang="en-US" b="1" dirty="0" smtClean="0"/>
              <a:t>Conveyance </a:t>
            </a:r>
            <a:r>
              <a:rPr lang="en-US" b="1" dirty="0"/>
              <a:t>of Person to Facility:  § </a:t>
            </a:r>
            <a:r>
              <a:rPr lang="en-US" b="1" dirty="0" smtClean="0"/>
              <a:t>22-52-12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UcPeriod" startAt="15"/>
            </a:pPr>
            <a:r>
              <a:rPr lang="en-US" b="1" dirty="0" smtClean="0"/>
              <a:t>Appeals</a:t>
            </a:r>
            <a:r>
              <a:rPr lang="en-US" b="1" dirty="0"/>
              <a:t>:  § 22‑52‑15 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P.  	Length of Treatment §22-52-10.5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29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539"/>
            <a:ext cx="6105177" cy="61051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9540"/>
          <a:stretch/>
        </p:blipFill>
        <p:spPr>
          <a:xfrm>
            <a:off x="6627699" y="238539"/>
            <a:ext cx="4694957" cy="610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65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96" y="1423285"/>
            <a:ext cx="5890657" cy="330774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71562"/>
            <a:ext cx="10515600" cy="77127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numbers: Mental illness behind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bars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59826" y="946205"/>
            <a:ext cx="4793974" cy="5230758"/>
          </a:xfrm>
        </p:spPr>
        <p:txBody>
          <a:bodyPr>
            <a:normAutofit fontScale="92500" lnSpcReduction="10000"/>
          </a:bodyPr>
          <a:lstStyle/>
          <a:p>
            <a:pPr fontAlgn="base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/>
              <a:t>The </a:t>
            </a:r>
            <a:r>
              <a:rPr lang="en-US" b="1" dirty="0">
                <a:hlinkClick r:id="rId3"/>
              </a:rPr>
              <a:t>statistics paint a stark </a:t>
            </a:r>
            <a:r>
              <a:rPr lang="en-US" sz="3000" b="1" dirty="0">
                <a:hlinkClick r:id="rId3"/>
              </a:rPr>
              <a:t>picture</a:t>
            </a:r>
            <a:r>
              <a:rPr lang="en-US" sz="3000" dirty="0"/>
              <a:t>, with mental illness affecting a greater percentage of jailed women than men:</a:t>
            </a:r>
          </a:p>
          <a:p>
            <a:pPr fontAlgn="base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3000" dirty="0"/>
              <a:t>In state prisons, 73 percent of women and 55 of men have at least one mental health problem</a:t>
            </a:r>
          </a:p>
          <a:p>
            <a:pPr fontAlgn="base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3000" dirty="0"/>
              <a:t>In federal prisons, 61 percent of women and 44 percent of men</a:t>
            </a:r>
          </a:p>
          <a:p>
            <a:pPr fontAlgn="base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3000" dirty="0"/>
              <a:t>In local jails, 75 percent of women and 63 percent of men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238539" y="4929809"/>
            <a:ext cx="59237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Federal trial begins on mental health care in Alabama prisons</a:t>
            </a:r>
          </a:p>
        </p:txBody>
      </p:sp>
    </p:spTree>
    <p:extLst>
      <p:ext uri="{BB962C8B-B14F-4D97-AF65-F5344CB8AC3E}">
        <p14:creationId xmlns:p14="http://schemas.microsoft.com/office/powerpoint/2010/main" val="1624054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337" t="8588" r="20554"/>
          <a:stretch/>
        </p:blipFill>
        <p:spPr>
          <a:xfrm>
            <a:off x="3244131" y="14933"/>
            <a:ext cx="6869927" cy="62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53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896" t="7972" r="11759"/>
          <a:stretch/>
        </p:blipFill>
        <p:spPr>
          <a:xfrm>
            <a:off x="995974" y="71562"/>
            <a:ext cx="9411284" cy="671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05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676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Solo and Small Firm</a:t>
            </a:r>
            <a:br>
              <a:rPr lang="en-US" dirty="0" smtClean="0"/>
            </a:br>
            <a:r>
              <a:rPr lang="en-US" dirty="0" smtClean="0"/>
              <a:t> Section of the Alabama Bar.</a:t>
            </a:r>
            <a:endParaRPr lang="en-US" dirty="0"/>
          </a:p>
        </p:txBody>
      </p:sp>
      <p:pic>
        <p:nvPicPr>
          <p:cNvPr id="8192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8"/>
          <a:stretch>
            <a:fillRect/>
          </a:stretch>
        </p:blipFill>
        <p:spPr bwMode="auto">
          <a:xfrm>
            <a:off x="2127250" y="2286001"/>
            <a:ext cx="81153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55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Old Bryce Hospital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5562" y="1825625"/>
            <a:ext cx="95208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13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Replacement Mental Health Hospital, Tuscaloosa, Al.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175" y="1690688"/>
            <a:ext cx="7181476" cy="515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26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Grounds for Placement: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Commitment </a:t>
            </a:r>
            <a:r>
              <a:rPr lang="en-US" dirty="0"/>
              <a:t>on grounds person is mentally ill and as a consequence of such mental illness poses a real and present threat of substantial harm to himself or to others </a:t>
            </a:r>
          </a:p>
          <a:p>
            <a:pPr marL="0" indent="0">
              <a:buNone/>
            </a:pPr>
            <a:r>
              <a:rPr lang="en-US" dirty="0"/>
              <a:t>§ 22‑52‑10.4.  Permissible only in those situations in which threatened or actual harm is of a nature which the state may legitimately control, specifically if there is a "serious threat of substantial harm to himself or others".  </a:t>
            </a:r>
            <a:r>
              <a:rPr lang="en-US" u="sng" dirty="0"/>
              <a:t>Lynch v. Baxley</a:t>
            </a:r>
            <a:r>
              <a:rPr lang="en-US" dirty="0"/>
              <a:t>, 386 F. Supp. 378, (M.D. Ala. 1974), </a:t>
            </a:r>
            <a:r>
              <a:rPr lang="en-US" dirty="0" err="1"/>
              <a:t>rev'd</a:t>
            </a:r>
            <a:r>
              <a:rPr lang="en-US" dirty="0"/>
              <a:t>. on other grounds, 651 F.2d 387 (5th Cir. 1981).  </a:t>
            </a:r>
            <a:r>
              <a:rPr lang="en-US" u="sng" dirty="0"/>
              <a:t>Lynch v. Baxley</a:t>
            </a:r>
            <a:r>
              <a:rPr lang="en-US" dirty="0"/>
              <a:t>, 744 F.2d 1452 (11th Cir. Ala. 1984).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6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822" y="135172"/>
            <a:ext cx="7876298" cy="663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36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CRITERIA FOR COMMITMENT:  </a:t>
            </a:r>
            <a:r>
              <a:rPr lang="en-US" sz="2400" b="1" dirty="0" smtClean="0"/>
              <a:t>§ 22-52-10.4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5231"/>
            <a:ext cx="10515600" cy="5071732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dirty="0" smtClean="0"/>
              <a:t>PERSON </a:t>
            </a:r>
            <a:r>
              <a:rPr lang="en-US" dirty="0"/>
              <a:t>IS mentally ill; </a:t>
            </a:r>
            <a:r>
              <a:rPr lang="en-US" u="sng" dirty="0"/>
              <a:t>and</a:t>
            </a:r>
            <a:r>
              <a:rPr lang="en-US" dirty="0"/>
              <a:t> </a:t>
            </a:r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As a consequence the person poses a real and present threat of substantial harm to himself or others; </a:t>
            </a:r>
            <a:r>
              <a:rPr lang="en-US" u="sng" dirty="0"/>
              <a:t>and</a:t>
            </a:r>
            <a:r>
              <a:rPr lang="en-US" dirty="0"/>
              <a:t> </a:t>
            </a:r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If not treated, respondent's mental illness will continue to deteriorate and</a:t>
            </a:r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Respondent cannot make a rational decision regarding necessity of treatment.</a:t>
            </a:r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No treatment presently available but confinement is necessary to prevent harm.  </a:t>
            </a:r>
            <a:r>
              <a:rPr lang="en-US" u="sng" dirty="0"/>
              <a:t>See</a:t>
            </a:r>
            <a:r>
              <a:rPr lang="en-US" dirty="0"/>
              <a:t> In re </a:t>
            </a:r>
            <a:r>
              <a:rPr lang="en-US" u="sng" dirty="0"/>
              <a:t>Wilson</a:t>
            </a:r>
            <a:r>
              <a:rPr lang="en-US" dirty="0"/>
              <a:t>, 431 So. 2d 552 (Ala. Civ. App. 1983) mental illness manifests itself in neglect or refusal to care for himself, which poses a real and present threat of substantial harm to his wellbeing, and that he is incompetent to determine for himself whether treatment would be desirable.</a:t>
            </a:r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Probate Judge need not find recent over act to involuntarily commit mentally ill patient to inpatient treatment. </a:t>
            </a:r>
            <a:r>
              <a:rPr lang="en-US" u="sng" dirty="0"/>
              <a:t>Garrett v. State</a:t>
            </a:r>
            <a:r>
              <a:rPr lang="en-US" dirty="0"/>
              <a:t>, 707 So.2d 273, Ala. Civ. App. 1997.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245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78" y="92763"/>
            <a:ext cx="11591912" cy="652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40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9361"/>
          <a:stretch/>
        </p:blipFill>
        <p:spPr>
          <a:xfrm>
            <a:off x="79762" y="3962897"/>
            <a:ext cx="3816377" cy="23663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150" y="0"/>
            <a:ext cx="4514850" cy="4086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62" y="0"/>
            <a:ext cx="5072684" cy="3420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13518" b="27400"/>
          <a:stretch/>
        </p:blipFill>
        <p:spPr>
          <a:xfrm>
            <a:off x="4269850" y="4150582"/>
            <a:ext cx="7566991" cy="247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28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MENTAL ILLNESS DIAGNOSIS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70C0"/>
                </a:solidFill>
              </a:rPr>
              <a:t>Kinds of Mental Illnesses: 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8944"/>
            <a:ext cx="10515600" cy="50808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dirty="0"/>
              <a:t>.	</a:t>
            </a:r>
            <a:r>
              <a:rPr lang="en-US" b="1" dirty="0"/>
              <a:t>Neurosis </a:t>
            </a:r>
            <a:r>
              <a:rPr lang="en-US" dirty="0"/>
              <a:t>‑ mild emotional disorder which reduces a person's ability to </a:t>
            </a:r>
            <a:r>
              <a:rPr lang="en-US" dirty="0" smtClean="0"/>
              <a:t>	live </a:t>
            </a:r>
            <a:r>
              <a:rPr lang="en-US" dirty="0"/>
              <a:t>happily, but does not lose a sense of reality, moody. </a:t>
            </a:r>
          </a:p>
          <a:p>
            <a:pPr marL="0" indent="0">
              <a:buNone/>
            </a:pPr>
            <a:r>
              <a:rPr lang="en-US" dirty="0"/>
              <a:t>b.	</a:t>
            </a:r>
            <a:r>
              <a:rPr lang="en-US" b="1" dirty="0"/>
              <a:t>Personality disorder </a:t>
            </a:r>
            <a:r>
              <a:rPr lang="en-US" dirty="0"/>
              <a:t>‑ character traits which make it difficult to get </a:t>
            </a:r>
            <a:r>
              <a:rPr lang="en-US" dirty="0" smtClean="0"/>
              <a:t>	along </a:t>
            </a:r>
            <a:r>
              <a:rPr lang="en-US" dirty="0"/>
              <a:t>with others.  Often alcohol or drug addict, self-centered. </a:t>
            </a:r>
          </a:p>
          <a:p>
            <a:pPr marL="0" indent="0">
              <a:buNone/>
            </a:pPr>
            <a:r>
              <a:rPr lang="en-US" dirty="0"/>
              <a:t>c.	</a:t>
            </a:r>
            <a:r>
              <a:rPr lang="en-US" b="1" dirty="0"/>
              <a:t>Manic depressive psychosis </a:t>
            </a:r>
            <a:r>
              <a:rPr lang="en-US" dirty="0"/>
              <a:t>‑ mania (elation) depression (blueness), </a:t>
            </a:r>
            <a:r>
              <a:rPr lang="en-US" dirty="0" smtClean="0"/>
              <a:t>t	</a:t>
            </a:r>
            <a:r>
              <a:rPr lang="en-US" dirty="0" err="1" smtClean="0"/>
              <a:t>reatable</a:t>
            </a:r>
            <a:r>
              <a:rPr lang="en-US" dirty="0" smtClean="0"/>
              <a:t> </a:t>
            </a:r>
            <a:r>
              <a:rPr lang="en-US" dirty="0"/>
              <a:t>with "Lithium carbonate". </a:t>
            </a:r>
          </a:p>
          <a:p>
            <a:pPr marL="0" indent="0">
              <a:buNone/>
            </a:pPr>
            <a:r>
              <a:rPr lang="en-US" dirty="0"/>
              <a:t>d.	</a:t>
            </a:r>
            <a:r>
              <a:rPr lang="en-US" b="1" dirty="0"/>
              <a:t>Schizophrenia</a:t>
            </a:r>
            <a:r>
              <a:rPr lang="en-US" dirty="0"/>
              <a:t> ‑ thought disorder - often paranoid, withdrawn, out of </a:t>
            </a:r>
            <a:r>
              <a:rPr lang="en-US" dirty="0" smtClean="0"/>
              <a:t>	touch </a:t>
            </a:r>
            <a:r>
              <a:rPr lang="en-US" dirty="0"/>
              <a:t>with reality. </a:t>
            </a:r>
          </a:p>
          <a:p>
            <a:pPr marL="0" indent="0">
              <a:buNone/>
            </a:pPr>
            <a:r>
              <a:rPr lang="en-US" dirty="0"/>
              <a:t>e.	</a:t>
            </a:r>
            <a:r>
              <a:rPr lang="en-US" b="1" dirty="0"/>
              <a:t>Paranoia</a:t>
            </a:r>
            <a:r>
              <a:rPr lang="en-US" dirty="0"/>
              <a:t> ‑ excessive concern that others are out-to-get an individual. </a:t>
            </a:r>
          </a:p>
          <a:p>
            <a:pPr marL="0" indent="0">
              <a:buNone/>
            </a:pPr>
            <a:r>
              <a:rPr lang="en-US" dirty="0"/>
              <a:t>f.	</a:t>
            </a:r>
            <a:r>
              <a:rPr lang="en-US" b="1" dirty="0"/>
              <a:t>Alzheimer's</a:t>
            </a:r>
            <a:r>
              <a:rPr lang="en-US" dirty="0"/>
              <a:t> ‑ graduating deterioration of </a:t>
            </a:r>
            <a:r>
              <a:rPr lang="en-US" u="sng" dirty="0"/>
              <a:t>all</a:t>
            </a:r>
            <a:r>
              <a:rPr lang="en-US" dirty="0"/>
              <a:t> mental facilities.</a:t>
            </a:r>
          </a:p>
          <a:p>
            <a:pPr marL="0" indent="0">
              <a:buNone/>
            </a:pPr>
            <a:r>
              <a:rPr lang="en-US" dirty="0"/>
              <a:t>g.	Excluded from the definition of mental illness is the primary diagnosis </a:t>
            </a:r>
            <a:r>
              <a:rPr lang="en-US" dirty="0" smtClean="0"/>
              <a:t>	of epilepsy, mental retardation, substance abuse, alcoholism or 	developmental disability. 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§ 22-52-1.1</a:t>
            </a:r>
          </a:p>
        </p:txBody>
      </p:sp>
    </p:spTree>
    <p:extLst>
      <p:ext uri="{BB962C8B-B14F-4D97-AF65-F5344CB8AC3E}">
        <p14:creationId xmlns:p14="http://schemas.microsoft.com/office/powerpoint/2010/main" val="324150755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45</TotalTime>
  <Words>385</Words>
  <Application>Microsoft Office PowerPoint</Application>
  <PresentationFormat>Widescreen</PresentationFormat>
  <Paragraphs>61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Gill Sans MT</vt:lpstr>
      <vt:lpstr>Times New Roman</vt:lpstr>
      <vt:lpstr>Verdana</vt:lpstr>
      <vt:lpstr>Wingdings</vt:lpstr>
      <vt:lpstr>Parcel</vt:lpstr>
      <vt:lpstr>Office Theme</vt:lpstr>
      <vt:lpstr>Ripple</vt:lpstr>
      <vt:lpstr>Involuntary Commitments</vt:lpstr>
      <vt:lpstr>Old Bryce Hospital</vt:lpstr>
      <vt:lpstr>Replacement Mental Health Hospital, Tuscaloosa, Al.</vt:lpstr>
      <vt:lpstr>Grounds for Placement:</vt:lpstr>
      <vt:lpstr>PowerPoint Presentation</vt:lpstr>
      <vt:lpstr>CRITERIA FOR COMMITMENT:  § 22-52-10.4 </vt:lpstr>
      <vt:lpstr>PowerPoint Presentation</vt:lpstr>
      <vt:lpstr>PowerPoint Presentation</vt:lpstr>
      <vt:lpstr>MENTAL ILLNESS DIAGNOSIS Kinds of Mental Illnesses:  </vt:lpstr>
      <vt:lpstr>Procedure\ Sample forms</vt:lpstr>
      <vt:lpstr>PowerPoint Presentation</vt:lpstr>
      <vt:lpstr>PowerPoint Presentation</vt:lpstr>
      <vt:lpstr>PowerPoint Presentation</vt:lpstr>
      <vt:lpstr>By the numbers: Mental illness behind bars</vt:lpstr>
      <vt:lpstr>PowerPoint Presentation</vt:lpstr>
      <vt:lpstr>PowerPoint Presentation</vt:lpstr>
      <vt:lpstr>Solo and Small Firm  Section of the Alabama Bar.</vt:lpstr>
    </vt:vector>
  </TitlesOfParts>
  <Company>The University of Alabama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McCurley, Robert</dc:creator>
  <cp:lastModifiedBy>McCurley, Robert</cp:lastModifiedBy>
  <cp:revision>7</cp:revision>
  <cp:lastPrinted>2019-01-10T20:10:21Z</cp:lastPrinted>
  <dcterms:created xsi:type="dcterms:W3CDTF">2019-01-10T19:25:18Z</dcterms:created>
  <dcterms:modified xsi:type="dcterms:W3CDTF">2019-02-26T20:40:28Z</dcterms:modified>
</cp:coreProperties>
</file>