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257" r:id="rId2"/>
    <p:sldId id="274" r:id="rId3"/>
    <p:sldId id="256" r:id="rId4"/>
    <p:sldId id="275" r:id="rId5"/>
    <p:sldId id="262" r:id="rId6"/>
    <p:sldId id="293" r:id="rId7"/>
    <p:sldId id="294" r:id="rId8"/>
    <p:sldId id="295" r:id="rId9"/>
    <p:sldId id="266" r:id="rId10"/>
    <p:sldId id="278" r:id="rId11"/>
    <p:sldId id="279" r:id="rId12"/>
    <p:sldId id="280" r:id="rId13"/>
    <p:sldId id="267" r:id="rId14"/>
    <p:sldId id="281" r:id="rId15"/>
    <p:sldId id="282" r:id="rId16"/>
    <p:sldId id="268" r:id="rId17"/>
    <p:sldId id="283" r:id="rId18"/>
    <p:sldId id="284" r:id="rId19"/>
    <p:sldId id="285" r:id="rId20"/>
    <p:sldId id="269" r:id="rId21"/>
    <p:sldId id="286" r:id="rId22"/>
    <p:sldId id="287" r:id="rId23"/>
    <p:sldId id="270" r:id="rId24"/>
    <p:sldId id="288" r:id="rId25"/>
    <p:sldId id="289" r:id="rId26"/>
    <p:sldId id="276" r:id="rId27"/>
    <p:sldId id="290" r:id="rId28"/>
    <p:sldId id="291" r:id="rId29"/>
    <p:sldId id="277" r:id="rId30"/>
    <p:sldId id="292" r:id="rId31"/>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33B"/>
    <a:srgbClr val="D1CCBD"/>
    <a:srgbClr val="410E5C"/>
    <a:srgbClr val="470A68"/>
    <a:srgbClr val="4E1772"/>
    <a:srgbClr val="F1C400"/>
    <a:srgbClr val="D6C400"/>
    <a:srgbClr val="3E12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3" autoAdjust="0"/>
    <p:restoredTop sz="94660"/>
  </p:normalViewPr>
  <p:slideViewPr>
    <p:cSldViewPr snapToGrid="0" snapToObjects="1">
      <p:cViewPr varScale="1">
        <p:scale>
          <a:sx n="78" d="100"/>
          <a:sy n="78" d="100"/>
        </p:scale>
        <p:origin x="1254" y="9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1" hangingPunct="1">
              <a:defRPr sz="1200">
                <a:latin typeface="Arial" pitchFamily="-105" charset="0"/>
                <a:ea typeface="ＭＳ Ｐゴシック" pitchFamily="-105" charset="-128"/>
                <a:cs typeface="ＭＳ Ｐゴシック" pitchFamily="-105" charset="-128"/>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smtClean="0"/>
            </a:lvl1pPr>
          </a:lstStyle>
          <a:p>
            <a:pPr>
              <a:defRPr/>
            </a:pPr>
            <a:fld id="{6FFB2AEA-311F-4F33-88D1-E16BC14572F2}" type="datetime1">
              <a:rPr lang="en-US" altLang="en-US"/>
              <a:pPr>
                <a:defRPr/>
              </a:pPr>
              <a:t>12/11/2018</a:t>
            </a:fld>
            <a:endParaRPr lang="en-US" alt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eaLnBrk="1" hangingPunct="1">
              <a:defRPr sz="1200">
                <a:latin typeface="Arial" pitchFamily="-105" charset="0"/>
                <a:ea typeface="ＭＳ Ｐゴシック" pitchFamily="-105" charset="-128"/>
                <a:cs typeface="ＭＳ Ｐゴシック" pitchFamily="-105" charset="-128"/>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8CAC95E5-A8F1-489C-9E6F-C81D1C199E8C}" type="slidenum">
              <a:rPr lang="en-US" altLang="en-US"/>
              <a:pPr>
                <a:defRPr/>
              </a:pPr>
              <a:t>‹#›</a:t>
            </a:fld>
            <a:endParaRPr lang="en-US" altLang="en-US"/>
          </a:p>
        </p:txBody>
      </p:sp>
    </p:spTree>
    <p:extLst>
      <p:ext uri="{BB962C8B-B14F-4D97-AF65-F5344CB8AC3E}">
        <p14:creationId xmlns:p14="http://schemas.microsoft.com/office/powerpoint/2010/main" val="24380670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1" hangingPunct="1">
              <a:defRPr sz="1200">
                <a:latin typeface="Arial" pitchFamily="-105" charset="0"/>
                <a:ea typeface="ＭＳ Ｐゴシック" pitchFamily="-105" charset="-128"/>
                <a:cs typeface="ＭＳ Ｐゴシック" pitchFamily="-105" charset="-128"/>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smtClean="0"/>
            </a:lvl1pPr>
          </a:lstStyle>
          <a:p>
            <a:pPr>
              <a:defRPr/>
            </a:pPr>
            <a:fld id="{A7A68E8E-D032-4D5A-A63F-5E4B2FCD5187}" type="datetime1">
              <a:rPr lang="en-US" altLang="en-US"/>
              <a:pPr>
                <a:defRPr/>
              </a:pPr>
              <a:t>12/11/2018</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1" hangingPunct="1">
              <a:defRPr sz="1200">
                <a:latin typeface="Arial" pitchFamily="-105" charset="0"/>
                <a:ea typeface="ＭＳ Ｐゴシック" pitchFamily="-105" charset="-128"/>
                <a:cs typeface="ＭＳ Ｐゴシック" pitchFamily="-105" charset="-128"/>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ADD8F8AC-C2AE-4640-88C5-2556848ED937}" type="slidenum">
              <a:rPr lang="en-US" altLang="en-US"/>
              <a:pPr>
                <a:defRPr/>
              </a:pPr>
              <a:t>‹#›</a:t>
            </a:fld>
            <a:endParaRPr lang="en-US" altLang="en-US"/>
          </a:p>
        </p:txBody>
      </p:sp>
    </p:spTree>
    <p:extLst>
      <p:ext uri="{BB962C8B-B14F-4D97-AF65-F5344CB8AC3E}">
        <p14:creationId xmlns:p14="http://schemas.microsoft.com/office/powerpoint/2010/main" val="53330587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a:t>
            </a:fld>
            <a:endParaRPr lang="en-US" altLang="en-US"/>
          </a:p>
        </p:txBody>
      </p:sp>
    </p:spTree>
    <p:extLst>
      <p:ext uri="{BB962C8B-B14F-4D97-AF65-F5344CB8AC3E}">
        <p14:creationId xmlns:p14="http://schemas.microsoft.com/office/powerpoint/2010/main" val="3962330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10</a:t>
            </a:fld>
            <a:endParaRPr lang="en-US" altLang="en-US"/>
          </a:p>
        </p:txBody>
      </p:sp>
    </p:spTree>
    <p:extLst>
      <p:ext uri="{BB962C8B-B14F-4D97-AF65-F5344CB8AC3E}">
        <p14:creationId xmlns:p14="http://schemas.microsoft.com/office/powerpoint/2010/main" val="1297563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11</a:t>
            </a:fld>
            <a:endParaRPr lang="en-US" altLang="en-US"/>
          </a:p>
        </p:txBody>
      </p:sp>
    </p:spTree>
    <p:extLst>
      <p:ext uri="{BB962C8B-B14F-4D97-AF65-F5344CB8AC3E}">
        <p14:creationId xmlns:p14="http://schemas.microsoft.com/office/powerpoint/2010/main" val="683774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12</a:t>
            </a:fld>
            <a:endParaRPr lang="en-US" altLang="en-US"/>
          </a:p>
        </p:txBody>
      </p:sp>
    </p:spTree>
    <p:extLst>
      <p:ext uri="{BB962C8B-B14F-4D97-AF65-F5344CB8AC3E}">
        <p14:creationId xmlns:p14="http://schemas.microsoft.com/office/powerpoint/2010/main" val="1965130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13</a:t>
            </a:fld>
            <a:endParaRPr lang="en-US" altLang="en-US"/>
          </a:p>
        </p:txBody>
      </p:sp>
    </p:spTree>
    <p:extLst>
      <p:ext uri="{BB962C8B-B14F-4D97-AF65-F5344CB8AC3E}">
        <p14:creationId xmlns:p14="http://schemas.microsoft.com/office/powerpoint/2010/main" val="3142024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14</a:t>
            </a:fld>
            <a:endParaRPr lang="en-US" altLang="en-US"/>
          </a:p>
        </p:txBody>
      </p:sp>
    </p:spTree>
    <p:extLst>
      <p:ext uri="{BB962C8B-B14F-4D97-AF65-F5344CB8AC3E}">
        <p14:creationId xmlns:p14="http://schemas.microsoft.com/office/powerpoint/2010/main" val="3120029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15</a:t>
            </a:fld>
            <a:endParaRPr lang="en-US" altLang="en-US"/>
          </a:p>
        </p:txBody>
      </p:sp>
    </p:spTree>
    <p:extLst>
      <p:ext uri="{BB962C8B-B14F-4D97-AF65-F5344CB8AC3E}">
        <p14:creationId xmlns:p14="http://schemas.microsoft.com/office/powerpoint/2010/main" val="3433476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16</a:t>
            </a:fld>
            <a:endParaRPr lang="en-US" altLang="en-US"/>
          </a:p>
        </p:txBody>
      </p:sp>
    </p:spTree>
    <p:extLst>
      <p:ext uri="{BB962C8B-B14F-4D97-AF65-F5344CB8AC3E}">
        <p14:creationId xmlns:p14="http://schemas.microsoft.com/office/powerpoint/2010/main" val="37497042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17</a:t>
            </a:fld>
            <a:endParaRPr lang="en-US" altLang="en-US"/>
          </a:p>
        </p:txBody>
      </p:sp>
    </p:spTree>
    <p:extLst>
      <p:ext uri="{BB962C8B-B14F-4D97-AF65-F5344CB8AC3E}">
        <p14:creationId xmlns:p14="http://schemas.microsoft.com/office/powerpoint/2010/main" val="350653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18</a:t>
            </a:fld>
            <a:endParaRPr lang="en-US" altLang="en-US"/>
          </a:p>
        </p:txBody>
      </p:sp>
    </p:spTree>
    <p:extLst>
      <p:ext uri="{BB962C8B-B14F-4D97-AF65-F5344CB8AC3E}">
        <p14:creationId xmlns:p14="http://schemas.microsoft.com/office/powerpoint/2010/main" val="784995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19</a:t>
            </a:fld>
            <a:endParaRPr lang="en-US" altLang="en-US"/>
          </a:p>
        </p:txBody>
      </p:sp>
    </p:spTree>
    <p:extLst>
      <p:ext uri="{BB962C8B-B14F-4D97-AF65-F5344CB8AC3E}">
        <p14:creationId xmlns:p14="http://schemas.microsoft.com/office/powerpoint/2010/main" val="417352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a:t>
            </a:fld>
            <a:endParaRPr lang="en-US" altLang="en-US"/>
          </a:p>
        </p:txBody>
      </p:sp>
    </p:spTree>
    <p:extLst>
      <p:ext uri="{BB962C8B-B14F-4D97-AF65-F5344CB8AC3E}">
        <p14:creationId xmlns:p14="http://schemas.microsoft.com/office/powerpoint/2010/main" val="682509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20</a:t>
            </a:fld>
            <a:endParaRPr lang="en-US" altLang="en-US"/>
          </a:p>
        </p:txBody>
      </p:sp>
    </p:spTree>
    <p:extLst>
      <p:ext uri="{BB962C8B-B14F-4D97-AF65-F5344CB8AC3E}">
        <p14:creationId xmlns:p14="http://schemas.microsoft.com/office/powerpoint/2010/main" val="397427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21</a:t>
            </a:fld>
            <a:endParaRPr lang="en-US" altLang="en-US"/>
          </a:p>
        </p:txBody>
      </p:sp>
    </p:spTree>
    <p:extLst>
      <p:ext uri="{BB962C8B-B14F-4D97-AF65-F5344CB8AC3E}">
        <p14:creationId xmlns:p14="http://schemas.microsoft.com/office/powerpoint/2010/main" val="4223660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22</a:t>
            </a:fld>
            <a:endParaRPr lang="en-US" altLang="en-US"/>
          </a:p>
        </p:txBody>
      </p:sp>
    </p:spTree>
    <p:extLst>
      <p:ext uri="{BB962C8B-B14F-4D97-AF65-F5344CB8AC3E}">
        <p14:creationId xmlns:p14="http://schemas.microsoft.com/office/powerpoint/2010/main" val="15926195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23</a:t>
            </a:fld>
            <a:endParaRPr lang="en-US" altLang="en-US"/>
          </a:p>
        </p:txBody>
      </p:sp>
    </p:spTree>
    <p:extLst>
      <p:ext uri="{BB962C8B-B14F-4D97-AF65-F5344CB8AC3E}">
        <p14:creationId xmlns:p14="http://schemas.microsoft.com/office/powerpoint/2010/main" val="3975776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24</a:t>
            </a:fld>
            <a:endParaRPr lang="en-US" altLang="en-US"/>
          </a:p>
        </p:txBody>
      </p:sp>
    </p:spTree>
    <p:extLst>
      <p:ext uri="{BB962C8B-B14F-4D97-AF65-F5344CB8AC3E}">
        <p14:creationId xmlns:p14="http://schemas.microsoft.com/office/powerpoint/2010/main" val="34576692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25</a:t>
            </a:fld>
            <a:endParaRPr lang="en-US" altLang="en-US"/>
          </a:p>
        </p:txBody>
      </p:sp>
    </p:spTree>
    <p:extLst>
      <p:ext uri="{BB962C8B-B14F-4D97-AF65-F5344CB8AC3E}">
        <p14:creationId xmlns:p14="http://schemas.microsoft.com/office/powerpoint/2010/main" val="33709314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26</a:t>
            </a:fld>
            <a:endParaRPr lang="en-US" altLang="en-US"/>
          </a:p>
        </p:txBody>
      </p:sp>
    </p:spTree>
    <p:extLst>
      <p:ext uri="{BB962C8B-B14F-4D97-AF65-F5344CB8AC3E}">
        <p14:creationId xmlns:p14="http://schemas.microsoft.com/office/powerpoint/2010/main" val="6193548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27</a:t>
            </a:fld>
            <a:endParaRPr lang="en-US" altLang="en-US"/>
          </a:p>
        </p:txBody>
      </p:sp>
    </p:spTree>
    <p:extLst>
      <p:ext uri="{BB962C8B-B14F-4D97-AF65-F5344CB8AC3E}">
        <p14:creationId xmlns:p14="http://schemas.microsoft.com/office/powerpoint/2010/main" val="38104567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28</a:t>
            </a:fld>
            <a:endParaRPr lang="en-US" altLang="en-US"/>
          </a:p>
        </p:txBody>
      </p:sp>
    </p:spTree>
    <p:extLst>
      <p:ext uri="{BB962C8B-B14F-4D97-AF65-F5344CB8AC3E}">
        <p14:creationId xmlns:p14="http://schemas.microsoft.com/office/powerpoint/2010/main" val="871891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29</a:t>
            </a:fld>
            <a:endParaRPr lang="en-US" altLang="en-US"/>
          </a:p>
        </p:txBody>
      </p:sp>
    </p:spTree>
    <p:extLst>
      <p:ext uri="{BB962C8B-B14F-4D97-AF65-F5344CB8AC3E}">
        <p14:creationId xmlns:p14="http://schemas.microsoft.com/office/powerpoint/2010/main" val="4053545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3</a:t>
            </a:fld>
            <a:endParaRPr lang="en-US" altLang="en-US"/>
          </a:p>
        </p:txBody>
      </p:sp>
    </p:spTree>
    <p:extLst>
      <p:ext uri="{BB962C8B-B14F-4D97-AF65-F5344CB8AC3E}">
        <p14:creationId xmlns:p14="http://schemas.microsoft.com/office/powerpoint/2010/main" val="5113660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30</a:t>
            </a:fld>
            <a:endParaRPr lang="en-US" altLang="en-US"/>
          </a:p>
        </p:txBody>
      </p:sp>
    </p:spTree>
    <p:extLst>
      <p:ext uri="{BB962C8B-B14F-4D97-AF65-F5344CB8AC3E}">
        <p14:creationId xmlns:p14="http://schemas.microsoft.com/office/powerpoint/2010/main" val="3299142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4</a:t>
            </a:fld>
            <a:endParaRPr lang="en-US" altLang="en-US"/>
          </a:p>
        </p:txBody>
      </p:sp>
    </p:spTree>
    <p:extLst>
      <p:ext uri="{BB962C8B-B14F-4D97-AF65-F5344CB8AC3E}">
        <p14:creationId xmlns:p14="http://schemas.microsoft.com/office/powerpoint/2010/main" val="2137705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5</a:t>
            </a:fld>
            <a:endParaRPr lang="en-US" altLang="en-US"/>
          </a:p>
        </p:txBody>
      </p:sp>
    </p:spTree>
    <p:extLst>
      <p:ext uri="{BB962C8B-B14F-4D97-AF65-F5344CB8AC3E}">
        <p14:creationId xmlns:p14="http://schemas.microsoft.com/office/powerpoint/2010/main" val="3330215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6</a:t>
            </a:fld>
            <a:endParaRPr lang="en-US" altLang="en-US"/>
          </a:p>
        </p:txBody>
      </p:sp>
    </p:spTree>
    <p:extLst>
      <p:ext uri="{BB962C8B-B14F-4D97-AF65-F5344CB8AC3E}">
        <p14:creationId xmlns:p14="http://schemas.microsoft.com/office/powerpoint/2010/main" val="2901346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7</a:t>
            </a:fld>
            <a:endParaRPr lang="en-US" altLang="en-US"/>
          </a:p>
        </p:txBody>
      </p:sp>
    </p:spTree>
    <p:extLst>
      <p:ext uri="{BB962C8B-B14F-4D97-AF65-F5344CB8AC3E}">
        <p14:creationId xmlns:p14="http://schemas.microsoft.com/office/powerpoint/2010/main" val="2609539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8</a:t>
            </a:fld>
            <a:endParaRPr lang="en-US" altLang="en-US"/>
          </a:p>
        </p:txBody>
      </p:sp>
    </p:spTree>
    <p:extLst>
      <p:ext uri="{BB962C8B-B14F-4D97-AF65-F5344CB8AC3E}">
        <p14:creationId xmlns:p14="http://schemas.microsoft.com/office/powerpoint/2010/main" val="3940195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D8F8AC-C2AE-4640-88C5-2556848ED937}" type="slidenum">
              <a:rPr lang="en-US" altLang="en-US" smtClean="0"/>
              <a:pPr>
                <a:defRPr/>
              </a:pPr>
              <a:t>9</a:t>
            </a:fld>
            <a:endParaRPr lang="en-US" altLang="en-US"/>
          </a:p>
        </p:txBody>
      </p:sp>
    </p:spTree>
    <p:extLst>
      <p:ext uri="{BB962C8B-B14F-4D97-AF65-F5344CB8AC3E}">
        <p14:creationId xmlns:p14="http://schemas.microsoft.com/office/powerpoint/2010/main" val="15815672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9228138" cy="6921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0"/>
          <p:cNvGrpSpPr>
            <a:grpSpLocks/>
          </p:cNvGrpSpPr>
          <p:nvPr userDrawn="1"/>
        </p:nvGrpSpPr>
        <p:grpSpPr bwMode="auto">
          <a:xfrm>
            <a:off x="34925" y="0"/>
            <a:ext cx="590550" cy="6908800"/>
            <a:chOff x="590550" y="0"/>
            <a:chExt cx="590550" cy="6908228"/>
          </a:xfrm>
        </p:grpSpPr>
        <p:sp>
          <p:nvSpPr>
            <p:cNvPr id="8" name="Rectangle 7"/>
            <p:cNvSpPr/>
            <p:nvPr userDrawn="1"/>
          </p:nvSpPr>
          <p:spPr>
            <a:xfrm>
              <a:off x="590550" y="0"/>
              <a:ext cx="590550" cy="166356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userDrawn="1"/>
          </p:nvSpPr>
          <p:spPr>
            <a:xfrm>
              <a:off x="590550" y="1695310"/>
              <a:ext cx="590550" cy="34477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userDrawn="1"/>
          </p:nvSpPr>
          <p:spPr>
            <a:xfrm>
              <a:off x="590550" y="5179584"/>
              <a:ext cx="590550" cy="1728644"/>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1" name="TextBox 10"/>
          <p:cNvSpPr txBox="1"/>
          <p:nvPr userDrawn="1"/>
        </p:nvSpPr>
        <p:spPr>
          <a:xfrm>
            <a:off x="590550" y="6448425"/>
            <a:ext cx="8553450" cy="276225"/>
          </a:xfrm>
          <a:prstGeom prst="rect">
            <a:avLst/>
          </a:prstGeom>
          <a:noFill/>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1200" baseline="30000"/>
              <a:t>©</a:t>
            </a:r>
            <a:r>
              <a:rPr lang="en-US" altLang="en-US" sz="1200"/>
              <a:t>Bradley Arant Boult Cummings LLP            Attorney-Client Privilege.</a:t>
            </a:r>
          </a:p>
        </p:txBody>
      </p:sp>
      <p:pic>
        <p:nvPicPr>
          <p:cNvPr id="12" name="Picture 1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981700" y="225425"/>
            <a:ext cx="29464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14"/>
          <p:cNvSpPr>
            <a:spLocks noGrp="1"/>
          </p:cNvSpPr>
          <p:nvPr>
            <p:ph type="body" sz="quarter" idx="10"/>
          </p:nvPr>
        </p:nvSpPr>
        <p:spPr>
          <a:xfrm>
            <a:off x="965200" y="1847145"/>
            <a:ext cx="5410200" cy="444500"/>
          </a:xfrm>
        </p:spPr>
        <p:txBody>
          <a:bodyPr lIns="0" tIns="0" rIns="0" bIns="0">
            <a:normAutofit/>
          </a:bodyPr>
          <a:lstStyle>
            <a:lvl1pPr>
              <a:buNone/>
              <a:defRPr sz="2400" baseline="0">
                <a:latin typeface="Arial"/>
                <a:cs typeface="Arial"/>
              </a:defRPr>
            </a:lvl1pPr>
          </a:lstStyle>
          <a:p>
            <a:pPr lvl="0"/>
            <a:r>
              <a:rPr lang="en-US"/>
              <a:t>Click to edit Master text styles</a:t>
            </a:r>
          </a:p>
        </p:txBody>
      </p:sp>
      <p:sp>
        <p:nvSpPr>
          <p:cNvPr id="16" name="Text Placeholder 14"/>
          <p:cNvSpPr>
            <a:spLocks noGrp="1"/>
          </p:cNvSpPr>
          <p:nvPr>
            <p:ph type="body" sz="quarter" idx="11"/>
          </p:nvPr>
        </p:nvSpPr>
        <p:spPr>
          <a:xfrm>
            <a:off x="965200" y="2291645"/>
            <a:ext cx="5410200" cy="2166055"/>
          </a:xfrm>
        </p:spPr>
        <p:txBody>
          <a:bodyPr lIns="0" tIns="0" rIns="0" bIns="0" anchor="ctr">
            <a:noAutofit/>
          </a:bodyPr>
          <a:lstStyle>
            <a:lvl1pPr marL="0" indent="0">
              <a:lnSpc>
                <a:spcPts val="4800"/>
              </a:lnSpc>
              <a:spcBef>
                <a:spcPts val="0"/>
              </a:spcBef>
              <a:buNone/>
              <a:defRPr sz="4400" b="1" baseline="0">
                <a:latin typeface="Arial"/>
                <a:cs typeface="Arial"/>
              </a:defRPr>
            </a:lvl1pPr>
          </a:lstStyle>
          <a:p>
            <a:pPr lvl="0"/>
            <a:r>
              <a:rPr lang="en-US"/>
              <a:t>Click to edit Master text styles</a:t>
            </a:r>
          </a:p>
        </p:txBody>
      </p:sp>
      <p:sp>
        <p:nvSpPr>
          <p:cNvPr id="17" name="Text Placeholder 14"/>
          <p:cNvSpPr>
            <a:spLocks noGrp="1"/>
          </p:cNvSpPr>
          <p:nvPr>
            <p:ph type="body" sz="quarter" idx="12"/>
          </p:nvPr>
        </p:nvSpPr>
        <p:spPr>
          <a:xfrm>
            <a:off x="965200" y="4525433"/>
            <a:ext cx="5410200" cy="444500"/>
          </a:xfrm>
        </p:spPr>
        <p:txBody>
          <a:bodyPr lIns="0" tIns="0" rIns="0" bIns="0">
            <a:normAutofit/>
          </a:bodyPr>
          <a:lstStyle>
            <a:lvl1pPr>
              <a:buNone/>
              <a:defRPr sz="2000" baseline="0">
                <a:latin typeface="Arial"/>
                <a:cs typeface="Arial"/>
              </a:defRPr>
            </a:lvl1pPr>
          </a:lstStyle>
          <a:p>
            <a:pPr lvl="0"/>
            <a:r>
              <a:rPr lang="en-US"/>
              <a:t>Click to edit Master text styles</a:t>
            </a:r>
          </a:p>
        </p:txBody>
      </p:sp>
      <p:sp>
        <p:nvSpPr>
          <p:cNvPr id="18" name="Text Placeholder 14"/>
          <p:cNvSpPr>
            <a:spLocks noGrp="1"/>
          </p:cNvSpPr>
          <p:nvPr>
            <p:ph type="body" sz="quarter" idx="13"/>
          </p:nvPr>
        </p:nvSpPr>
        <p:spPr>
          <a:xfrm>
            <a:off x="965200" y="5094289"/>
            <a:ext cx="5410200" cy="444500"/>
          </a:xfrm>
        </p:spPr>
        <p:txBody>
          <a:bodyPr lIns="0" tIns="0" rIns="0" bIns="0">
            <a:normAutofit/>
          </a:bodyPr>
          <a:lstStyle>
            <a:lvl1pPr>
              <a:buNone/>
              <a:defRPr sz="2400" i="1" baseline="0">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1533256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1"/>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685801"/>
            <a:ext cx="5111750" cy="5130800"/>
          </a:xfrm>
        </p:spPr>
        <p:txBody>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7852"/>
            <a:ext cx="3008313" cy="3968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3505200" y="6167438"/>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000000"/>
                </a:solidFill>
              </a:defRPr>
            </a:lvl1pPr>
          </a:lstStyle>
          <a:p>
            <a:pPr>
              <a:defRPr/>
            </a:pPr>
            <a:fld id="{E770B2F5-D884-4158-BC17-BAB2EC88889C}" type="slidenum">
              <a:rPr lang="en-US" altLang="en-US"/>
              <a:pPr>
                <a:defRPr/>
              </a:pPr>
              <a:t>‹#›</a:t>
            </a:fld>
            <a:endParaRPr lang="en-US" altLang="en-US"/>
          </a:p>
        </p:txBody>
      </p:sp>
    </p:spTree>
    <p:extLst>
      <p:ext uri="{BB962C8B-B14F-4D97-AF65-F5344CB8AC3E}">
        <p14:creationId xmlns:p14="http://schemas.microsoft.com/office/powerpoint/2010/main" val="430912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3505200" y="6167438"/>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000000"/>
                </a:solidFill>
              </a:defRPr>
            </a:lvl1pPr>
          </a:lstStyle>
          <a:p>
            <a:pPr>
              <a:defRPr/>
            </a:pPr>
            <a:fld id="{65AAC36C-EA3F-4912-AB25-1DE4FFCD3AD9}" type="slidenum">
              <a:rPr lang="en-US" altLang="en-US"/>
              <a:pPr>
                <a:defRPr/>
              </a:pPr>
              <a:t>‹#›</a:t>
            </a:fld>
            <a:endParaRPr lang="en-US" altLang="en-US"/>
          </a:p>
        </p:txBody>
      </p:sp>
    </p:spTree>
    <p:extLst>
      <p:ext uri="{BB962C8B-B14F-4D97-AF65-F5344CB8AC3E}">
        <p14:creationId xmlns:p14="http://schemas.microsoft.com/office/powerpoint/2010/main" val="66899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46150" y="677332"/>
            <a:ext cx="7280275" cy="930806"/>
          </a:xfrm>
        </p:spPr>
        <p:txBody>
          <a:bodyPr/>
          <a:lstStyle>
            <a:lvl1pPr>
              <a:defRPr sz="2800"/>
            </a:lvl1pPr>
          </a:lstStyle>
          <a:p>
            <a:r>
              <a:rPr lang="en-US"/>
              <a:t>Click to edit Master title style</a:t>
            </a:r>
            <a:endParaRPr lang="en-US" dirty="0"/>
          </a:p>
        </p:txBody>
      </p:sp>
      <p:sp>
        <p:nvSpPr>
          <p:cNvPr id="7" name="Text Placeholder 6"/>
          <p:cNvSpPr>
            <a:spLocks noGrp="1"/>
          </p:cNvSpPr>
          <p:nvPr>
            <p:ph type="body" sz="quarter" idx="13"/>
          </p:nvPr>
        </p:nvSpPr>
        <p:spPr>
          <a:xfrm>
            <a:off x="946150" y="1608138"/>
            <a:ext cx="7280275" cy="3852862"/>
          </a:xfrm>
        </p:spPr>
        <p:txBody>
          <a:bodyPr/>
          <a:lstStyle>
            <a:lvl1pPr>
              <a:buNone/>
              <a:defRPr sz="2200" baseline="0"/>
            </a:lvl1pPr>
          </a:lstStyle>
          <a:p>
            <a:pPr lvl="0"/>
            <a:r>
              <a:rPr lang="en-US"/>
              <a:t>Click to edit Master text styles</a:t>
            </a:r>
          </a:p>
        </p:txBody>
      </p:sp>
      <p:sp>
        <p:nvSpPr>
          <p:cNvPr id="4" name="Slide Number Placeholder 5"/>
          <p:cNvSpPr>
            <a:spLocks noGrp="1"/>
          </p:cNvSpPr>
          <p:nvPr>
            <p:ph type="sldNum" sz="quarter" idx="14"/>
          </p:nvPr>
        </p:nvSpPr>
        <p:spPr>
          <a:xfrm>
            <a:off x="3505200" y="6167438"/>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000000"/>
                </a:solidFill>
              </a:defRPr>
            </a:lvl1pPr>
          </a:lstStyle>
          <a:p>
            <a:pPr>
              <a:defRPr/>
            </a:pPr>
            <a:fld id="{EA740C75-B594-4A9E-8D98-1CA94692683F}" type="slidenum">
              <a:rPr lang="en-US" altLang="en-US"/>
              <a:pPr>
                <a:defRPr/>
              </a:pPr>
              <a:t>‹#›</a:t>
            </a:fld>
            <a:endParaRPr lang="en-US" altLang="en-US"/>
          </a:p>
        </p:txBody>
      </p:sp>
    </p:spTree>
    <p:extLst>
      <p:ext uri="{BB962C8B-B14F-4D97-AF65-F5344CB8AC3E}">
        <p14:creationId xmlns:p14="http://schemas.microsoft.com/office/powerpoint/2010/main" val="834101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9163050" cy="6904038"/>
          </a:xfrm>
          <a:prstGeom prst="rect">
            <a:avLst/>
          </a:prstGeom>
          <a:solidFill>
            <a:srgbClr val="008C9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pic>
        <p:nvPicPr>
          <p:cNvPr id="4"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34225" y="5872163"/>
            <a:ext cx="1828800"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722313" y="691444"/>
            <a:ext cx="7772400" cy="5418667"/>
          </a:xfrm>
        </p:spPr>
        <p:txBody>
          <a:bodyPr anchor="ctr"/>
          <a:lstStyle>
            <a:lvl1pPr algn="ctr">
              <a:defRPr sz="4000" b="1" cap="none" baseline="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17108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Rectangle 2"/>
          <p:cNvSpPr/>
          <p:nvPr userDrawn="1"/>
        </p:nvSpPr>
        <p:spPr>
          <a:xfrm>
            <a:off x="0" y="0"/>
            <a:ext cx="9163050" cy="6904038"/>
          </a:xfrm>
          <a:prstGeom prst="rect">
            <a:avLst/>
          </a:prstGeom>
          <a:solidFill>
            <a:srgbClr val="CB333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pic>
        <p:nvPicPr>
          <p:cNvPr id="4"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34225" y="5872163"/>
            <a:ext cx="1828800"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691444"/>
            <a:ext cx="7772400" cy="5418667"/>
          </a:xfrm>
        </p:spPr>
        <p:txBody>
          <a:bodyPr anchor="ctr"/>
          <a:lstStyle>
            <a:lvl1pPr algn="ctr">
              <a:defRPr sz="4000" b="1" cap="none" baseline="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08142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3" name="Rectangle 2"/>
          <p:cNvSpPr/>
          <p:nvPr userDrawn="1"/>
        </p:nvSpPr>
        <p:spPr>
          <a:xfrm>
            <a:off x="0" y="0"/>
            <a:ext cx="9163050" cy="690403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pic>
        <p:nvPicPr>
          <p:cNvPr id="4"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34225" y="5872163"/>
            <a:ext cx="1828800"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691444"/>
            <a:ext cx="7772400" cy="5418667"/>
          </a:xfrm>
        </p:spPr>
        <p:txBody>
          <a:bodyPr anchor="ctr"/>
          <a:lstStyle>
            <a:lvl1pPr algn="ctr">
              <a:defRPr sz="4000" b="1" cap="none" baseline="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97686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p:cNvSpPr>
            <a:spLocks noGrp="1"/>
          </p:cNvSpPr>
          <p:nvPr>
            <p:ph type="title"/>
          </p:nvPr>
        </p:nvSpPr>
        <p:spPr>
          <a:xfrm>
            <a:off x="946150" y="677332"/>
            <a:ext cx="7280275" cy="930806"/>
          </a:xfrm>
        </p:spPr>
        <p:txBody>
          <a:bodyPr/>
          <a:lstStyle>
            <a:lvl1pPr>
              <a:defRPr sz="2800"/>
            </a:lvl1pPr>
          </a:lstStyle>
          <a:p>
            <a:r>
              <a:rPr lang="en-US"/>
              <a:t>Click to edit Master title style</a:t>
            </a:r>
            <a:endParaRPr lang="en-US" dirty="0"/>
          </a:p>
        </p:txBody>
      </p:sp>
      <p:sp>
        <p:nvSpPr>
          <p:cNvPr id="4" name="Slide Number Placeholder 5"/>
          <p:cNvSpPr>
            <a:spLocks noGrp="1"/>
          </p:cNvSpPr>
          <p:nvPr>
            <p:ph type="sldNum" sz="quarter" idx="10"/>
          </p:nvPr>
        </p:nvSpPr>
        <p:spPr>
          <a:xfrm>
            <a:off x="3505200" y="6167438"/>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000000"/>
                </a:solidFill>
              </a:defRPr>
            </a:lvl1pPr>
          </a:lstStyle>
          <a:p>
            <a:pPr>
              <a:defRPr/>
            </a:pPr>
            <a:fld id="{6DB208C4-C293-4F7C-8300-1230FC32B48F}" type="slidenum">
              <a:rPr lang="en-US" altLang="en-US"/>
              <a:pPr>
                <a:defRPr/>
              </a:pPr>
              <a:t>‹#›</a:t>
            </a:fld>
            <a:endParaRPr lang="en-US" altLang="en-US"/>
          </a:p>
        </p:txBody>
      </p:sp>
    </p:spTree>
    <p:extLst>
      <p:ext uri="{BB962C8B-B14F-4D97-AF65-F5344CB8AC3E}">
        <p14:creationId xmlns:p14="http://schemas.microsoft.com/office/powerpoint/2010/main" val="180449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1143000"/>
          </a:xfrm>
        </p:spPr>
        <p:txBody>
          <a:bodyPr/>
          <a:lstStyle/>
          <a:p>
            <a:r>
              <a:rPr lang="en-US"/>
              <a:t>Click to edit Master title style</a:t>
            </a:r>
            <a:endParaRPr lang="en-US" dirty="0"/>
          </a:p>
        </p:txBody>
      </p:sp>
      <p:sp>
        <p:nvSpPr>
          <p:cNvPr id="3" name="Content Placeholder 2"/>
          <p:cNvSpPr>
            <a:spLocks noGrp="1"/>
          </p:cNvSpPr>
          <p:nvPr>
            <p:ph idx="1"/>
          </p:nvPr>
        </p:nvSpPr>
        <p:spPr>
          <a:xfrm>
            <a:off x="927100" y="1993900"/>
            <a:ext cx="7315200" cy="386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0"/>
          </p:nvPr>
        </p:nvSpPr>
        <p:spPr>
          <a:xfrm>
            <a:off x="3505200" y="6167438"/>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000000"/>
                </a:solidFill>
              </a:defRPr>
            </a:lvl1pPr>
          </a:lstStyle>
          <a:p>
            <a:pPr>
              <a:defRPr/>
            </a:pPr>
            <a:fld id="{33FE74F3-DA5D-4F16-9BDD-F64E5423F87F}" type="slidenum">
              <a:rPr lang="en-US" altLang="en-US"/>
              <a:pPr>
                <a:defRPr/>
              </a:pPr>
              <a:t>‹#›</a:t>
            </a:fld>
            <a:endParaRPr lang="en-US" altLang="en-US"/>
          </a:p>
        </p:txBody>
      </p:sp>
    </p:spTree>
    <p:extLst>
      <p:ext uri="{BB962C8B-B14F-4D97-AF65-F5344CB8AC3E}">
        <p14:creationId xmlns:p14="http://schemas.microsoft.com/office/powerpoint/2010/main" val="341249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60400"/>
            <a:ext cx="73152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4400" y="1985962"/>
            <a:ext cx="3581400" cy="4165601"/>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85963"/>
            <a:ext cx="3581400" cy="4165600"/>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3505200" y="6167438"/>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000000"/>
                </a:solidFill>
              </a:defRPr>
            </a:lvl1pPr>
          </a:lstStyle>
          <a:p>
            <a:pPr>
              <a:defRPr/>
            </a:pPr>
            <a:fld id="{513CEF34-362E-40E2-AB05-D6D845C27B61}" type="slidenum">
              <a:rPr lang="en-US" altLang="en-US"/>
              <a:pPr>
                <a:defRPr/>
              </a:pPr>
              <a:t>‹#›</a:t>
            </a:fld>
            <a:endParaRPr lang="en-US" altLang="en-US"/>
          </a:p>
        </p:txBody>
      </p:sp>
    </p:spTree>
    <p:extLst>
      <p:ext uri="{BB962C8B-B14F-4D97-AF65-F5344CB8AC3E}">
        <p14:creationId xmlns:p14="http://schemas.microsoft.com/office/powerpoint/2010/main" val="230762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7100" y="673100"/>
            <a:ext cx="73152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27100" y="1933575"/>
            <a:ext cx="35702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27100" y="2573337"/>
            <a:ext cx="3570288" cy="3298825"/>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933575"/>
            <a:ext cx="35972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73337"/>
            <a:ext cx="3597275" cy="3298825"/>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0"/>
          </p:nvPr>
        </p:nvSpPr>
        <p:spPr>
          <a:xfrm>
            <a:off x="3505200" y="6167438"/>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000000"/>
                </a:solidFill>
              </a:defRPr>
            </a:lvl1pPr>
          </a:lstStyle>
          <a:p>
            <a:pPr>
              <a:defRPr/>
            </a:pPr>
            <a:fld id="{580CC05A-A00C-4401-813C-A9AA132B1B91}" type="slidenum">
              <a:rPr lang="en-US" altLang="en-US"/>
              <a:pPr>
                <a:defRPr/>
              </a:pPr>
              <a:t>‹#›</a:t>
            </a:fld>
            <a:endParaRPr lang="en-US" altLang="en-US"/>
          </a:p>
        </p:txBody>
      </p:sp>
    </p:spTree>
    <p:extLst>
      <p:ext uri="{BB962C8B-B14F-4D97-AF65-F5344CB8AC3E}">
        <p14:creationId xmlns:p14="http://schemas.microsoft.com/office/powerpoint/2010/main" val="236498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720725"/>
            <a:ext cx="7327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914400" y="2046288"/>
            <a:ext cx="7327900" cy="371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28" name="Group 6"/>
          <p:cNvGrpSpPr>
            <a:grpSpLocks/>
          </p:cNvGrpSpPr>
          <p:nvPr userDrawn="1"/>
        </p:nvGrpSpPr>
        <p:grpSpPr bwMode="auto">
          <a:xfrm rot="-5400000">
            <a:off x="4461669" y="2134394"/>
            <a:ext cx="246063" cy="9166225"/>
            <a:chOff x="605986" y="-16715"/>
            <a:chExt cx="598274" cy="6894336"/>
          </a:xfrm>
        </p:grpSpPr>
        <p:sp>
          <p:nvSpPr>
            <p:cNvPr id="8" name="Rectangle 7"/>
            <p:cNvSpPr/>
            <p:nvPr userDrawn="1"/>
          </p:nvSpPr>
          <p:spPr>
            <a:xfrm>
              <a:off x="613706" y="-16715"/>
              <a:ext cx="590554" cy="167044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userDrawn="1"/>
          </p:nvSpPr>
          <p:spPr>
            <a:xfrm>
              <a:off x="613707" y="1678810"/>
              <a:ext cx="590554" cy="34734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p:cNvSpPr/>
            <p:nvPr userDrawn="1"/>
          </p:nvSpPr>
          <p:spPr>
            <a:xfrm>
              <a:off x="605986" y="5172544"/>
              <a:ext cx="590554" cy="170507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pic>
        <p:nvPicPr>
          <p:cNvPr id="1029" name="Picture 1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12000" y="5762625"/>
            <a:ext cx="1827213"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hf hdr="0" ftr="0" dt="0"/>
  <p:txStyles>
    <p:titleStyle>
      <a:lvl1pPr algn="l" defTabSz="457200" rtl="0" eaLnBrk="1" fontAlgn="base" hangingPunct="1">
        <a:spcBef>
          <a:spcPct val="0"/>
        </a:spcBef>
        <a:spcAft>
          <a:spcPct val="0"/>
        </a:spcAft>
        <a:defRPr sz="2800" b="1" kern="1200">
          <a:solidFill>
            <a:srgbClr val="CB333B"/>
          </a:solidFill>
          <a:latin typeface="+mj-lt"/>
          <a:ea typeface="ＭＳ Ｐゴシック" pitchFamily="-101" charset="-128"/>
          <a:cs typeface="ＭＳ Ｐゴシック" pitchFamily="-101" charset="-128"/>
        </a:defRPr>
      </a:lvl1pPr>
      <a:lvl2pPr algn="l" defTabSz="457200" rtl="0" eaLnBrk="1" fontAlgn="base" hangingPunct="1">
        <a:spcBef>
          <a:spcPct val="0"/>
        </a:spcBef>
        <a:spcAft>
          <a:spcPct val="0"/>
        </a:spcAft>
        <a:defRPr sz="2800" b="1">
          <a:solidFill>
            <a:srgbClr val="CB333B"/>
          </a:solidFill>
          <a:latin typeface="Arial" pitchFamily="-101" charset="0"/>
          <a:ea typeface="ＭＳ Ｐゴシック" pitchFamily="-101" charset="-128"/>
          <a:cs typeface="ＭＳ Ｐゴシック" pitchFamily="-101" charset="-128"/>
        </a:defRPr>
      </a:lvl2pPr>
      <a:lvl3pPr algn="l" defTabSz="457200" rtl="0" eaLnBrk="1" fontAlgn="base" hangingPunct="1">
        <a:spcBef>
          <a:spcPct val="0"/>
        </a:spcBef>
        <a:spcAft>
          <a:spcPct val="0"/>
        </a:spcAft>
        <a:defRPr sz="2800" b="1">
          <a:solidFill>
            <a:srgbClr val="CB333B"/>
          </a:solidFill>
          <a:latin typeface="Arial" pitchFamily="-101" charset="0"/>
          <a:ea typeface="ＭＳ Ｐゴシック" pitchFamily="-101" charset="-128"/>
          <a:cs typeface="ＭＳ Ｐゴシック" pitchFamily="-101" charset="-128"/>
        </a:defRPr>
      </a:lvl3pPr>
      <a:lvl4pPr algn="l" defTabSz="457200" rtl="0" eaLnBrk="1" fontAlgn="base" hangingPunct="1">
        <a:spcBef>
          <a:spcPct val="0"/>
        </a:spcBef>
        <a:spcAft>
          <a:spcPct val="0"/>
        </a:spcAft>
        <a:defRPr sz="2800" b="1">
          <a:solidFill>
            <a:srgbClr val="CB333B"/>
          </a:solidFill>
          <a:latin typeface="Arial" pitchFamily="-101" charset="0"/>
          <a:ea typeface="ＭＳ Ｐゴシック" pitchFamily="-101" charset="-128"/>
          <a:cs typeface="ＭＳ Ｐゴシック" pitchFamily="-101" charset="-128"/>
        </a:defRPr>
      </a:lvl4pPr>
      <a:lvl5pPr algn="l" defTabSz="457200" rtl="0" eaLnBrk="1" fontAlgn="base" hangingPunct="1">
        <a:spcBef>
          <a:spcPct val="0"/>
        </a:spcBef>
        <a:spcAft>
          <a:spcPct val="0"/>
        </a:spcAft>
        <a:defRPr sz="2800" b="1">
          <a:solidFill>
            <a:srgbClr val="CB333B"/>
          </a:solidFill>
          <a:latin typeface="Arial" pitchFamily="-101" charset="0"/>
          <a:ea typeface="ＭＳ Ｐゴシック" pitchFamily="-101" charset="-128"/>
          <a:cs typeface="ＭＳ Ｐゴシック" pitchFamily="-101" charset="-128"/>
        </a:defRPr>
      </a:lvl5pPr>
      <a:lvl6pPr marL="457200" algn="l" defTabSz="457200" rtl="0" eaLnBrk="1" fontAlgn="base" hangingPunct="1">
        <a:spcBef>
          <a:spcPct val="0"/>
        </a:spcBef>
        <a:spcAft>
          <a:spcPct val="0"/>
        </a:spcAft>
        <a:defRPr sz="3600" b="1">
          <a:solidFill>
            <a:srgbClr val="CB333B"/>
          </a:solidFill>
          <a:latin typeface="Arial" pitchFamily="-101" charset="0"/>
          <a:ea typeface="ＭＳ Ｐゴシック" pitchFamily="-101" charset="-128"/>
          <a:cs typeface="ＭＳ Ｐゴシック" pitchFamily="-101" charset="-128"/>
        </a:defRPr>
      </a:lvl6pPr>
      <a:lvl7pPr marL="914400" algn="l" defTabSz="457200" rtl="0" eaLnBrk="1" fontAlgn="base" hangingPunct="1">
        <a:spcBef>
          <a:spcPct val="0"/>
        </a:spcBef>
        <a:spcAft>
          <a:spcPct val="0"/>
        </a:spcAft>
        <a:defRPr sz="3600" b="1">
          <a:solidFill>
            <a:srgbClr val="CB333B"/>
          </a:solidFill>
          <a:latin typeface="Arial" pitchFamily="-101" charset="0"/>
          <a:ea typeface="ＭＳ Ｐゴシック" pitchFamily="-101" charset="-128"/>
          <a:cs typeface="ＭＳ Ｐゴシック" pitchFamily="-101" charset="-128"/>
        </a:defRPr>
      </a:lvl7pPr>
      <a:lvl8pPr marL="1371600" algn="l" defTabSz="457200" rtl="0" eaLnBrk="1" fontAlgn="base" hangingPunct="1">
        <a:spcBef>
          <a:spcPct val="0"/>
        </a:spcBef>
        <a:spcAft>
          <a:spcPct val="0"/>
        </a:spcAft>
        <a:defRPr sz="3600" b="1">
          <a:solidFill>
            <a:srgbClr val="CB333B"/>
          </a:solidFill>
          <a:latin typeface="Arial" pitchFamily="-101" charset="0"/>
          <a:ea typeface="ＭＳ Ｐゴシック" pitchFamily="-101" charset="-128"/>
          <a:cs typeface="ＭＳ Ｐゴシック" pitchFamily="-101" charset="-128"/>
        </a:defRPr>
      </a:lvl8pPr>
      <a:lvl9pPr marL="1828800" algn="l" defTabSz="457200" rtl="0" eaLnBrk="1" fontAlgn="base" hangingPunct="1">
        <a:spcBef>
          <a:spcPct val="0"/>
        </a:spcBef>
        <a:spcAft>
          <a:spcPct val="0"/>
        </a:spcAft>
        <a:defRPr sz="3600" b="1">
          <a:solidFill>
            <a:srgbClr val="CB333B"/>
          </a:solidFill>
          <a:latin typeface="Arial" pitchFamily="-101" charset="0"/>
          <a:ea typeface="ＭＳ Ｐゴシック" pitchFamily="-101" charset="-128"/>
          <a:cs typeface="ＭＳ Ｐゴシック" pitchFamily="-101" charset="-128"/>
        </a:defRPr>
      </a:lvl9pPr>
    </p:titleStyle>
    <p:bodyStyle>
      <a:lvl1pPr marL="342900" indent="-342900" algn="l" defTabSz="457200" rtl="0" eaLnBrk="1" fontAlgn="base" hangingPunct="1">
        <a:spcBef>
          <a:spcPct val="20000"/>
        </a:spcBef>
        <a:spcAft>
          <a:spcPct val="0"/>
        </a:spcAft>
        <a:buClr>
          <a:schemeClr val="accent1"/>
        </a:buClr>
        <a:buFont typeface="Wingdings" panose="05000000000000000000" pitchFamily="2" charset="2"/>
        <a:buChar char="§"/>
        <a:defRPr sz="2200" kern="1200">
          <a:solidFill>
            <a:schemeClr val="tx1"/>
          </a:solidFill>
          <a:latin typeface="+mn-lt"/>
          <a:ea typeface="ＭＳ Ｐゴシック" pitchFamily="-101" charset="-128"/>
          <a:cs typeface="ＭＳ Ｐゴシック" pitchFamily="-101" charset="-128"/>
        </a:defRPr>
      </a:lvl1pPr>
      <a:lvl2pPr marL="742950" indent="-285750" algn="l" defTabSz="457200"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ＭＳ Ｐゴシック" pitchFamily="-101" charset="-128"/>
          <a:cs typeface="+mn-cs"/>
        </a:defRPr>
      </a:lvl2pPr>
      <a:lvl3pPr marL="1143000" indent="-228600" algn="l" defTabSz="457200"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ＭＳ Ｐゴシック" pitchFamily="-101" charset="-128"/>
          <a:cs typeface="+mn-cs"/>
        </a:defRPr>
      </a:lvl3pPr>
      <a:lvl4pPr marL="1600200" indent="-228600" algn="l" defTabSz="457200"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ＭＳ Ｐゴシック" pitchFamily="-101" charset="-128"/>
          <a:cs typeface="+mn-cs"/>
        </a:defRPr>
      </a:lvl4pPr>
      <a:lvl5pPr marL="2057400" indent="-228600" algn="l" defTabSz="457200"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ＭＳ Ｐゴシック" pitchFamily="-10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1"/>
          <p:cNvSpPr>
            <a:spLocks noGrp="1"/>
          </p:cNvSpPr>
          <p:nvPr>
            <p:ph type="body" sz="quarter" idx="10"/>
          </p:nvPr>
        </p:nvSpPr>
        <p:spPr>
          <a:xfrm>
            <a:off x="965200" y="1847850"/>
            <a:ext cx="5410200" cy="444500"/>
          </a:xfrm>
        </p:spPr>
        <p:txBody>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Presentation to:</a:t>
            </a:r>
          </a:p>
        </p:txBody>
      </p:sp>
      <p:sp>
        <p:nvSpPr>
          <p:cNvPr id="15363" name="Text Placeholder 2"/>
          <p:cNvSpPr>
            <a:spLocks noGrp="1"/>
          </p:cNvSpPr>
          <p:nvPr>
            <p:ph type="body" sz="quarter" idx="11"/>
          </p:nvPr>
        </p:nvSpPr>
        <p:spPr>
          <a:xfrm>
            <a:off x="965200" y="2292350"/>
            <a:ext cx="5410200" cy="2165350"/>
          </a:xfrm>
        </p:spPr>
        <p:txBody>
          <a:bodyPr/>
          <a:lstStyle/>
          <a:p>
            <a:pPr>
              <a:spcBef>
                <a:spcPct val="0"/>
              </a:spcBef>
            </a:pPr>
            <a:r>
              <a:rPr lang="en-US" altLang="en-US" dirty="0">
                <a:latin typeface="Arial" panose="020B0604020202020204" pitchFamily="34" charset="0"/>
                <a:ea typeface="ＭＳ Ｐゴシック" panose="020B0600070205080204" pitchFamily="34" charset="-128"/>
                <a:cs typeface="Arial" panose="020B0604020202020204" pitchFamily="34" charset="0"/>
              </a:rPr>
              <a:t>Real Estate Law Update</a:t>
            </a:r>
          </a:p>
        </p:txBody>
      </p:sp>
      <p:sp>
        <p:nvSpPr>
          <p:cNvPr id="15364" name="Text Placeholder 3"/>
          <p:cNvSpPr>
            <a:spLocks noGrp="1"/>
          </p:cNvSpPr>
          <p:nvPr>
            <p:ph type="body" sz="quarter" idx="12"/>
          </p:nvPr>
        </p:nvSpPr>
        <p:spPr>
          <a:xfrm>
            <a:off x="965200" y="4525963"/>
            <a:ext cx="5410200" cy="444500"/>
          </a:xfrm>
        </p:spPr>
        <p:txBody>
          <a:bodyPr/>
          <a:lstStyle/>
          <a:p>
            <a:r>
              <a:rPr lang="en-US" altLang="en-US" dirty="0">
                <a:latin typeface="Arial" panose="020B0604020202020204" pitchFamily="34" charset="0"/>
                <a:ea typeface="ＭＳ Ｐゴシック" panose="020B0600070205080204" pitchFamily="34" charset="-128"/>
                <a:cs typeface="Arial" panose="020B0604020202020204" pitchFamily="34" charset="0"/>
              </a:rPr>
              <a:t>December 6, 2018</a:t>
            </a:r>
          </a:p>
        </p:txBody>
      </p:sp>
      <p:sp>
        <p:nvSpPr>
          <p:cNvPr id="15365" name="Text Placeholder 4"/>
          <p:cNvSpPr>
            <a:spLocks noGrp="1"/>
          </p:cNvSpPr>
          <p:nvPr>
            <p:ph type="body" sz="quarter" idx="13"/>
          </p:nvPr>
        </p:nvSpPr>
        <p:spPr>
          <a:xfrm>
            <a:off x="965200" y="5094288"/>
            <a:ext cx="5410200" cy="444500"/>
          </a:xfrm>
        </p:spPr>
        <p:txBody>
          <a:bodyPr/>
          <a:lstStyle/>
          <a:p>
            <a:r>
              <a:rPr lang="en-US" altLang="en-US" dirty="0">
                <a:latin typeface="Arial" panose="020B0604020202020204" pitchFamily="34" charset="0"/>
                <a:ea typeface="ＭＳ Ｐゴシック" panose="020B0600070205080204" pitchFamily="34" charset="-128"/>
                <a:cs typeface="Arial" panose="020B0604020202020204" pitchFamily="34" charset="0"/>
              </a:rPr>
              <a:t>Presented by: Kevin Gray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1968"/>
            <a:ext cx="7315200" cy="769694"/>
          </a:xfrm>
        </p:spPr>
        <p:txBody>
          <a:bodyPr/>
          <a:lstStyle/>
          <a:p>
            <a:r>
              <a:rPr lang="en-US" altLang="en-US" sz="2000" b="0" i="1" dirty="0">
                <a:solidFill>
                  <a:schemeClr val="tx1"/>
                </a:solidFill>
                <a:ea typeface="ＭＳ Ｐゴシック" panose="020B0600070205080204" pitchFamily="34" charset="-128"/>
              </a:rPr>
              <a:t>Portersville Bay Oyster Co., LLC v. Blankenship</a:t>
            </a:r>
            <a:r>
              <a:rPr lang="en-US" altLang="en-US" sz="2000" b="0" dirty="0">
                <a:solidFill>
                  <a:schemeClr val="tx1"/>
                </a:solidFill>
                <a:ea typeface="ＭＳ Ｐゴシック" panose="020B0600070205080204" pitchFamily="34" charset="-128"/>
              </a:rPr>
              <a:t>, 2018 WL 4124504 (Ala. Aug. 29, 2018).</a:t>
            </a:r>
            <a:endParaRPr lang="en-US" sz="2000" b="0" dirty="0">
              <a:solidFill>
                <a:schemeClr val="tx1"/>
              </a:solidFill>
            </a:endParaRPr>
          </a:p>
        </p:txBody>
      </p:sp>
      <p:sp>
        <p:nvSpPr>
          <p:cNvPr id="3" name="Content Placeholder 2"/>
          <p:cNvSpPr>
            <a:spLocks noGrp="1"/>
          </p:cNvSpPr>
          <p:nvPr>
            <p:ph idx="1"/>
          </p:nvPr>
        </p:nvSpPr>
        <p:spPr>
          <a:xfrm>
            <a:off x="937846" y="1164493"/>
            <a:ext cx="7315200" cy="4736122"/>
          </a:xfrm>
        </p:spPr>
        <p:txBody>
          <a:bodyPr/>
          <a:lstStyle/>
          <a:p>
            <a:pPr>
              <a:spcAft>
                <a:spcPts val="600"/>
              </a:spcAft>
            </a:pPr>
            <a:r>
              <a:rPr lang="en-US" sz="1800" dirty="0"/>
              <a:t>While the leases were in effect, the Department contracted with a construction company to construct a breakwater and marsh for coastal protection in Mobile Bay.  Undisputed public benefit.</a:t>
            </a:r>
          </a:p>
          <a:p>
            <a:pPr>
              <a:spcAft>
                <a:spcPts val="600"/>
              </a:spcAft>
            </a:pPr>
            <a:r>
              <a:rPr lang="en-US" sz="1800" dirty="0"/>
              <a:t>Sediment and silt removed and released during construction deposited on the oyster beds located in the easement and areas of leases.</a:t>
            </a:r>
          </a:p>
          <a:p>
            <a:pPr>
              <a:spcAft>
                <a:spcPts val="600"/>
              </a:spcAft>
            </a:pPr>
            <a:r>
              <a:rPr lang="en-US" sz="1800" dirty="0"/>
              <a:t>Sediment and silt killed off a large percentage of company’s oyster population.</a:t>
            </a:r>
          </a:p>
          <a:p>
            <a:pPr>
              <a:spcAft>
                <a:spcPts val="600"/>
              </a:spcAft>
            </a:pPr>
            <a:r>
              <a:rPr lang="en-US" sz="1800" dirty="0"/>
              <a:t>Oyster company files suit, naming construction company and Blankenship, Commissioner of the Department.  Asserts claims of negligence, wantonness and nuisance against construction company and two claims of inverse condemnation against Commissioner.</a:t>
            </a:r>
          </a:p>
          <a:p>
            <a:pPr>
              <a:spcAft>
                <a:spcPts val="600"/>
              </a:spcAft>
            </a:pPr>
            <a:r>
              <a:rPr lang="en-US" sz="1800" dirty="0"/>
              <a:t>Trial court dismisses inverse condemnation claims, finding the Commissioner is entitled to immunity in his official capacity.</a:t>
            </a:r>
          </a:p>
          <a:p>
            <a:pPr>
              <a:spcAft>
                <a:spcPts val="600"/>
              </a:spcAft>
            </a:pPr>
            <a:endParaRPr lang="en-US" sz="1800" dirty="0"/>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10</a:t>
            </a:fld>
            <a:endParaRPr lang="en-US" altLang="en-US"/>
          </a:p>
        </p:txBody>
      </p:sp>
    </p:spTree>
    <p:extLst>
      <p:ext uri="{BB962C8B-B14F-4D97-AF65-F5344CB8AC3E}">
        <p14:creationId xmlns:p14="http://schemas.microsoft.com/office/powerpoint/2010/main" val="1191029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511968"/>
            <a:ext cx="7315200" cy="660278"/>
          </a:xfrm>
        </p:spPr>
        <p:txBody>
          <a:bodyPr/>
          <a:lstStyle/>
          <a:p>
            <a:r>
              <a:rPr lang="en-US" altLang="en-US" sz="2000" b="0" i="1" dirty="0">
                <a:solidFill>
                  <a:schemeClr val="tx1"/>
                </a:solidFill>
                <a:ea typeface="ＭＳ Ｐゴシック" panose="020B0600070205080204" pitchFamily="34" charset="-128"/>
              </a:rPr>
              <a:t>Portersville Bay Oyster Co., LLC v. Blankenship</a:t>
            </a:r>
            <a:r>
              <a:rPr lang="en-US" altLang="en-US" sz="2000" b="0" dirty="0">
                <a:solidFill>
                  <a:schemeClr val="tx1"/>
                </a:solidFill>
                <a:ea typeface="ＭＳ Ｐゴシック" panose="020B0600070205080204" pitchFamily="34" charset="-128"/>
              </a:rPr>
              <a:t>, 2018 WL 4124504 (Ala. Aug. 29, 2018).</a:t>
            </a:r>
            <a:endParaRPr lang="en-US" sz="2000" dirty="0"/>
          </a:p>
        </p:txBody>
      </p:sp>
      <p:sp>
        <p:nvSpPr>
          <p:cNvPr id="3" name="Content Placeholder 2"/>
          <p:cNvSpPr>
            <a:spLocks noGrp="1"/>
          </p:cNvSpPr>
          <p:nvPr>
            <p:ph idx="1"/>
          </p:nvPr>
        </p:nvSpPr>
        <p:spPr>
          <a:xfrm>
            <a:off x="927100" y="1328615"/>
            <a:ext cx="7315200" cy="4526085"/>
          </a:xfrm>
        </p:spPr>
        <p:txBody>
          <a:bodyPr/>
          <a:lstStyle/>
          <a:p>
            <a:pPr>
              <a:spcAft>
                <a:spcPts val="600"/>
              </a:spcAft>
            </a:pPr>
            <a:r>
              <a:rPr lang="en-US" sz="1800" dirty="0"/>
              <a:t>Dismissal pursuant to Rule 12(b)(6).</a:t>
            </a:r>
          </a:p>
          <a:p>
            <a:pPr>
              <a:spcAft>
                <a:spcPts val="600"/>
              </a:spcAft>
            </a:pPr>
            <a:r>
              <a:rPr lang="en-US" sz="1800" dirty="0"/>
              <a:t>Art. I,§14, Ala. Const. 1901 “the State of Alabama shall never be made a defendant in any court of law or equity.”</a:t>
            </a:r>
          </a:p>
          <a:p>
            <a:pPr>
              <a:spcAft>
                <a:spcPts val="600"/>
              </a:spcAft>
            </a:pPr>
            <a:r>
              <a:rPr lang="en-US" sz="1800" dirty="0"/>
              <a:t>A State official sued in his official capacity is entitled to the protection of State immunity from suit when the action is in effect one against the state.  </a:t>
            </a:r>
            <a:r>
              <a:rPr lang="en-US" sz="1800" i="1" dirty="0"/>
              <a:t>Phillips v. Thomas</a:t>
            </a:r>
            <a:r>
              <a:rPr lang="en-US" sz="1800" dirty="0"/>
              <a:t>, 555 So. 2d 81 (Ala. 1989).</a:t>
            </a:r>
          </a:p>
          <a:p>
            <a:pPr>
              <a:spcAft>
                <a:spcPts val="600"/>
              </a:spcAft>
            </a:pPr>
            <a:r>
              <a:rPr lang="en-US" sz="1800" dirty="0"/>
              <a:t>Art. I,§23, Ala. Const. 1901 contains an exception from State immunity based on the taking of property for public use.</a:t>
            </a:r>
          </a:p>
          <a:p>
            <a:pPr>
              <a:spcAft>
                <a:spcPts val="600"/>
              </a:spcAft>
            </a:pPr>
            <a:r>
              <a:rPr lang="en-US" sz="1800" dirty="0"/>
              <a:t>Inverse condemnation typically involves the taking by a governmental entity without invoking available statutory bases for such taking under which the property owner would have been entitled to just compensation.</a:t>
            </a:r>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11</a:t>
            </a:fld>
            <a:endParaRPr lang="en-US" altLang="en-US"/>
          </a:p>
        </p:txBody>
      </p:sp>
    </p:spTree>
    <p:extLst>
      <p:ext uri="{BB962C8B-B14F-4D97-AF65-F5344CB8AC3E}">
        <p14:creationId xmlns:p14="http://schemas.microsoft.com/office/powerpoint/2010/main" val="4160315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668094"/>
          </a:xfrm>
        </p:spPr>
        <p:txBody>
          <a:bodyPr/>
          <a:lstStyle/>
          <a:p>
            <a:r>
              <a:rPr lang="en-US" altLang="en-US" sz="2000" b="0" i="1" dirty="0">
                <a:solidFill>
                  <a:schemeClr val="tx1"/>
                </a:solidFill>
                <a:ea typeface="ＭＳ Ｐゴシック" panose="020B0600070205080204" pitchFamily="34" charset="-128"/>
              </a:rPr>
              <a:t>Portersville Bay Oyster Co., LLC v. Blankenship</a:t>
            </a:r>
            <a:r>
              <a:rPr lang="en-US" altLang="en-US" sz="2000" b="0" dirty="0">
                <a:solidFill>
                  <a:schemeClr val="tx1"/>
                </a:solidFill>
                <a:ea typeface="ＭＳ Ｐゴシック" panose="020B0600070205080204" pitchFamily="34" charset="-128"/>
              </a:rPr>
              <a:t>, 2018 WL 4124504 (Ala. Aug. 29, 2018).</a:t>
            </a:r>
            <a:endParaRPr lang="en-US" sz="2000" dirty="0"/>
          </a:p>
        </p:txBody>
      </p:sp>
      <p:sp>
        <p:nvSpPr>
          <p:cNvPr id="3" name="Content Placeholder 2"/>
          <p:cNvSpPr>
            <a:spLocks noGrp="1"/>
          </p:cNvSpPr>
          <p:nvPr>
            <p:ph idx="1"/>
          </p:nvPr>
        </p:nvSpPr>
        <p:spPr>
          <a:xfrm>
            <a:off x="927100" y="1406769"/>
            <a:ext cx="7315200" cy="4447931"/>
          </a:xfrm>
        </p:spPr>
        <p:txBody>
          <a:bodyPr/>
          <a:lstStyle/>
          <a:p>
            <a:pPr>
              <a:spcAft>
                <a:spcPts val="600"/>
              </a:spcAft>
            </a:pPr>
            <a:r>
              <a:rPr lang="en-US" sz="1800" dirty="0"/>
              <a:t>In inverse condemnation actions, a governmental authority need only occupy or injure the property in question; upon the property owner discovering the encroachment, the property owner has the burden of taking affirmative action to recover just compensation.</a:t>
            </a:r>
          </a:p>
          <a:p>
            <a:pPr>
              <a:spcAft>
                <a:spcPts val="600"/>
              </a:spcAft>
            </a:pPr>
            <a:r>
              <a:rPr lang="en-US" sz="1800" dirty="0"/>
              <a:t>Complaint alleges that the Department </a:t>
            </a:r>
            <a:r>
              <a:rPr lang="en-US" sz="1800" u="sng" dirty="0"/>
              <a:t>knew</a:t>
            </a:r>
            <a:r>
              <a:rPr lang="en-US" sz="1800" dirty="0"/>
              <a:t> sediment and silt from the project could impact the areas embraced by the leases and easement.</a:t>
            </a:r>
          </a:p>
          <a:p>
            <a:pPr>
              <a:spcAft>
                <a:spcPts val="600"/>
              </a:spcAft>
            </a:pPr>
            <a:r>
              <a:rPr lang="en-US" sz="1800" dirty="0"/>
              <a:t>Leasehold interests can be taken by eminent domain, and therefore by reverse condemnation.  Similarly, easements, another real-property interest allowing the use of a property held by the owner of the land, can be taken by eminent domain and therefore by inverse condemnation.</a:t>
            </a:r>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12</a:t>
            </a:fld>
            <a:endParaRPr lang="en-US" altLang="en-US"/>
          </a:p>
        </p:txBody>
      </p:sp>
    </p:spTree>
    <p:extLst>
      <p:ext uri="{BB962C8B-B14F-4D97-AF65-F5344CB8AC3E}">
        <p14:creationId xmlns:p14="http://schemas.microsoft.com/office/powerpoint/2010/main" val="823880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597755"/>
          </a:xfrm>
        </p:spPr>
        <p:txBody>
          <a:bodyPr/>
          <a:lstStyle/>
          <a:p>
            <a:r>
              <a:rPr lang="en-US" dirty="0"/>
              <a:t>Case Law Update cont.</a:t>
            </a:r>
          </a:p>
        </p:txBody>
      </p:sp>
      <p:sp>
        <p:nvSpPr>
          <p:cNvPr id="3" name="Content Placeholder 2"/>
          <p:cNvSpPr>
            <a:spLocks noGrp="1"/>
          </p:cNvSpPr>
          <p:nvPr>
            <p:ph idx="1"/>
          </p:nvPr>
        </p:nvSpPr>
        <p:spPr>
          <a:xfrm>
            <a:off x="927100" y="1266092"/>
            <a:ext cx="7315200" cy="4588608"/>
          </a:xfrm>
        </p:spPr>
        <p:txBody>
          <a:bodyPr/>
          <a:lstStyle/>
          <a:p>
            <a:pPr marL="0" indent="0">
              <a:spcAft>
                <a:spcPts val="600"/>
              </a:spcAft>
              <a:buNone/>
            </a:pPr>
            <a:r>
              <a:rPr lang="en-US" sz="2000" i="1" dirty="0"/>
              <a:t>Newman v. </a:t>
            </a:r>
            <a:r>
              <a:rPr lang="en-US" sz="2000" i="1" dirty="0" err="1"/>
              <a:t>Skypark</a:t>
            </a:r>
            <a:r>
              <a:rPr lang="en-US" sz="2000" i="1" dirty="0"/>
              <a:t> Properties, LLC</a:t>
            </a:r>
            <a:r>
              <a:rPr lang="en-US" sz="2000" dirty="0"/>
              <a:t>, 2018 WL 2995728 (Ala. Civ. App. June 15, 2018).</a:t>
            </a:r>
          </a:p>
          <a:p>
            <a:pPr>
              <a:spcAft>
                <a:spcPts val="600"/>
              </a:spcAft>
            </a:pPr>
            <a:r>
              <a:rPr lang="en-US" sz="1800" dirty="0"/>
              <a:t>Two actions involving boundary disputes between coterminous landowners.  One filed in 2010, and the subsequent action in 2014.</a:t>
            </a:r>
          </a:p>
          <a:p>
            <a:pPr>
              <a:spcAft>
                <a:spcPts val="600"/>
              </a:spcAft>
            </a:pPr>
            <a:r>
              <a:rPr lang="en-US" sz="1800" dirty="0"/>
              <a:t>The 2010 action resulted in a finding that the </a:t>
            </a:r>
            <a:r>
              <a:rPr lang="en-US" sz="1800" dirty="0" err="1"/>
              <a:t>Newmans</a:t>
            </a:r>
            <a:r>
              <a:rPr lang="en-US" sz="1800" dirty="0"/>
              <a:t> had constructed improvements and adversely possessed a portion of </a:t>
            </a:r>
            <a:r>
              <a:rPr lang="en-US" sz="1800" dirty="0" err="1"/>
              <a:t>Skypark’s</a:t>
            </a:r>
            <a:r>
              <a:rPr lang="en-US" sz="1800" dirty="0"/>
              <a:t> adjacent tract and into a strip of land described as a “public right-of-way” between the parties’ respective tracts and a public road.</a:t>
            </a:r>
          </a:p>
          <a:p>
            <a:pPr>
              <a:spcAft>
                <a:spcPts val="600"/>
              </a:spcAft>
            </a:pPr>
            <a:r>
              <a:rPr lang="en-US" sz="1800" dirty="0"/>
              <a:t>The Court entered on order adjusting the boundary line accordingly.</a:t>
            </a:r>
          </a:p>
          <a:p>
            <a:pPr>
              <a:spcAft>
                <a:spcPts val="600"/>
              </a:spcAft>
            </a:pPr>
            <a:r>
              <a:rPr lang="en-US" sz="1800" dirty="0" err="1"/>
              <a:t>Skypark</a:t>
            </a:r>
            <a:r>
              <a:rPr lang="en-US" sz="1800" dirty="0"/>
              <a:t> filed the 2014 action, alleging that the </a:t>
            </a:r>
            <a:r>
              <a:rPr lang="en-US" sz="1800" dirty="0" err="1"/>
              <a:t>Newmans</a:t>
            </a:r>
            <a:r>
              <a:rPr lang="en-US" sz="1800" dirty="0"/>
              <a:t> had encroached on the revised boundary line with the construction of certain improvements.</a:t>
            </a:r>
            <a:endParaRPr lang="en-US" sz="1800" i="1" dirty="0"/>
          </a:p>
        </p:txBody>
      </p:sp>
      <p:sp>
        <p:nvSpPr>
          <p:cNvPr id="22533"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EF9FC85-9FB5-412E-9677-DE43787E8362}" type="slidenum">
              <a:rPr lang="en-US" altLang="en-US">
                <a:solidFill>
                  <a:srgbClr val="000000"/>
                </a:solidFill>
              </a:rPr>
              <a:pPr/>
              <a:t>13</a:t>
            </a:fld>
            <a:endParaRPr lang="en-US" altLang="en-US">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691540"/>
          </a:xfrm>
        </p:spPr>
        <p:txBody>
          <a:bodyPr/>
          <a:lstStyle/>
          <a:p>
            <a:r>
              <a:rPr lang="en-US" sz="2000" b="0" i="1" dirty="0">
                <a:solidFill>
                  <a:schemeClr val="tx1"/>
                </a:solidFill>
              </a:rPr>
              <a:t>Newman v. </a:t>
            </a:r>
            <a:r>
              <a:rPr lang="en-US" sz="2000" b="0" i="1" dirty="0" err="1">
                <a:solidFill>
                  <a:schemeClr val="tx1"/>
                </a:solidFill>
              </a:rPr>
              <a:t>Skypark</a:t>
            </a:r>
            <a:r>
              <a:rPr lang="en-US" sz="2000" b="0" i="1" dirty="0">
                <a:solidFill>
                  <a:schemeClr val="tx1"/>
                </a:solidFill>
              </a:rPr>
              <a:t> Properties, LLC</a:t>
            </a:r>
            <a:r>
              <a:rPr lang="en-US" sz="2000" b="0" dirty="0">
                <a:solidFill>
                  <a:schemeClr val="tx1"/>
                </a:solidFill>
              </a:rPr>
              <a:t>, 2018 WL 2995728 (Ala. Civ. App. June 15, 2018).</a:t>
            </a:r>
          </a:p>
        </p:txBody>
      </p:sp>
      <p:sp>
        <p:nvSpPr>
          <p:cNvPr id="3" name="Content Placeholder 2"/>
          <p:cNvSpPr>
            <a:spLocks noGrp="1"/>
          </p:cNvSpPr>
          <p:nvPr>
            <p:ph idx="1"/>
          </p:nvPr>
        </p:nvSpPr>
        <p:spPr>
          <a:xfrm>
            <a:off x="927100" y="1438031"/>
            <a:ext cx="7315200" cy="4416669"/>
          </a:xfrm>
        </p:spPr>
        <p:txBody>
          <a:bodyPr/>
          <a:lstStyle/>
          <a:p>
            <a:pPr>
              <a:spcAft>
                <a:spcPts val="600"/>
              </a:spcAft>
            </a:pPr>
            <a:r>
              <a:rPr lang="en-US" sz="1800" dirty="0"/>
              <a:t>The trial court held evidentiary hearings in 2015, 2016 and 2017.</a:t>
            </a:r>
          </a:p>
          <a:p>
            <a:pPr>
              <a:spcAft>
                <a:spcPts val="600"/>
              </a:spcAft>
            </a:pPr>
            <a:r>
              <a:rPr lang="en-US" sz="1800" dirty="0"/>
              <a:t>Issued an order in 2017 finding for </a:t>
            </a:r>
            <a:r>
              <a:rPr lang="en-US" sz="1800" dirty="0" err="1"/>
              <a:t>Skypark</a:t>
            </a:r>
            <a:r>
              <a:rPr lang="en-US" sz="1800" dirty="0"/>
              <a:t>, requiring the </a:t>
            </a:r>
            <a:r>
              <a:rPr lang="en-US" sz="1800" dirty="0" err="1"/>
              <a:t>Newmans</a:t>
            </a:r>
            <a:r>
              <a:rPr lang="en-US" sz="1800" dirty="0"/>
              <a:t> to remove all encroaching improvements and awarding </a:t>
            </a:r>
            <a:r>
              <a:rPr lang="en-US" sz="1800" dirty="0" err="1"/>
              <a:t>Skypark</a:t>
            </a:r>
            <a:r>
              <a:rPr lang="en-US" sz="1800" dirty="0"/>
              <a:t> $15,000 in damages.  The </a:t>
            </a:r>
            <a:r>
              <a:rPr lang="en-US" sz="1800" dirty="0" err="1"/>
              <a:t>Newmans</a:t>
            </a:r>
            <a:r>
              <a:rPr lang="en-US" sz="1800" dirty="0"/>
              <a:t> appealed.</a:t>
            </a:r>
          </a:p>
          <a:p>
            <a:pPr>
              <a:spcAft>
                <a:spcPts val="600"/>
              </a:spcAft>
            </a:pPr>
            <a:r>
              <a:rPr lang="en-US" sz="1800" dirty="0"/>
              <a:t>The Court of Civil Appeals first instructed the parties to address whether any part of the trial court’s judgment in the instant action or the 2010 action were void, citing two cases (</a:t>
            </a:r>
            <a:r>
              <a:rPr lang="en-US" sz="1800" i="1" dirty="0"/>
              <a:t>Boles v. </a:t>
            </a:r>
            <a:r>
              <a:rPr lang="en-US" sz="1800" i="1" dirty="0" err="1"/>
              <a:t>Autery</a:t>
            </a:r>
            <a:r>
              <a:rPr lang="en-US" sz="1800" dirty="0"/>
              <a:t>, 554 So. 2d 959 (Ala. 1989) and </a:t>
            </a:r>
            <a:r>
              <a:rPr lang="en-US" sz="1800" i="1" dirty="0"/>
              <a:t>Johnston v. White-</a:t>
            </a:r>
            <a:r>
              <a:rPr lang="en-US" sz="1800" i="1" dirty="0" err="1"/>
              <a:t>Spunner</a:t>
            </a:r>
            <a:r>
              <a:rPr lang="en-US" sz="1800" dirty="0"/>
              <a:t>, 342 So. 2d 754 (Ala. 1977)).  The issue specifically dealt with joinder under Rule 19 and whether the county should have been a party in the 2010 action because it involved portions of a “public right of way.”</a:t>
            </a:r>
          </a:p>
          <a:p>
            <a:pPr>
              <a:spcAft>
                <a:spcPts val="600"/>
              </a:spcAft>
            </a:pPr>
            <a:r>
              <a:rPr lang="en-US" sz="1800" dirty="0"/>
              <a:t>Because the county was no a party, the Court of Appeals reversed the portion of the trial court’s judgment related to the public right of way and remanded so the County could be joined.  </a:t>
            </a:r>
          </a:p>
          <a:p>
            <a:pPr>
              <a:spcAft>
                <a:spcPts val="600"/>
              </a:spcAft>
            </a:pPr>
            <a:endParaRPr lang="en-US" sz="1800" dirty="0"/>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14</a:t>
            </a:fld>
            <a:endParaRPr lang="en-US" altLang="en-US"/>
          </a:p>
        </p:txBody>
      </p:sp>
    </p:spTree>
    <p:extLst>
      <p:ext uri="{BB962C8B-B14F-4D97-AF65-F5344CB8AC3E}">
        <p14:creationId xmlns:p14="http://schemas.microsoft.com/office/powerpoint/2010/main" val="2701928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714986"/>
          </a:xfrm>
        </p:spPr>
        <p:txBody>
          <a:bodyPr/>
          <a:lstStyle/>
          <a:p>
            <a:r>
              <a:rPr lang="en-US" sz="2000" b="0" i="1" dirty="0">
                <a:solidFill>
                  <a:schemeClr val="tx1"/>
                </a:solidFill>
              </a:rPr>
              <a:t>Newman v. </a:t>
            </a:r>
            <a:r>
              <a:rPr lang="en-US" sz="2000" b="0" i="1" dirty="0" err="1">
                <a:solidFill>
                  <a:schemeClr val="tx1"/>
                </a:solidFill>
              </a:rPr>
              <a:t>Skypark</a:t>
            </a:r>
            <a:r>
              <a:rPr lang="en-US" sz="2000" b="0" i="1" dirty="0">
                <a:solidFill>
                  <a:schemeClr val="tx1"/>
                </a:solidFill>
              </a:rPr>
              <a:t> Properties, LLC</a:t>
            </a:r>
            <a:r>
              <a:rPr lang="en-US" sz="2000" b="0" dirty="0">
                <a:solidFill>
                  <a:schemeClr val="tx1"/>
                </a:solidFill>
              </a:rPr>
              <a:t>, 2018 WL 2995728 (Ala. Civ. App. June 15, 2018).</a:t>
            </a:r>
            <a:endParaRPr lang="en-US" sz="2000" dirty="0"/>
          </a:p>
        </p:txBody>
      </p:sp>
      <p:sp>
        <p:nvSpPr>
          <p:cNvPr id="3" name="Content Placeholder 2"/>
          <p:cNvSpPr>
            <a:spLocks noGrp="1"/>
          </p:cNvSpPr>
          <p:nvPr>
            <p:ph idx="1"/>
          </p:nvPr>
        </p:nvSpPr>
        <p:spPr>
          <a:xfrm>
            <a:off x="927100" y="1383323"/>
            <a:ext cx="7315200" cy="4471377"/>
          </a:xfrm>
        </p:spPr>
        <p:txBody>
          <a:bodyPr/>
          <a:lstStyle/>
          <a:p>
            <a:pPr>
              <a:spcAft>
                <a:spcPts val="600"/>
              </a:spcAft>
            </a:pPr>
            <a:r>
              <a:rPr lang="en-US" sz="1800" dirty="0"/>
              <a:t>With respect to the trial court’s finding that the </a:t>
            </a:r>
            <a:r>
              <a:rPr lang="en-US" sz="1800" dirty="0" err="1"/>
              <a:t>Newmans</a:t>
            </a:r>
            <a:r>
              <a:rPr lang="en-US" sz="1800" dirty="0"/>
              <a:t> had encroached the adjusted boundary line, the Court affirmed.  </a:t>
            </a:r>
          </a:p>
          <a:p>
            <a:pPr>
              <a:spcAft>
                <a:spcPts val="600"/>
              </a:spcAft>
            </a:pPr>
            <a:r>
              <a:rPr lang="en-US" sz="1800" dirty="0"/>
              <a:t>Finding that the </a:t>
            </a:r>
            <a:r>
              <a:rPr lang="en-US" sz="1800" dirty="0" err="1"/>
              <a:t>Newmans</a:t>
            </a:r>
            <a:r>
              <a:rPr lang="en-US" sz="1800" dirty="0"/>
              <a:t>’ presented “sufficiency of the evidence” type arguments, the Court reiterated that when boundary line disputes are tried ore </a:t>
            </a:r>
            <a:r>
              <a:rPr lang="en-US" sz="1800" dirty="0" err="1"/>
              <a:t>tenus</a:t>
            </a:r>
            <a:r>
              <a:rPr lang="en-US" sz="1800" dirty="0"/>
              <a:t>, the trial court’s decree is presumed to be correct and need only be supported by credible evidence.</a:t>
            </a:r>
          </a:p>
          <a:p>
            <a:pPr>
              <a:spcAft>
                <a:spcPts val="600"/>
              </a:spcAft>
            </a:pPr>
            <a:r>
              <a:rPr lang="en-US" sz="1800" dirty="0"/>
              <a:t>If, under any reasonable aspect of the case, the decree is supported by credible evidence, it should be confirmed.</a:t>
            </a:r>
          </a:p>
          <a:p>
            <a:pPr>
              <a:spcAft>
                <a:spcPts val="600"/>
              </a:spcAft>
            </a:pPr>
            <a:r>
              <a:rPr lang="en-US" sz="1800" dirty="0"/>
              <a:t>Finally, as to the $15,000, the Court reversed because </a:t>
            </a:r>
            <a:r>
              <a:rPr lang="en-US" sz="1800" dirty="0" err="1"/>
              <a:t>Skypark</a:t>
            </a:r>
            <a:r>
              <a:rPr lang="en-US" sz="1800" dirty="0"/>
              <a:t> failed to present any testimony regarding economic damages to its property resulting from the encroachment.</a:t>
            </a:r>
          </a:p>
          <a:p>
            <a:pPr>
              <a:spcAft>
                <a:spcPts val="600"/>
              </a:spcAft>
            </a:pPr>
            <a:r>
              <a:rPr lang="en-US" sz="1800" dirty="0"/>
              <a:t>In the absence of actual damage to property resulting from a trespass, the owner of the property is entitled to only nominal damages.</a:t>
            </a:r>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15</a:t>
            </a:fld>
            <a:endParaRPr lang="en-US" altLang="en-US"/>
          </a:p>
        </p:txBody>
      </p:sp>
    </p:spTree>
    <p:extLst>
      <p:ext uri="{BB962C8B-B14F-4D97-AF65-F5344CB8AC3E}">
        <p14:creationId xmlns:p14="http://schemas.microsoft.com/office/powerpoint/2010/main" val="4156154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511968"/>
            <a:ext cx="7315200" cy="511786"/>
          </a:xfrm>
        </p:spPr>
        <p:txBody>
          <a:bodyPr/>
          <a:lstStyle/>
          <a:p>
            <a:r>
              <a:rPr lang="en-US" dirty="0"/>
              <a:t>Case Law Update cont.</a:t>
            </a:r>
          </a:p>
        </p:txBody>
      </p:sp>
      <p:sp>
        <p:nvSpPr>
          <p:cNvPr id="3" name="Content Placeholder 2"/>
          <p:cNvSpPr>
            <a:spLocks noGrp="1"/>
          </p:cNvSpPr>
          <p:nvPr>
            <p:ph idx="1"/>
          </p:nvPr>
        </p:nvSpPr>
        <p:spPr>
          <a:xfrm>
            <a:off x="927100" y="1023754"/>
            <a:ext cx="7315200" cy="4915938"/>
          </a:xfrm>
        </p:spPr>
        <p:txBody>
          <a:bodyPr/>
          <a:lstStyle/>
          <a:p>
            <a:pPr marL="0" indent="0">
              <a:spcAft>
                <a:spcPts val="600"/>
              </a:spcAft>
              <a:buNone/>
            </a:pPr>
            <a:r>
              <a:rPr lang="en-US" sz="2000" i="1" dirty="0"/>
              <a:t>G.R.L.C. Trust v. Garrison Decatur Crossing, LLC</a:t>
            </a:r>
            <a:r>
              <a:rPr lang="en-US" sz="2000" dirty="0"/>
              <a:t>, 2018 WL 2996982 (Ala. June 15, 2018).</a:t>
            </a:r>
          </a:p>
          <a:p>
            <a:pPr>
              <a:spcAft>
                <a:spcPts val="600"/>
              </a:spcAft>
            </a:pPr>
            <a:r>
              <a:rPr lang="en-US" sz="1800" dirty="0"/>
              <a:t>Case involves Ala. Code§35-4-6 and§35-4-51.1.  Section 35-4-6 provides among other things that a lease for a term longer than 20 years is void for the excess over 20 years unless the lease or a memorandum is recorded in the probate records within one year after execution of the lease.</a:t>
            </a:r>
          </a:p>
          <a:p>
            <a:pPr>
              <a:spcAft>
                <a:spcPts val="600"/>
              </a:spcAft>
            </a:pPr>
            <a:r>
              <a:rPr lang="en-US" sz="1800" dirty="0"/>
              <a:t>Section 35-4-51.1 sets for the requirements for the memorandum of lease: (1) the names of the lessor and lessee; (2) the term of the lease; (3) options of the lessee to renew or extend the term; and (4) the specific legal description or a survey or plot plan.</a:t>
            </a:r>
          </a:p>
          <a:p>
            <a:pPr>
              <a:spcAft>
                <a:spcPts val="600"/>
              </a:spcAft>
            </a:pPr>
            <a:r>
              <a:rPr lang="en-US" sz="1800" dirty="0"/>
              <a:t>Parties entered into a 50-year ground lease.  The ground tenant assigned its interest to Garrison Decatur Crossing and timely recorded a Memorandum of Lease.  BUT, while the Memorandum referenced an Exhibit A setting for the legal description, Exhibit A was not attached to the recorded Memorandum.</a:t>
            </a:r>
          </a:p>
          <a:p>
            <a:pPr>
              <a:spcAft>
                <a:spcPts val="600"/>
              </a:spcAft>
            </a:pPr>
            <a:endParaRPr lang="en-US" sz="1800" dirty="0"/>
          </a:p>
          <a:p>
            <a:pPr marL="0" indent="0">
              <a:buNone/>
            </a:pPr>
            <a:endParaRPr lang="en-US" i="1" dirty="0"/>
          </a:p>
        </p:txBody>
      </p:sp>
      <p:sp>
        <p:nvSpPr>
          <p:cNvPr id="23559" name="Slide Number Placeholder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6D63D09-6279-4D74-A670-7B0BB8DA7D7D}" type="slidenum">
              <a:rPr lang="en-US" altLang="en-US">
                <a:solidFill>
                  <a:srgbClr val="000000"/>
                </a:solidFill>
              </a:rPr>
              <a:pPr/>
              <a:t>16</a:t>
            </a:fld>
            <a:endParaRPr lang="en-US" altLang="en-US">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551106"/>
            <a:ext cx="7315200" cy="660278"/>
          </a:xfrm>
        </p:spPr>
        <p:txBody>
          <a:bodyPr/>
          <a:lstStyle/>
          <a:p>
            <a:r>
              <a:rPr lang="en-US" sz="2000" b="0" i="1" dirty="0">
                <a:solidFill>
                  <a:schemeClr val="tx1"/>
                </a:solidFill>
              </a:rPr>
              <a:t>G.R.L.C. Trust v. Garrison Decatur Crossing, LLC</a:t>
            </a:r>
            <a:r>
              <a:rPr lang="en-US" sz="2000" b="0" dirty="0">
                <a:solidFill>
                  <a:schemeClr val="tx1"/>
                </a:solidFill>
              </a:rPr>
              <a:t>, 2018 WL 2996982 (Ala. June 15, 2018).</a:t>
            </a:r>
          </a:p>
        </p:txBody>
      </p:sp>
      <p:sp>
        <p:nvSpPr>
          <p:cNvPr id="3" name="Content Placeholder 2"/>
          <p:cNvSpPr>
            <a:spLocks noGrp="1"/>
          </p:cNvSpPr>
          <p:nvPr>
            <p:ph idx="1"/>
          </p:nvPr>
        </p:nvSpPr>
        <p:spPr>
          <a:xfrm>
            <a:off x="981808" y="1259253"/>
            <a:ext cx="7315200" cy="3860800"/>
          </a:xfrm>
        </p:spPr>
        <p:txBody>
          <a:bodyPr/>
          <a:lstStyle/>
          <a:p>
            <a:pPr>
              <a:spcAft>
                <a:spcPts val="600"/>
              </a:spcAft>
            </a:pPr>
            <a:r>
              <a:rPr lang="en-US" sz="1800" dirty="0"/>
              <a:t>Garrison Decatur sued the Trust (the landlord under the ground lease), seeking reformation of the Memorandum to include Exhibit A and a declaration that the Memorandum as reformed related back to the date of its original execution.</a:t>
            </a:r>
          </a:p>
          <a:p>
            <a:pPr>
              <a:spcAft>
                <a:spcPts val="600"/>
              </a:spcAft>
            </a:pPr>
            <a:r>
              <a:rPr lang="en-US" sz="1800" dirty="0"/>
              <a:t>The Trust counterclaimed, seeking a declaration that the ground lease was void beyond 20 years.</a:t>
            </a:r>
          </a:p>
          <a:p>
            <a:pPr>
              <a:spcAft>
                <a:spcPts val="600"/>
              </a:spcAft>
            </a:pPr>
            <a:r>
              <a:rPr lang="en-US" sz="1800" dirty="0"/>
              <a:t>Remember, the Trust entered into the Memorandum to begin with.</a:t>
            </a:r>
          </a:p>
          <a:p>
            <a:pPr>
              <a:spcAft>
                <a:spcPts val="600"/>
              </a:spcAft>
            </a:pPr>
            <a:r>
              <a:rPr lang="en-US" sz="1800" dirty="0"/>
              <a:t>The trial court granted summary judgment in favor of Garrison Decatur and reformed the Memorandum on the basis of “mutual mistake.”</a:t>
            </a:r>
          </a:p>
          <a:p>
            <a:pPr>
              <a:spcAft>
                <a:spcPts val="600"/>
              </a:spcAft>
            </a:pPr>
            <a:r>
              <a:rPr lang="en-US" sz="1800" dirty="0"/>
              <a:t>The Trust appealed and the Supreme Court affirmed.</a:t>
            </a:r>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17</a:t>
            </a:fld>
            <a:endParaRPr lang="en-US" altLang="en-US"/>
          </a:p>
        </p:txBody>
      </p:sp>
    </p:spTree>
    <p:extLst>
      <p:ext uri="{BB962C8B-B14F-4D97-AF65-F5344CB8AC3E}">
        <p14:creationId xmlns:p14="http://schemas.microsoft.com/office/powerpoint/2010/main" val="2843905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691540"/>
          </a:xfrm>
        </p:spPr>
        <p:txBody>
          <a:bodyPr/>
          <a:lstStyle/>
          <a:p>
            <a:r>
              <a:rPr lang="en-US" sz="2000" b="0" i="1" dirty="0">
                <a:solidFill>
                  <a:schemeClr val="tx1"/>
                </a:solidFill>
              </a:rPr>
              <a:t>G.R.L.C. Trust v. Garrison Decatur Crossing, LLC</a:t>
            </a:r>
            <a:r>
              <a:rPr lang="en-US" sz="2000" b="0" dirty="0">
                <a:solidFill>
                  <a:schemeClr val="tx1"/>
                </a:solidFill>
              </a:rPr>
              <a:t>, 2018 WL 2996982 (Ala. June 15, 2018).</a:t>
            </a:r>
            <a:endParaRPr lang="en-US" sz="2000" dirty="0"/>
          </a:p>
        </p:txBody>
      </p:sp>
      <p:sp>
        <p:nvSpPr>
          <p:cNvPr id="3" name="Content Placeholder 2"/>
          <p:cNvSpPr>
            <a:spLocks noGrp="1"/>
          </p:cNvSpPr>
          <p:nvPr>
            <p:ph idx="1"/>
          </p:nvPr>
        </p:nvSpPr>
        <p:spPr>
          <a:xfrm>
            <a:off x="927100" y="1392115"/>
            <a:ext cx="7315200" cy="3860800"/>
          </a:xfrm>
        </p:spPr>
        <p:txBody>
          <a:bodyPr/>
          <a:lstStyle/>
          <a:p>
            <a:pPr>
              <a:spcAft>
                <a:spcPts val="600"/>
              </a:spcAft>
            </a:pPr>
            <a:r>
              <a:rPr lang="en-US" sz="1800" dirty="0"/>
              <a:t>The Supreme Court stated: “It is well settled … that a trial court may exercise its equitable powers to reform a written instrument that, through mutual mistake, does not truly express the intention of the parties.” </a:t>
            </a:r>
            <a:r>
              <a:rPr lang="en-US" sz="1800" i="1" dirty="0"/>
              <a:t>See</a:t>
            </a:r>
            <a:r>
              <a:rPr lang="en-US" sz="1800" dirty="0"/>
              <a:t> Ala. Code§35-4-153.</a:t>
            </a:r>
          </a:p>
          <a:p>
            <a:pPr>
              <a:spcAft>
                <a:spcPts val="600"/>
              </a:spcAft>
            </a:pPr>
            <a:r>
              <a:rPr lang="en-US" sz="1800" dirty="0"/>
              <a:t>“A mutual mistake exists when the parties have entered into an agreement, but the [instrument] does not express what the parties intended under the agreement.”  </a:t>
            </a:r>
            <a:r>
              <a:rPr lang="en-US" sz="1800" i="1" dirty="0"/>
              <a:t>See</a:t>
            </a:r>
            <a:r>
              <a:rPr lang="en-US" sz="1800" dirty="0"/>
              <a:t> </a:t>
            </a:r>
            <a:r>
              <a:rPr lang="en-US" sz="1800" i="1" dirty="0"/>
              <a:t>Daniels v. Johnson</a:t>
            </a:r>
            <a:r>
              <a:rPr lang="en-US" sz="1800" dirty="0"/>
              <a:t>, 539 So. 2d 259, 260 (Ala. 1989).</a:t>
            </a:r>
          </a:p>
          <a:p>
            <a:pPr>
              <a:spcAft>
                <a:spcPts val="600"/>
              </a:spcAft>
            </a:pPr>
            <a:r>
              <a:rPr lang="en-US" sz="1800" dirty="0"/>
              <a:t>The party seeking to reform an instrument on the basis of a mutual mistake bears the burden of proving by clear, exact, convincing and satisfactory evidence that the intention he seeks to substitute was that of both parties.   </a:t>
            </a:r>
            <a:r>
              <a:rPr lang="en-US" sz="1800" i="1" dirty="0"/>
              <a:t>See</a:t>
            </a:r>
            <a:r>
              <a:rPr lang="en-US" sz="1800" dirty="0"/>
              <a:t> </a:t>
            </a:r>
            <a:r>
              <a:rPr lang="en-US" sz="1800" i="1" dirty="0"/>
              <a:t>Beasley v. Mellon Fin. </a:t>
            </a:r>
            <a:r>
              <a:rPr lang="en-US" sz="1800" i="1" dirty="0" err="1"/>
              <a:t>Servs</a:t>
            </a:r>
            <a:r>
              <a:rPr lang="en-US" sz="1800" i="1" dirty="0"/>
              <a:t>. Corp.</a:t>
            </a:r>
            <a:r>
              <a:rPr lang="en-US" sz="1800" dirty="0"/>
              <a:t>, 569 So. 2d 389, 394 (Ala. 1990).</a:t>
            </a:r>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18</a:t>
            </a:fld>
            <a:endParaRPr lang="en-US" altLang="en-US"/>
          </a:p>
        </p:txBody>
      </p:sp>
    </p:spTree>
    <p:extLst>
      <p:ext uri="{BB962C8B-B14F-4D97-AF65-F5344CB8AC3E}">
        <p14:creationId xmlns:p14="http://schemas.microsoft.com/office/powerpoint/2010/main" val="3991515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310844"/>
            <a:ext cx="7315200" cy="714986"/>
          </a:xfrm>
        </p:spPr>
        <p:txBody>
          <a:bodyPr/>
          <a:lstStyle/>
          <a:p>
            <a:r>
              <a:rPr lang="en-US" sz="2000" b="0" i="1" dirty="0">
                <a:solidFill>
                  <a:schemeClr val="tx1"/>
                </a:solidFill>
              </a:rPr>
              <a:t>G.R.L.C. Trust v. Garrison Decatur Crossing, LLC</a:t>
            </a:r>
            <a:r>
              <a:rPr lang="en-US" sz="2000" b="0" dirty="0">
                <a:solidFill>
                  <a:schemeClr val="tx1"/>
                </a:solidFill>
              </a:rPr>
              <a:t>, 2018 WL 2996982 (Ala. June 15, 2018).</a:t>
            </a:r>
            <a:endParaRPr lang="en-US" sz="2000" dirty="0"/>
          </a:p>
        </p:txBody>
      </p:sp>
      <p:sp>
        <p:nvSpPr>
          <p:cNvPr id="3" name="Content Placeholder 2"/>
          <p:cNvSpPr>
            <a:spLocks noGrp="1"/>
          </p:cNvSpPr>
          <p:nvPr>
            <p:ph idx="1"/>
          </p:nvPr>
        </p:nvSpPr>
        <p:spPr>
          <a:xfrm>
            <a:off x="927100" y="1025829"/>
            <a:ext cx="7315200" cy="4569985"/>
          </a:xfrm>
        </p:spPr>
        <p:txBody>
          <a:bodyPr/>
          <a:lstStyle/>
          <a:p>
            <a:pPr>
              <a:spcAft>
                <a:spcPts val="600"/>
              </a:spcAft>
            </a:pPr>
            <a:r>
              <a:rPr lang="en-US" sz="1800" dirty="0"/>
              <a:t>The Court rejected the Trust’s argument that there was not a mutual mistake.  Two primary facts: (1) the Trust had signed the Memorandum clearly providing for the legal description to be attached as an exhibit; and (2) the Trust had signed an estoppel certificate in favor of Wells Fargo acknowledging that the lease had a term of 50 years and was in full force and effect.</a:t>
            </a:r>
          </a:p>
          <a:p>
            <a:pPr>
              <a:spcAft>
                <a:spcPts val="600"/>
              </a:spcAft>
            </a:pPr>
            <a:r>
              <a:rPr lang="en-US" sz="1800" dirty="0"/>
              <a:t>Interesting note: Justice Sellers authored the opinion of the Court and also authored an opinion concurring specially.  The concurring opinion states that “[f]or reasons that can be attributed only to greed, the Trust argues that the memorandum of lease failed because of the omission of Exhibit A and was void ….”  Not to leave anyone out, he writes with respect to Garrison Decatur: “this matter could have been handled expeditiously had [Garrison Decatur] simply attached Exhibit A to the memorandum of lease, paid the minimum filing fee …, and re-recorded the memorandum of lease ….”</a:t>
            </a:r>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19</a:t>
            </a:fld>
            <a:endParaRPr lang="en-US" altLang="en-US"/>
          </a:p>
        </p:txBody>
      </p:sp>
    </p:spTree>
    <p:extLst>
      <p:ext uri="{BB962C8B-B14F-4D97-AF65-F5344CB8AC3E}">
        <p14:creationId xmlns:p14="http://schemas.microsoft.com/office/powerpoint/2010/main" val="417890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27100" y="668338"/>
            <a:ext cx="7315200" cy="777508"/>
          </a:xfrm>
        </p:spPr>
        <p:txBody>
          <a:bodyPr/>
          <a:lstStyle/>
          <a:p>
            <a:r>
              <a:rPr lang="en-US" altLang="en-US" dirty="0">
                <a:ea typeface="ＭＳ Ｐゴシック" panose="020B0600070205080204" pitchFamily="34" charset="-128"/>
              </a:rPr>
              <a:t>Legislative Update</a:t>
            </a:r>
          </a:p>
        </p:txBody>
      </p:sp>
      <p:sp>
        <p:nvSpPr>
          <p:cNvPr id="16387" name="Content Placeholder 2"/>
          <p:cNvSpPr>
            <a:spLocks noGrp="1"/>
          </p:cNvSpPr>
          <p:nvPr>
            <p:ph idx="1"/>
          </p:nvPr>
        </p:nvSpPr>
        <p:spPr>
          <a:xfrm>
            <a:off x="927100" y="1445846"/>
            <a:ext cx="7315200" cy="4408854"/>
          </a:xfrm>
        </p:spPr>
        <p:txBody>
          <a:bodyPr/>
          <a:lstStyle/>
          <a:p>
            <a:r>
              <a:rPr lang="en-US" altLang="en-US" dirty="0">
                <a:ea typeface="ＭＳ Ｐゴシック" panose="020B0600070205080204" pitchFamily="34" charset="-128"/>
              </a:rPr>
              <a:t>SB49 – Authorizes new income tax credits through 2022 (unless further extended) with respect to voluntary assessments from homeowners and business owners that are members of Neighborhood Infrastructure Authorities</a:t>
            </a:r>
          </a:p>
          <a:p>
            <a:r>
              <a:rPr lang="en-US" altLang="en-US" dirty="0">
                <a:ea typeface="ＭＳ Ｐゴシック" panose="020B0600070205080204" pitchFamily="34" charset="-128"/>
              </a:rPr>
              <a:t>Authorities exist to expedite improvement projects relating to: resurfacing streets; sidewalks; sewer installation; fire protection; domestic water service; underground utilities; curb and gutter; drainage improvements; paving and engineering and consulting costs.</a:t>
            </a:r>
          </a:p>
          <a:p>
            <a:r>
              <a:rPr lang="en-US" altLang="en-US" dirty="0">
                <a:ea typeface="ＭＳ Ｐゴシック" panose="020B0600070205080204" pitchFamily="34" charset="-128"/>
              </a:rPr>
              <a:t>Ala. Code 11-71-1, </a:t>
            </a:r>
            <a:r>
              <a:rPr lang="en-US" altLang="en-US" i="1" dirty="0">
                <a:ea typeface="ＭＳ Ｐゴシック" panose="020B0600070205080204" pitchFamily="34" charset="-128"/>
              </a:rPr>
              <a:t>et seq.</a:t>
            </a:r>
            <a:endParaRPr lang="en-US" altLang="en-US" dirty="0">
              <a:ea typeface="ＭＳ Ｐゴシック" panose="020B0600070205080204" pitchFamily="34" charset="-128"/>
            </a:endParaRPr>
          </a:p>
        </p:txBody>
      </p:sp>
      <p:sp>
        <p:nvSpPr>
          <p:cNvPr id="1638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20000"/>
              </a:spcBef>
              <a:spcAft>
                <a:spcPct val="0"/>
              </a:spcAft>
              <a:buClr>
                <a:schemeClr val="accent1"/>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0FBCA34E-1A2E-47C5-AFB9-979FEA12159F}" type="slidenum">
              <a:rPr lang="en-US" altLang="en-US" sz="1200">
                <a:solidFill>
                  <a:srgbClr val="000000"/>
                </a:solidFill>
              </a:rPr>
              <a:pPr>
                <a:spcBef>
                  <a:spcPct val="0"/>
                </a:spcBef>
                <a:buClrTx/>
                <a:buFontTx/>
                <a:buNone/>
              </a:pPr>
              <a:t>2</a:t>
            </a:fld>
            <a:endParaRPr lang="en-US" altLang="en-US" sz="120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1968"/>
            <a:ext cx="7315200" cy="597755"/>
          </a:xfrm>
        </p:spPr>
        <p:txBody>
          <a:bodyPr/>
          <a:lstStyle/>
          <a:p>
            <a:r>
              <a:rPr lang="en-US" dirty="0"/>
              <a:t>Case Law Update cont.</a:t>
            </a:r>
          </a:p>
        </p:txBody>
      </p:sp>
      <p:sp>
        <p:nvSpPr>
          <p:cNvPr id="3" name="Content Placeholder 2"/>
          <p:cNvSpPr>
            <a:spLocks noGrp="1"/>
          </p:cNvSpPr>
          <p:nvPr>
            <p:ph idx="1"/>
          </p:nvPr>
        </p:nvSpPr>
        <p:spPr>
          <a:xfrm>
            <a:off x="927100" y="1109722"/>
            <a:ext cx="7315200" cy="4939385"/>
          </a:xfrm>
        </p:spPr>
        <p:txBody>
          <a:bodyPr/>
          <a:lstStyle/>
          <a:p>
            <a:pPr marL="0" indent="0">
              <a:spcAft>
                <a:spcPts val="600"/>
              </a:spcAft>
              <a:buNone/>
            </a:pPr>
            <a:r>
              <a:rPr lang="en-US" sz="2000" i="1" dirty="0"/>
              <a:t>Morrow v. </a:t>
            </a:r>
            <a:r>
              <a:rPr lang="en-US" sz="2000" i="1" dirty="0" err="1"/>
              <a:t>Pake</a:t>
            </a:r>
            <a:r>
              <a:rPr lang="en-US" sz="2000" dirty="0"/>
              <a:t>, 2018 WL 1886769 (Ala. Civ. App. Apr. 20, 2018).</a:t>
            </a:r>
          </a:p>
          <a:p>
            <a:pPr>
              <a:spcAft>
                <a:spcPts val="600"/>
              </a:spcAft>
            </a:pPr>
            <a:r>
              <a:rPr lang="en-US" sz="1800" dirty="0"/>
              <a:t>Uniform Residential Landlord and Tenant Act case.</a:t>
            </a:r>
          </a:p>
          <a:p>
            <a:pPr>
              <a:spcAft>
                <a:spcPts val="600"/>
              </a:spcAft>
            </a:pPr>
            <a:r>
              <a:rPr lang="en-US" sz="1800" dirty="0"/>
              <a:t>Landlord initiates unlawful detainer action in district court, filing Alabama Unified Judicial System Form C-59.  Pre-printed, fill in the blank Statement of Claim for Eviction/Unlawful Detainer.</a:t>
            </a:r>
          </a:p>
          <a:p>
            <a:pPr>
              <a:spcAft>
                <a:spcPts val="600"/>
              </a:spcAft>
            </a:pPr>
            <a:r>
              <a:rPr lang="en-US" sz="1800" dirty="0"/>
              <a:t>Did not fill in any of the blanks requesting money damages, and later sent a letter to the district court asking the court to dismiss the complaint because the tenant had moved out.</a:t>
            </a:r>
          </a:p>
          <a:p>
            <a:pPr>
              <a:spcAft>
                <a:spcPts val="600"/>
              </a:spcAft>
            </a:pPr>
            <a:r>
              <a:rPr lang="en-US" sz="1800" dirty="0"/>
              <a:t>The district court dismissed the action, apparently with prejudice.</a:t>
            </a:r>
          </a:p>
          <a:p>
            <a:pPr>
              <a:spcAft>
                <a:spcPts val="600"/>
              </a:spcAft>
            </a:pPr>
            <a:r>
              <a:rPr lang="en-US" sz="1800" dirty="0"/>
              <a:t>The tenant then sued the landlord in district court, alleging various violations of the URLTA.  The landlord filed a motion to dismiss on the basis that the tenant’s claims were compulsory counterclaims under Rule 13(a) and therefore barred by the doctrine of res judicata.</a:t>
            </a:r>
          </a:p>
        </p:txBody>
      </p:sp>
      <p:sp>
        <p:nvSpPr>
          <p:cNvPr id="24581"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C4A6DD1-1496-4D0B-8EBE-4896A763BE81}" type="slidenum">
              <a:rPr lang="en-US" altLang="en-US">
                <a:solidFill>
                  <a:srgbClr val="000000"/>
                </a:solidFill>
              </a:rPr>
              <a:pPr/>
              <a:t>20</a:t>
            </a:fld>
            <a:endParaRPr lang="en-US" altLang="en-US">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714986"/>
          </a:xfrm>
        </p:spPr>
        <p:txBody>
          <a:bodyPr/>
          <a:lstStyle/>
          <a:p>
            <a:r>
              <a:rPr lang="en-US" sz="2000" b="0" i="1" dirty="0">
                <a:solidFill>
                  <a:schemeClr val="tx1"/>
                </a:solidFill>
              </a:rPr>
              <a:t>Morrow v. </a:t>
            </a:r>
            <a:r>
              <a:rPr lang="en-US" sz="2000" b="0" i="1" dirty="0" err="1">
                <a:solidFill>
                  <a:schemeClr val="tx1"/>
                </a:solidFill>
              </a:rPr>
              <a:t>Pake</a:t>
            </a:r>
            <a:r>
              <a:rPr lang="en-US" sz="2000" b="0" dirty="0">
                <a:solidFill>
                  <a:schemeClr val="tx1"/>
                </a:solidFill>
              </a:rPr>
              <a:t>, 2018 WL 1886769 (Ala. Civ. App. Apr. 20, 2018).</a:t>
            </a:r>
          </a:p>
        </p:txBody>
      </p:sp>
      <p:sp>
        <p:nvSpPr>
          <p:cNvPr id="3" name="Content Placeholder 2"/>
          <p:cNvSpPr>
            <a:spLocks noGrp="1"/>
          </p:cNvSpPr>
          <p:nvPr>
            <p:ph idx="1"/>
          </p:nvPr>
        </p:nvSpPr>
        <p:spPr>
          <a:xfrm>
            <a:off x="927100" y="1415561"/>
            <a:ext cx="7315200" cy="3860800"/>
          </a:xfrm>
        </p:spPr>
        <p:txBody>
          <a:bodyPr/>
          <a:lstStyle/>
          <a:p>
            <a:pPr>
              <a:spcAft>
                <a:spcPts val="600"/>
              </a:spcAft>
            </a:pPr>
            <a:r>
              <a:rPr lang="en-US" sz="1800" dirty="0"/>
              <a:t>Tenant appealed to circuit court.  Landlord filed an answer generally denying the claims, again asserting they were barred by res judicata, and asserting a counterclaim for sanctions under the Alabama Litigation Accountability Act.</a:t>
            </a:r>
          </a:p>
          <a:p>
            <a:pPr>
              <a:spcAft>
                <a:spcPts val="600"/>
              </a:spcAft>
            </a:pPr>
            <a:r>
              <a:rPr lang="en-US" sz="1800" dirty="0"/>
              <a:t>Court identifies an exception contained in the rule regarding compulsory counterclaims: “[T]he pleader need not state the claim if . . . (2) the opposing party brought suit upon his claim by attachment or other process by which the court did not acquire jurisdiction to render a personal judgment on that claim . . ..”</a:t>
            </a:r>
          </a:p>
          <a:p>
            <a:pPr>
              <a:spcAft>
                <a:spcPts val="600"/>
              </a:spcAft>
            </a:pPr>
            <a:r>
              <a:rPr lang="en-US" sz="1800" dirty="0"/>
              <a:t>Citing the Committee Comments: “The rule does not apply to the bar to subsequent action if the defendant is before the court only by in rem jurisdiction.”</a:t>
            </a:r>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21</a:t>
            </a:fld>
            <a:endParaRPr lang="en-US" altLang="en-US"/>
          </a:p>
        </p:txBody>
      </p:sp>
    </p:spTree>
    <p:extLst>
      <p:ext uri="{BB962C8B-B14F-4D97-AF65-F5344CB8AC3E}">
        <p14:creationId xmlns:p14="http://schemas.microsoft.com/office/powerpoint/2010/main" val="789591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683725"/>
          </a:xfrm>
        </p:spPr>
        <p:txBody>
          <a:bodyPr/>
          <a:lstStyle/>
          <a:p>
            <a:r>
              <a:rPr lang="en-US" sz="2000" b="0" i="1" dirty="0">
                <a:solidFill>
                  <a:schemeClr val="tx1"/>
                </a:solidFill>
              </a:rPr>
              <a:t>Morrow v. </a:t>
            </a:r>
            <a:r>
              <a:rPr lang="en-US" sz="2000" b="0" i="1" dirty="0" err="1">
                <a:solidFill>
                  <a:schemeClr val="tx1"/>
                </a:solidFill>
              </a:rPr>
              <a:t>Pake</a:t>
            </a:r>
            <a:r>
              <a:rPr lang="en-US" sz="2000" b="0" dirty="0">
                <a:solidFill>
                  <a:schemeClr val="tx1"/>
                </a:solidFill>
              </a:rPr>
              <a:t>, 2018 WL 1886769 (Ala. Civ. App. Apr. 20, 2018).</a:t>
            </a:r>
            <a:endParaRPr lang="en-US" sz="2000" dirty="0"/>
          </a:p>
        </p:txBody>
      </p:sp>
      <p:sp>
        <p:nvSpPr>
          <p:cNvPr id="3" name="Content Placeholder 2"/>
          <p:cNvSpPr>
            <a:spLocks noGrp="1"/>
          </p:cNvSpPr>
          <p:nvPr>
            <p:ph idx="1"/>
          </p:nvPr>
        </p:nvSpPr>
        <p:spPr>
          <a:xfrm>
            <a:off x="927100" y="1376485"/>
            <a:ext cx="7315200" cy="3860800"/>
          </a:xfrm>
        </p:spPr>
        <p:txBody>
          <a:bodyPr/>
          <a:lstStyle/>
          <a:p>
            <a:pPr>
              <a:spcAft>
                <a:spcPts val="600"/>
              </a:spcAft>
            </a:pPr>
            <a:r>
              <a:rPr lang="en-US" sz="1800" dirty="0"/>
              <a:t>In unlawful detainer actions, recovery of rent is a mere incident to the recovery of possession, making the proceeding quasi in rem.  </a:t>
            </a:r>
            <a:r>
              <a:rPr lang="en-US" sz="1800" i="1" dirty="0"/>
              <a:t>Krasner v. Gurley</a:t>
            </a:r>
            <a:r>
              <a:rPr lang="en-US" sz="1800" dirty="0"/>
              <a:t>, 29 So. 2d 224, 227 (1947).</a:t>
            </a:r>
          </a:p>
          <a:p>
            <a:pPr>
              <a:spcAft>
                <a:spcPts val="600"/>
              </a:spcAft>
            </a:pPr>
            <a:r>
              <a:rPr lang="en-US" sz="1800" dirty="0"/>
              <a:t>At most, Landlord sought only possession of the property and unpaid rent.  As a result, the relief sought in the landlord’s complaint invoked only the district court’s quasi in rem jurisdiction. </a:t>
            </a:r>
          </a:p>
          <a:p>
            <a:pPr>
              <a:spcAft>
                <a:spcPts val="600"/>
              </a:spcAft>
            </a:pPr>
            <a:r>
              <a:rPr lang="en-US" sz="1800" dirty="0"/>
              <a:t>Based on Rule 13(a), the tenant’s claims were not barred by the doctrine of res judicata.</a:t>
            </a:r>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22</a:t>
            </a:fld>
            <a:endParaRPr lang="en-US" altLang="en-US"/>
          </a:p>
        </p:txBody>
      </p:sp>
    </p:spTree>
    <p:extLst>
      <p:ext uri="{BB962C8B-B14F-4D97-AF65-F5344CB8AC3E}">
        <p14:creationId xmlns:p14="http://schemas.microsoft.com/office/powerpoint/2010/main" val="1782256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589940"/>
          </a:xfrm>
        </p:spPr>
        <p:txBody>
          <a:bodyPr/>
          <a:lstStyle/>
          <a:p>
            <a:r>
              <a:rPr lang="en-US" dirty="0"/>
              <a:t>Case Law Update cont.</a:t>
            </a:r>
          </a:p>
        </p:txBody>
      </p:sp>
      <p:sp>
        <p:nvSpPr>
          <p:cNvPr id="3" name="Content Placeholder 2"/>
          <p:cNvSpPr>
            <a:spLocks noGrp="1"/>
          </p:cNvSpPr>
          <p:nvPr>
            <p:ph idx="1"/>
          </p:nvPr>
        </p:nvSpPr>
        <p:spPr>
          <a:xfrm>
            <a:off x="927100" y="1258277"/>
            <a:ext cx="7315200" cy="4596423"/>
          </a:xfrm>
        </p:spPr>
        <p:txBody>
          <a:bodyPr/>
          <a:lstStyle/>
          <a:p>
            <a:pPr marL="0" indent="0">
              <a:spcAft>
                <a:spcPts val="1200"/>
              </a:spcAft>
              <a:buNone/>
            </a:pPr>
            <a:r>
              <a:rPr lang="en-US" i="1" dirty="0" err="1"/>
              <a:t>Autery</a:t>
            </a:r>
            <a:r>
              <a:rPr lang="en-US" i="1" dirty="0"/>
              <a:t> v. Pope</a:t>
            </a:r>
            <a:r>
              <a:rPr lang="en-US" dirty="0"/>
              <a:t>, 2018 WL 1559789 (Ala. Civ. App. Mar. 30, 2018).</a:t>
            </a:r>
          </a:p>
          <a:p>
            <a:pPr>
              <a:spcAft>
                <a:spcPts val="1200"/>
              </a:spcAft>
            </a:pPr>
            <a:r>
              <a:rPr lang="en-US" sz="1800" dirty="0"/>
              <a:t>Landlord and tenant; implied contract; unjust enrichment.</a:t>
            </a:r>
          </a:p>
          <a:p>
            <a:pPr>
              <a:spcAft>
                <a:spcPts val="1200"/>
              </a:spcAft>
            </a:pPr>
            <a:r>
              <a:rPr lang="en-US" sz="1800" dirty="0"/>
              <a:t>Son sued his mother and step-father because they failed to deed him certain property that the son and step-father had improved.</a:t>
            </a:r>
          </a:p>
          <a:p>
            <a:pPr>
              <a:spcAft>
                <a:spcPts val="1200"/>
              </a:spcAft>
            </a:pPr>
            <a:r>
              <a:rPr lang="en-US" sz="1800" dirty="0"/>
              <a:t>The trial court found there was no binding promise to convey the property to son, but awarded son $29,415.39 for money he spent improving the property.</a:t>
            </a:r>
          </a:p>
          <a:p>
            <a:pPr>
              <a:spcAft>
                <a:spcPts val="1200"/>
              </a:spcAft>
            </a:pPr>
            <a:r>
              <a:rPr lang="en-US" sz="1800" dirty="0"/>
              <a:t>Mother and step-father appeal and the Supreme Court reverses with instructions to render judgment in favor of appellants.</a:t>
            </a:r>
          </a:p>
        </p:txBody>
      </p:sp>
      <p:sp>
        <p:nvSpPr>
          <p:cNvPr id="25605"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4B9EAB1-35C3-46C3-B6CA-68F0E2DAD4E0}" type="slidenum">
              <a:rPr lang="en-US" altLang="en-US">
                <a:solidFill>
                  <a:srgbClr val="000000"/>
                </a:solidFill>
              </a:rPr>
              <a:pPr/>
              <a:t>23</a:t>
            </a:fld>
            <a:endParaRPr lang="en-US" altLang="en-US">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738432"/>
          </a:xfrm>
        </p:spPr>
        <p:txBody>
          <a:bodyPr/>
          <a:lstStyle/>
          <a:p>
            <a:r>
              <a:rPr lang="en-US" sz="2000" b="0" i="1" dirty="0" err="1">
                <a:solidFill>
                  <a:schemeClr val="tx1"/>
                </a:solidFill>
              </a:rPr>
              <a:t>Autery</a:t>
            </a:r>
            <a:r>
              <a:rPr lang="en-US" sz="2000" b="0" i="1" dirty="0">
                <a:solidFill>
                  <a:schemeClr val="tx1"/>
                </a:solidFill>
              </a:rPr>
              <a:t> v. Pope</a:t>
            </a:r>
            <a:r>
              <a:rPr lang="en-US" sz="2000" b="0" dirty="0">
                <a:solidFill>
                  <a:schemeClr val="tx1"/>
                </a:solidFill>
              </a:rPr>
              <a:t>, 2018 WL 1559789 (Ala. Civ. App. Mar. 30, 2018).</a:t>
            </a:r>
          </a:p>
        </p:txBody>
      </p:sp>
      <p:sp>
        <p:nvSpPr>
          <p:cNvPr id="3" name="Content Placeholder 2"/>
          <p:cNvSpPr>
            <a:spLocks noGrp="1"/>
          </p:cNvSpPr>
          <p:nvPr>
            <p:ph idx="1"/>
          </p:nvPr>
        </p:nvSpPr>
        <p:spPr>
          <a:xfrm>
            <a:off x="927100" y="1406769"/>
            <a:ext cx="7315200" cy="4447931"/>
          </a:xfrm>
        </p:spPr>
        <p:txBody>
          <a:bodyPr/>
          <a:lstStyle/>
          <a:p>
            <a:pPr>
              <a:spcAft>
                <a:spcPts val="600"/>
              </a:spcAft>
            </a:pPr>
            <a:r>
              <a:rPr lang="en-US" sz="1800" dirty="0"/>
              <a:t>In the absence of an express agreement, a tenant who voluntarily makes improvements to leased property for its own convenience or accommodation cannot recover from the landlord the value of the improvements under the theory of unjust enrichment.</a:t>
            </a:r>
          </a:p>
          <a:p>
            <a:pPr>
              <a:spcAft>
                <a:spcPts val="600"/>
              </a:spcAft>
            </a:pPr>
            <a:r>
              <a:rPr lang="en-US" sz="1800" dirty="0"/>
              <a:t>A tenant may recover the reasonable value of improvements upon the property of the landlord if the tenant had been induced to make the improvements by fraud, duress, undue influence or mistake.  </a:t>
            </a:r>
            <a:r>
              <a:rPr lang="en-US" sz="1800" i="1" dirty="0"/>
              <a:t>Benedict v. Little</a:t>
            </a:r>
            <a:r>
              <a:rPr lang="en-US" sz="1800" dirty="0"/>
              <a:t>, 264 So. 2d 491, 496 (Ala. 1972).</a:t>
            </a:r>
          </a:p>
          <a:p>
            <a:pPr>
              <a:spcAft>
                <a:spcPts val="600"/>
              </a:spcAft>
            </a:pPr>
            <a:r>
              <a:rPr lang="en-US" sz="1800" dirty="0"/>
              <a:t>The remedy of restitution is designed to address the detrimental effects caused by unjust enrichment.  </a:t>
            </a:r>
            <a:r>
              <a:rPr lang="en-US" sz="1800" i="1" dirty="0"/>
              <a:t>Utah Foam Prods., Inc. v. </a:t>
            </a:r>
            <a:r>
              <a:rPr lang="en-US" sz="1800" i="1" dirty="0" err="1"/>
              <a:t>Polytec</a:t>
            </a:r>
            <a:r>
              <a:rPr lang="en-US" sz="1800" i="1" dirty="0"/>
              <a:t>, Inc.</a:t>
            </a:r>
            <a:r>
              <a:rPr lang="en-US" sz="1800" dirty="0"/>
              <a:t>, 584 So. 2d 1345,1351 (Ala. 1991).  The amount of recovery on an unjust enrichment claim is limited to the value of the benefit gained by the defendant, regardless of the extent of the detriment to the plaintiff.  </a:t>
            </a:r>
            <a:r>
              <a:rPr lang="en-US" sz="1800" i="1" dirty="0"/>
              <a:t>American Family Care, Inc. v. Fox</a:t>
            </a:r>
            <a:r>
              <a:rPr lang="en-US" sz="1800" dirty="0"/>
              <a:t>, 642 So. 2d 486, 488 (Ala. Civ. App. 1994).</a:t>
            </a:r>
          </a:p>
          <a:p>
            <a:pPr>
              <a:spcAft>
                <a:spcPts val="600"/>
              </a:spcAft>
            </a:pPr>
            <a:endParaRPr lang="en-US" sz="1800" dirty="0"/>
          </a:p>
          <a:p>
            <a:pPr>
              <a:spcAft>
                <a:spcPts val="600"/>
              </a:spcAft>
            </a:pPr>
            <a:endParaRPr lang="en-US" sz="1800" dirty="0"/>
          </a:p>
          <a:p>
            <a:pPr>
              <a:spcAft>
                <a:spcPts val="600"/>
              </a:spcAft>
            </a:pPr>
            <a:endParaRPr lang="en-US" sz="1800" dirty="0"/>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24</a:t>
            </a:fld>
            <a:endParaRPr lang="en-US" altLang="en-US"/>
          </a:p>
        </p:txBody>
      </p:sp>
    </p:spTree>
    <p:extLst>
      <p:ext uri="{BB962C8B-B14F-4D97-AF65-F5344CB8AC3E}">
        <p14:creationId xmlns:p14="http://schemas.microsoft.com/office/powerpoint/2010/main" val="2961852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58D2D7-ECE2-4887-ACF4-2444EF3BC8D1}"/>
              </a:ext>
            </a:extLst>
          </p:cNvPr>
          <p:cNvSpPr>
            <a:spLocks noGrp="1"/>
          </p:cNvSpPr>
          <p:nvPr>
            <p:ph type="title"/>
          </p:nvPr>
        </p:nvSpPr>
        <p:spPr>
          <a:xfrm>
            <a:off x="927100" y="668337"/>
            <a:ext cx="7315200" cy="724235"/>
          </a:xfrm>
        </p:spPr>
        <p:txBody>
          <a:bodyPr/>
          <a:lstStyle/>
          <a:p>
            <a:r>
              <a:rPr lang="en-US" sz="2000" b="0" i="1" dirty="0" err="1">
                <a:solidFill>
                  <a:schemeClr val="tx1"/>
                </a:solidFill>
              </a:rPr>
              <a:t>Autery</a:t>
            </a:r>
            <a:r>
              <a:rPr lang="en-US" sz="2000" b="0" i="1" dirty="0">
                <a:solidFill>
                  <a:schemeClr val="tx1"/>
                </a:solidFill>
              </a:rPr>
              <a:t> v. Pope</a:t>
            </a:r>
            <a:r>
              <a:rPr lang="en-US" sz="2000" b="0" dirty="0">
                <a:solidFill>
                  <a:schemeClr val="tx1"/>
                </a:solidFill>
              </a:rPr>
              <a:t>, 2018 WL 1559789 (Ala. Civ. App. Mar. 30, 2018).</a:t>
            </a:r>
            <a:endParaRPr lang="en-US" sz="2000" dirty="0"/>
          </a:p>
        </p:txBody>
      </p:sp>
      <p:sp>
        <p:nvSpPr>
          <p:cNvPr id="3" name="Content Placeholder 2">
            <a:extLst>
              <a:ext uri="{FF2B5EF4-FFF2-40B4-BE49-F238E27FC236}">
                <a16:creationId xmlns="" xmlns:a16="http://schemas.microsoft.com/office/drawing/2014/main" id="{7F33B4B9-8E92-46B3-8A06-B34A97218CB8}"/>
              </a:ext>
            </a:extLst>
          </p:cNvPr>
          <p:cNvSpPr>
            <a:spLocks noGrp="1"/>
          </p:cNvSpPr>
          <p:nvPr>
            <p:ph idx="1"/>
          </p:nvPr>
        </p:nvSpPr>
        <p:spPr>
          <a:xfrm>
            <a:off x="927100" y="1661020"/>
            <a:ext cx="7315200" cy="3860800"/>
          </a:xfrm>
        </p:spPr>
        <p:txBody>
          <a:bodyPr/>
          <a:lstStyle/>
          <a:p>
            <a:pPr>
              <a:spcAft>
                <a:spcPts val="600"/>
              </a:spcAft>
            </a:pPr>
            <a:r>
              <a:rPr lang="en-US" sz="1800" dirty="0"/>
              <a:t>The measure of the defendant’s liability is limited to the value received, whether or not it is equal to, less than, or greater than the plaintiff’s loss.  </a:t>
            </a:r>
            <a:r>
              <a:rPr lang="en-US" sz="1800" i="1" dirty="0"/>
              <a:t>Opelika Prod. Credit </a:t>
            </a:r>
            <a:r>
              <a:rPr lang="en-US" sz="1800" i="1" dirty="0" err="1"/>
              <a:t>Ass’n</a:t>
            </a:r>
            <a:r>
              <a:rPr lang="en-US" sz="1800" i="1" dirty="0"/>
              <a:t> Inc. v. Lamb</a:t>
            </a:r>
            <a:r>
              <a:rPr lang="en-US" sz="1800" dirty="0"/>
              <a:t>, 361 So. 2d 95, 99 (Ala. 1978).</a:t>
            </a:r>
          </a:p>
          <a:p>
            <a:pPr>
              <a:spcAft>
                <a:spcPts val="600"/>
              </a:spcAft>
            </a:pPr>
            <a:r>
              <a:rPr lang="en-US" sz="1800" dirty="0"/>
              <a:t>Son only presented evidence of the costs of the renovations; not evidence of the benefit received by the defendants.  The defendants testified that the renovations did not increase the value of the property or make it more marketable.</a:t>
            </a:r>
          </a:p>
          <a:p>
            <a:pPr marL="0" indent="0">
              <a:spcAft>
                <a:spcPts val="600"/>
              </a:spcAft>
              <a:buNone/>
            </a:pPr>
            <a:endParaRPr lang="en-US" sz="1800" dirty="0"/>
          </a:p>
          <a:p>
            <a:pPr>
              <a:spcAft>
                <a:spcPts val="600"/>
              </a:spcAft>
            </a:pPr>
            <a:endParaRPr lang="en-US" sz="1800" dirty="0"/>
          </a:p>
        </p:txBody>
      </p:sp>
      <p:sp>
        <p:nvSpPr>
          <p:cNvPr id="4" name="Slide Number Placeholder 3">
            <a:extLst>
              <a:ext uri="{FF2B5EF4-FFF2-40B4-BE49-F238E27FC236}">
                <a16:creationId xmlns="" xmlns:a16="http://schemas.microsoft.com/office/drawing/2014/main" id="{55B0446E-557E-4C38-A095-B6120EE5780A}"/>
              </a:ext>
            </a:extLst>
          </p:cNvPr>
          <p:cNvSpPr>
            <a:spLocks noGrp="1"/>
          </p:cNvSpPr>
          <p:nvPr>
            <p:ph type="sldNum" sz="quarter" idx="10"/>
          </p:nvPr>
        </p:nvSpPr>
        <p:spPr/>
        <p:txBody>
          <a:bodyPr/>
          <a:lstStyle/>
          <a:p>
            <a:pPr>
              <a:defRPr/>
            </a:pPr>
            <a:fld id="{33FE74F3-DA5D-4F16-9BDD-F64E5423F87F}" type="slidenum">
              <a:rPr lang="en-US" altLang="en-US" smtClean="0"/>
              <a:pPr>
                <a:defRPr/>
              </a:pPr>
              <a:t>25</a:t>
            </a:fld>
            <a:endParaRPr lang="en-US" altLang="en-US"/>
          </a:p>
        </p:txBody>
      </p:sp>
    </p:spTree>
    <p:extLst>
      <p:ext uri="{BB962C8B-B14F-4D97-AF65-F5344CB8AC3E}">
        <p14:creationId xmlns:p14="http://schemas.microsoft.com/office/powerpoint/2010/main" val="371870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668337"/>
            <a:ext cx="7315200" cy="621201"/>
          </a:xfrm>
        </p:spPr>
        <p:txBody>
          <a:bodyPr/>
          <a:lstStyle/>
          <a:p>
            <a:r>
              <a:rPr lang="en-US" dirty="0"/>
              <a:t>Case Law Update cont.</a:t>
            </a:r>
          </a:p>
        </p:txBody>
      </p:sp>
      <p:sp>
        <p:nvSpPr>
          <p:cNvPr id="3" name="Content Placeholder 2"/>
          <p:cNvSpPr>
            <a:spLocks noGrp="1"/>
          </p:cNvSpPr>
          <p:nvPr>
            <p:ph idx="1"/>
          </p:nvPr>
        </p:nvSpPr>
        <p:spPr>
          <a:xfrm>
            <a:off x="927100" y="1289538"/>
            <a:ext cx="7315200" cy="4565162"/>
          </a:xfrm>
        </p:spPr>
        <p:txBody>
          <a:bodyPr/>
          <a:lstStyle/>
          <a:p>
            <a:pPr marL="0" indent="0">
              <a:spcAft>
                <a:spcPts val="600"/>
              </a:spcAft>
              <a:buNone/>
            </a:pPr>
            <a:r>
              <a:rPr lang="en-US" sz="2000" i="1" dirty="0" err="1"/>
              <a:t>EvaBank</a:t>
            </a:r>
            <a:r>
              <a:rPr lang="en-US" sz="2000" i="1" dirty="0"/>
              <a:t> v. Traditions Bank</a:t>
            </a:r>
            <a:r>
              <a:rPr lang="en-US" sz="2000" dirty="0"/>
              <a:t>, 2018 WL 797542 (Ala. Feb. 9, 2018).</a:t>
            </a:r>
          </a:p>
          <a:p>
            <a:pPr>
              <a:spcAft>
                <a:spcPts val="600"/>
              </a:spcAft>
            </a:pPr>
            <a:r>
              <a:rPr lang="en-US" sz="1800" dirty="0"/>
              <a:t>Mortgages; Estoppel.</a:t>
            </a:r>
          </a:p>
          <a:p>
            <a:pPr>
              <a:spcAft>
                <a:spcPts val="600"/>
              </a:spcAft>
            </a:pPr>
            <a:r>
              <a:rPr lang="en-US" sz="1800" dirty="0"/>
              <a:t>The </a:t>
            </a:r>
            <a:r>
              <a:rPr lang="en-US" sz="1800" dirty="0" err="1"/>
              <a:t>Robertsons</a:t>
            </a:r>
            <a:r>
              <a:rPr lang="en-US" sz="1800" dirty="0"/>
              <a:t>, customers of </a:t>
            </a:r>
            <a:r>
              <a:rPr lang="en-US" sz="1800" dirty="0" err="1"/>
              <a:t>EvaBank</a:t>
            </a:r>
            <a:r>
              <a:rPr lang="en-US" sz="1800" dirty="0"/>
              <a:t>, entered into a purchase agreement to sell their property to Williams.  Traditions Bank was financing Williams’ purchase.</a:t>
            </a:r>
          </a:p>
          <a:p>
            <a:pPr>
              <a:spcAft>
                <a:spcPts val="600"/>
              </a:spcAft>
            </a:pPr>
            <a:r>
              <a:rPr lang="en-US" sz="1800" dirty="0"/>
              <a:t>Mr. Robertson requested a payoff of the loans secured by mortgages on their property from </a:t>
            </a:r>
            <a:r>
              <a:rPr lang="en-US" sz="1800" dirty="0" err="1"/>
              <a:t>EvaBank</a:t>
            </a:r>
            <a:r>
              <a:rPr lang="en-US" sz="1800" dirty="0"/>
              <a:t>.</a:t>
            </a:r>
          </a:p>
          <a:p>
            <a:pPr>
              <a:spcAft>
                <a:spcPts val="600"/>
              </a:spcAft>
            </a:pPr>
            <a:r>
              <a:rPr lang="en-US" sz="1800" dirty="0"/>
              <a:t>Instead of providing the payoff for the </a:t>
            </a:r>
            <a:r>
              <a:rPr lang="en-US" sz="1800" dirty="0" err="1"/>
              <a:t>Robertsons</a:t>
            </a:r>
            <a:r>
              <a:rPr lang="en-US" sz="1800" dirty="0"/>
              <a:t>, </a:t>
            </a:r>
            <a:r>
              <a:rPr lang="en-US" sz="1800" dirty="0" err="1"/>
              <a:t>EvaBank</a:t>
            </a:r>
            <a:r>
              <a:rPr lang="en-US" sz="1800" dirty="0"/>
              <a:t> provided the payoff for a Roberson; a different person, different loan and secured by different property.</a:t>
            </a:r>
          </a:p>
          <a:p>
            <a:pPr>
              <a:spcAft>
                <a:spcPts val="600"/>
              </a:spcAft>
            </a:pPr>
            <a:r>
              <a:rPr lang="en-US" sz="1800" dirty="0"/>
              <a:t>The transaction closed, Traditions delivered a payoff check to </a:t>
            </a:r>
            <a:r>
              <a:rPr lang="en-US" sz="1800" dirty="0" err="1"/>
              <a:t>EvaBank</a:t>
            </a:r>
            <a:r>
              <a:rPr lang="en-US" sz="1800" dirty="0"/>
              <a:t>, and </a:t>
            </a:r>
            <a:r>
              <a:rPr lang="en-US" sz="1800" dirty="0" err="1"/>
              <a:t>EvaBank</a:t>
            </a:r>
            <a:r>
              <a:rPr lang="en-US" sz="1800" dirty="0"/>
              <a:t> applied it to the Roberson loan.</a:t>
            </a:r>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26</a:t>
            </a:fld>
            <a:endParaRPr lang="en-US" altLang="en-US"/>
          </a:p>
        </p:txBody>
      </p:sp>
    </p:spTree>
    <p:extLst>
      <p:ext uri="{BB962C8B-B14F-4D97-AF65-F5344CB8AC3E}">
        <p14:creationId xmlns:p14="http://schemas.microsoft.com/office/powerpoint/2010/main" val="1466030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DCE133-ACE3-40B0-B1B3-4E409ED3285D}"/>
              </a:ext>
            </a:extLst>
          </p:cNvPr>
          <p:cNvSpPr>
            <a:spLocks noGrp="1"/>
          </p:cNvSpPr>
          <p:nvPr>
            <p:ph type="title"/>
          </p:nvPr>
        </p:nvSpPr>
        <p:spPr>
          <a:xfrm>
            <a:off x="927100" y="377984"/>
            <a:ext cx="7315200" cy="699069"/>
          </a:xfrm>
        </p:spPr>
        <p:txBody>
          <a:bodyPr/>
          <a:lstStyle/>
          <a:p>
            <a:r>
              <a:rPr lang="en-US" sz="2000" b="0" i="1" dirty="0" err="1">
                <a:solidFill>
                  <a:schemeClr val="tx1"/>
                </a:solidFill>
              </a:rPr>
              <a:t>EvaBank</a:t>
            </a:r>
            <a:r>
              <a:rPr lang="en-US" sz="2000" b="0" i="1" dirty="0">
                <a:solidFill>
                  <a:schemeClr val="tx1"/>
                </a:solidFill>
              </a:rPr>
              <a:t> v. Traditions Bank</a:t>
            </a:r>
            <a:r>
              <a:rPr lang="en-US" sz="2000" b="0" dirty="0">
                <a:solidFill>
                  <a:schemeClr val="tx1"/>
                </a:solidFill>
              </a:rPr>
              <a:t>, 2018 WL 797542 (Ala. Feb. 9, 2018).</a:t>
            </a:r>
          </a:p>
        </p:txBody>
      </p:sp>
      <p:sp>
        <p:nvSpPr>
          <p:cNvPr id="3" name="Content Placeholder 2">
            <a:extLst>
              <a:ext uri="{FF2B5EF4-FFF2-40B4-BE49-F238E27FC236}">
                <a16:creationId xmlns="" xmlns:a16="http://schemas.microsoft.com/office/drawing/2014/main" id="{0958A26E-575A-4148-ACF1-2CD967699E4A}"/>
              </a:ext>
            </a:extLst>
          </p:cNvPr>
          <p:cNvSpPr>
            <a:spLocks noGrp="1"/>
          </p:cNvSpPr>
          <p:nvPr>
            <p:ph idx="1"/>
          </p:nvPr>
        </p:nvSpPr>
        <p:spPr>
          <a:xfrm>
            <a:off x="927100" y="1077052"/>
            <a:ext cx="7315200" cy="4744907"/>
          </a:xfrm>
        </p:spPr>
        <p:txBody>
          <a:bodyPr/>
          <a:lstStyle/>
          <a:p>
            <a:pPr>
              <a:spcAft>
                <a:spcPts val="600"/>
              </a:spcAft>
            </a:pPr>
            <a:r>
              <a:rPr lang="en-US" sz="1600" dirty="0"/>
              <a:t>When the </a:t>
            </a:r>
            <a:r>
              <a:rPr lang="en-US" sz="1600" dirty="0" err="1"/>
              <a:t>Robertsons</a:t>
            </a:r>
            <a:r>
              <a:rPr lang="en-US" sz="1600" dirty="0"/>
              <a:t> loan became past due, </a:t>
            </a:r>
            <a:r>
              <a:rPr lang="en-US" sz="1600" dirty="0" err="1"/>
              <a:t>EvaBank</a:t>
            </a:r>
            <a:r>
              <a:rPr lang="en-US" sz="1600" dirty="0"/>
              <a:t> realized the problem.  It informed Traditions that it would not release the mortgages secured by the </a:t>
            </a:r>
            <a:r>
              <a:rPr lang="en-US" sz="1600" dirty="0" err="1"/>
              <a:t>Robertsons</a:t>
            </a:r>
            <a:r>
              <a:rPr lang="en-US" sz="1600" dirty="0"/>
              <a:t> property until the </a:t>
            </a:r>
            <a:r>
              <a:rPr lang="en-US" sz="1600" dirty="0" err="1"/>
              <a:t>Robertsons</a:t>
            </a:r>
            <a:r>
              <a:rPr lang="en-US" sz="1600" dirty="0"/>
              <a:t>’ loans were satisfied.</a:t>
            </a:r>
          </a:p>
          <a:p>
            <a:pPr>
              <a:spcAft>
                <a:spcPts val="600"/>
              </a:spcAft>
            </a:pPr>
            <a:r>
              <a:rPr lang="en-US" sz="1600" dirty="0"/>
              <a:t>Traditions sued </a:t>
            </a:r>
            <a:r>
              <a:rPr lang="en-US" sz="1600" dirty="0" err="1"/>
              <a:t>EvaBank</a:t>
            </a:r>
            <a:r>
              <a:rPr lang="en-US" sz="1600" dirty="0"/>
              <a:t> alleging slander of title and seeking a declaratory judgment that it was the first lienholder on the property.  </a:t>
            </a:r>
            <a:r>
              <a:rPr lang="en-US" sz="1600" dirty="0" err="1"/>
              <a:t>EvaBank</a:t>
            </a:r>
            <a:r>
              <a:rPr lang="en-US" sz="1600" dirty="0"/>
              <a:t> counterclaimed seeking a declaration that its mortgages were entitled to priority.  Trial court granted summary judgment in favor of Traditions, in part, based on equitable estoppel.</a:t>
            </a:r>
          </a:p>
          <a:p>
            <a:pPr>
              <a:spcAft>
                <a:spcPts val="600"/>
              </a:spcAft>
            </a:pPr>
            <a:r>
              <a:rPr lang="en-US" sz="1600" dirty="0"/>
              <a:t>Essential elements of estoppel: (1) the person against whom estoppel is asserted, who usually must have knowledge of the facts, communicates something in a misleading way, either by words, conduct, or silence, with the intention that the communication will be acted on; (2) the person asserting estoppel, who lacks knowledge of the facts, relies upon that communication; and (3) the person relying would be harmed materially if the actor is later permitted to assert a claim inconsistent with his earlier conduct.  </a:t>
            </a:r>
            <a:r>
              <a:rPr lang="en-US" sz="1600" i="1" dirty="0"/>
              <a:t>General Elec. Credit Corp. v. Strickland Div. of Rebel Lumber Co., </a:t>
            </a:r>
            <a:r>
              <a:rPr lang="en-US" sz="1600" dirty="0"/>
              <a:t>437 So. 2d 1240, 1243 (Ala. 1983).</a:t>
            </a:r>
          </a:p>
          <a:p>
            <a:pPr>
              <a:spcAft>
                <a:spcPts val="600"/>
              </a:spcAft>
            </a:pPr>
            <a:endParaRPr lang="en-US" sz="1800" dirty="0"/>
          </a:p>
        </p:txBody>
      </p:sp>
      <p:sp>
        <p:nvSpPr>
          <p:cNvPr id="4" name="Slide Number Placeholder 3">
            <a:extLst>
              <a:ext uri="{FF2B5EF4-FFF2-40B4-BE49-F238E27FC236}">
                <a16:creationId xmlns="" xmlns:a16="http://schemas.microsoft.com/office/drawing/2014/main" id="{1744EB8F-30C1-4CBE-A442-761AC87742E0}"/>
              </a:ext>
            </a:extLst>
          </p:cNvPr>
          <p:cNvSpPr>
            <a:spLocks noGrp="1"/>
          </p:cNvSpPr>
          <p:nvPr>
            <p:ph type="sldNum" sz="quarter" idx="10"/>
          </p:nvPr>
        </p:nvSpPr>
        <p:spPr/>
        <p:txBody>
          <a:bodyPr/>
          <a:lstStyle/>
          <a:p>
            <a:pPr>
              <a:defRPr/>
            </a:pPr>
            <a:fld id="{33FE74F3-DA5D-4F16-9BDD-F64E5423F87F}" type="slidenum">
              <a:rPr lang="en-US" altLang="en-US" smtClean="0"/>
              <a:pPr>
                <a:defRPr/>
              </a:pPr>
              <a:t>27</a:t>
            </a:fld>
            <a:endParaRPr lang="en-US" altLang="en-US"/>
          </a:p>
        </p:txBody>
      </p:sp>
    </p:spTree>
    <p:extLst>
      <p:ext uri="{BB962C8B-B14F-4D97-AF65-F5344CB8AC3E}">
        <p14:creationId xmlns:p14="http://schemas.microsoft.com/office/powerpoint/2010/main" val="2488021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D35A9F-73D7-4E02-BAB1-FF030AB5A11D}"/>
              </a:ext>
            </a:extLst>
          </p:cNvPr>
          <p:cNvSpPr>
            <a:spLocks noGrp="1"/>
          </p:cNvSpPr>
          <p:nvPr>
            <p:ph type="title"/>
          </p:nvPr>
        </p:nvSpPr>
        <p:spPr>
          <a:xfrm>
            <a:off x="927100" y="511968"/>
            <a:ext cx="7315200" cy="724235"/>
          </a:xfrm>
        </p:spPr>
        <p:txBody>
          <a:bodyPr/>
          <a:lstStyle/>
          <a:p>
            <a:r>
              <a:rPr lang="en-US" sz="2000" b="0" i="1" dirty="0" err="1">
                <a:solidFill>
                  <a:schemeClr val="tx1"/>
                </a:solidFill>
              </a:rPr>
              <a:t>EvaBank</a:t>
            </a:r>
            <a:r>
              <a:rPr lang="en-US" sz="2000" b="0" i="1" dirty="0">
                <a:solidFill>
                  <a:schemeClr val="tx1"/>
                </a:solidFill>
              </a:rPr>
              <a:t> v. Traditions Bank</a:t>
            </a:r>
            <a:r>
              <a:rPr lang="en-US" sz="2000" b="0" dirty="0">
                <a:solidFill>
                  <a:schemeClr val="tx1"/>
                </a:solidFill>
              </a:rPr>
              <a:t>, 2018 WL 797542 (Ala. Feb. 9, 2018).</a:t>
            </a:r>
            <a:endParaRPr lang="en-US" sz="2000" dirty="0"/>
          </a:p>
        </p:txBody>
      </p:sp>
      <p:sp>
        <p:nvSpPr>
          <p:cNvPr id="3" name="Content Placeholder 2">
            <a:extLst>
              <a:ext uri="{FF2B5EF4-FFF2-40B4-BE49-F238E27FC236}">
                <a16:creationId xmlns="" xmlns:a16="http://schemas.microsoft.com/office/drawing/2014/main" id="{C173A088-F1BA-4514-832F-F4119451D401}"/>
              </a:ext>
            </a:extLst>
          </p:cNvPr>
          <p:cNvSpPr>
            <a:spLocks noGrp="1"/>
          </p:cNvSpPr>
          <p:nvPr>
            <p:ph idx="1"/>
          </p:nvPr>
        </p:nvSpPr>
        <p:spPr>
          <a:xfrm>
            <a:off x="927100" y="1244591"/>
            <a:ext cx="7315200" cy="4602535"/>
          </a:xfrm>
        </p:spPr>
        <p:txBody>
          <a:bodyPr/>
          <a:lstStyle/>
          <a:p>
            <a:pPr>
              <a:spcAft>
                <a:spcPts val="600"/>
              </a:spcAft>
            </a:pPr>
            <a:r>
              <a:rPr lang="en-US" sz="1800" dirty="0"/>
              <a:t>Court reverses summary judgment and remands, finding that Traditions did not establish the elements of equitable estoppel.</a:t>
            </a:r>
          </a:p>
          <a:p>
            <a:pPr>
              <a:spcAft>
                <a:spcPts val="600"/>
              </a:spcAft>
            </a:pPr>
            <a:r>
              <a:rPr lang="en-US" sz="1800" dirty="0"/>
              <a:t>Factors:</a:t>
            </a:r>
          </a:p>
          <a:p>
            <a:pPr lvl="1">
              <a:spcAft>
                <a:spcPts val="600"/>
              </a:spcAft>
            </a:pPr>
            <a:r>
              <a:rPr lang="en-US" sz="1600" dirty="0" err="1"/>
              <a:t>EvaBank</a:t>
            </a:r>
            <a:r>
              <a:rPr lang="en-US" sz="1600" dirty="0"/>
              <a:t> mistakenly provided the wrong payoff, therefore, it could not have intended to induce reliance;</a:t>
            </a:r>
          </a:p>
          <a:p>
            <a:pPr lvl="1">
              <a:spcAft>
                <a:spcPts val="600"/>
              </a:spcAft>
            </a:pPr>
            <a:r>
              <a:rPr lang="en-US" sz="1600" dirty="0"/>
              <a:t>Traditions had numerous documents identifying the </a:t>
            </a:r>
            <a:r>
              <a:rPr lang="en-US" sz="1600" dirty="0" err="1"/>
              <a:t>Robertsons</a:t>
            </a:r>
            <a:r>
              <a:rPr lang="en-US" sz="1600" dirty="0"/>
              <a:t>, the address of the property, the dates of the two mortgages and the amount of the loan secured by the two mortgages;</a:t>
            </a:r>
          </a:p>
          <a:p>
            <a:pPr lvl="1">
              <a:spcAft>
                <a:spcPts val="600"/>
              </a:spcAft>
            </a:pPr>
            <a:r>
              <a:rPr lang="en-US" sz="1600" dirty="0"/>
              <a:t>The payoff statement </a:t>
            </a:r>
            <a:r>
              <a:rPr lang="en-US" sz="1600" dirty="0" err="1"/>
              <a:t>EvaBank</a:t>
            </a:r>
            <a:r>
              <a:rPr lang="en-US" sz="1600" dirty="0"/>
              <a:t> provided identified a different borrower (Roberson, not Robertson), contained a different property address for property located in a different county and did not reflect the amount of the loan.</a:t>
            </a:r>
          </a:p>
          <a:p>
            <a:pPr>
              <a:spcAft>
                <a:spcPts val="600"/>
              </a:spcAft>
            </a:pPr>
            <a:r>
              <a:rPr lang="en-US" sz="1800" dirty="0"/>
              <a:t>The party invoking estoppel must have in good faith been ignorant of the facts at the time a representation is made to him, and must have acted with diligence to learn the truth.</a:t>
            </a:r>
          </a:p>
        </p:txBody>
      </p:sp>
      <p:sp>
        <p:nvSpPr>
          <p:cNvPr id="4" name="Slide Number Placeholder 3">
            <a:extLst>
              <a:ext uri="{FF2B5EF4-FFF2-40B4-BE49-F238E27FC236}">
                <a16:creationId xmlns="" xmlns:a16="http://schemas.microsoft.com/office/drawing/2014/main" id="{A87B9FF7-CEF9-4C96-ABB1-C29A30FED34D}"/>
              </a:ext>
            </a:extLst>
          </p:cNvPr>
          <p:cNvSpPr>
            <a:spLocks noGrp="1"/>
          </p:cNvSpPr>
          <p:nvPr>
            <p:ph type="sldNum" sz="quarter" idx="10"/>
          </p:nvPr>
        </p:nvSpPr>
        <p:spPr/>
        <p:txBody>
          <a:bodyPr/>
          <a:lstStyle/>
          <a:p>
            <a:pPr>
              <a:defRPr/>
            </a:pPr>
            <a:fld id="{33FE74F3-DA5D-4F16-9BDD-F64E5423F87F}" type="slidenum">
              <a:rPr lang="en-US" altLang="en-US" smtClean="0"/>
              <a:pPr>
                <a:defRPr/>
              </a:pPr>
              <a:t>28</a:t>
            </a:fld>
            <a:endParaRPr lang="en-US" altLang="en-US"/>
          </a:p>
        </p:txBody>
      </p:sp>
    </p:spTree>
    <p:extLst>
      <p:ext uri="{BB962C8B-B14F-4D97-AF65-F5344CB8AC3E}">
        <p14:creationId xmlns:p14="http://schemas.microsoft.com/office/powerpoint/2010/main" val="1260929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435171"/>
            <a:ext cx="7315200" cy="582125"/>
          </a:xfrm>
        </p:spPr>
        <p:txBody>
          <a:bodyPr/>
          <a:lstStyle/>
          <a:p>
            <a:r>
              <a:rPr lang="en-US" dirty="0"/>
              <a:t>Case Law Update cont.</a:t>
            </a:r>
          </a:p>
        </p:txBody>
      </p:sp>
      <p:sp>
        <p:nvSpPr>
          <p:cNvPr id="3" name="Content Placeholder 2"/>
          <p:cNvSpPr>
            <a:spLocks noGrp="1"/>
          </p:cNvSpPr>
          <p:nvPr>
            <p:ph idx="1"/>
          </p:nvPr>
        </p:nvSpPr>
        <p:spPr>
          <a:xfrm>
            <a:off x="927100" y="948458"/>
            <a:ext cx="7315200" cy="4604238"/>
          </a:xfrm>
        </p:spPr>
        <p:txBody>
          <a:bodyPr/>
          <a:lstStyle/>
          <a:p>
            <a:pPr marL="0" indent="0">
              <a:spcAft>
                <a:spcPts val="600"/>
              </a:spcAft>
              <a:buNone/>
            </a:pPr>
            <a:r>
              <a:rPr lang="en-US" sz="2000" i="1" dirty="0"/>
              <a:t>Hubbard v. Cason</a:t>
            </a:r>
            <a:r>
              <a:rPr lang="en-US" sz="2000" dirty="0"/>
              <a:t>, 2018 WL 670470 (Ala. Civ. App. Feb. 2, 2018).</a:t>
            </a:r>
          </a:p>
          <a:p>
            <a:pPr>
              <a:spcAft>
                <a:spcPts val="600"/>
              </a:spcAft>
            </a:pPr>
            <a:r>
              <a:rPr lang="en-US" sz="1800" dirty="0" err="1"/>
              <a:t>Challenders</a:t>
            </a:r>
            <a:r>
              <a:rPr lang="en-US" sz="1800" dirty="0"/>
              <a:t> conveyed to Hubbard 40 acres and a roadway.  The Morrows had conveyed the roadway to the </a:t>
            </a:r>
            <a:r>
              <a:rPr lang="en-US" sz="1800" dirty="0" err="1"/>
              <a:t>Challenders</a:t>
            </a:r>
            <a:r>
              <a:rPr lang="en-US" sz="1800" dirty="0"/>
              <a:t> by virtue of an instrument that purported to be a deed.  The deed described the land conveyed as:  “A RIGHT OF WAY AND EASEMENT for road construction, maintenance, ingress, egress, utility construction… .”</a:t>
            </a:r>
          </a:p>
          <a:p>
            <a:pPr>
              <a:spcAft>
                <a:spcPts val="600"/>
              </a:spcAft>
            </a:pPr>
            <a:r>
              <a:rPr lang="en-US" sz="1800" dirty="0"/>
              <a:t>Hubbard filed suit against adjacent landowners the </a:t>
            </a:r>
            <a:r>
              <a:rPr lang="en-US" sz="1800" dirty="0" err="1"/>
              <a:t>Casons</a:t>
            </a:r>
            <a:r>
              <a:rPr lang="en-US" sz="1800" dirty="0"/>
              <a:t>, asserting ownership of the roadway and seeking an injunction to prohibit the </a:t>
            </a:r>
            <a:r>
              <a:rPr lang="en-US" sz="1800" dirty="0" err="1"/>
              <a:t>Casons</a:t>
            </a:r>
            <a:r>
              <a:rPr lang="en-US" sz="1800" dirty="0"/>
              <a:t> from using the roadway to access their property.</a:t>
            </a:r>
          </a:p>
          <a:p>
            <a:pPr>
              <a:spcAft>
                <a:spcPts val="600"/>
              </a:spcAft>
            </a:pPr>
            <a:r>
              <a:rPr lang="en-US" sz="1800" dirty="0"/>
              <a:t>Talladega Circuit Court found that Hubbard had only an easement and that the </a:t>
            </a:r>
            <a:r>
              <a:rPr lang="en-US" sz="1800" dirty="0" err="1"/>
              <a:t>Casons</a:t>
            </a:r>
            <a:r>
              <a:rPr lang="en-US" sz="1800" dirty="0"/>
              <a:t> were entitled to a 20 foot portion for joint ingress and egress.</a:t>
            </a:r>
          </a:p>
        </p:txBody>
      </p:sp>
      <p:sp>
        <p:nvSpPr>
          <p:cNvPr id="4" name="Slide Number Placeholder 3"/>
          <p:cNvSpPr>
            <a:spLocks noGrp="1"/>
          </p:cNvSpPr>
          <p:nvPr>
            <p:ph type="sldNum" sz="quarter" idx="10"/>
          </p:nvPr>
        </p:nvSpPr>
        <p:spPr/>
        <p:txBody>
          <a:bodyPr/>
          <a:lstStyle/>
          <a:p>
            <a:pPr>
              <a:defRPr/>
            </a:pPr>
            <a:fld id="{33FE74F3-DA5D-4F16-9BDD-F64E5423F87F}" type="slidenum">
              <a:rPr lang="en-US" altLang="en-US" smtClean="0"/>
              <a:pPr>
                <a:defRPr/>
              </a:pPr>
              <a:t>29</a:t>
            </a:fld>
            <a:endParaRPr lang="en-US" altLang="en-US"/>
          </a:p>
        </p:txBody>
      </p:sp>
    </p:spTree>
    <p:extLst>
      <p:ext uri="{BB962C8B-B14F-4D97-AF65-F5344CB8AC3E}">
        <p14:creationId xmlns:p14="http://schemas.microsoft.com/office/powerpoint/2010/main" val="35701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a:xfrm>
            <a:off x="946150" y="677863"/>
            <a:ext cx="7280275" cy="930275"/>
          </a:xfrm>
        </p:spPr>
        <p:txBody>
          <a:bodyPr/>
          <a:lstStyle/>
          <a:p>
            <a:r>
              <a:rPr lang="en-US" altLang="en-US" dirty="0">
                <a:ea typeface="ＭＳ Ｐゴシック" panose="020B0600070205080204" pitchFamily="34" charset="-128"/>
              </a:rPr>
              <a:t>Legislative Update cont.</a:t>
            </a:r>
          </a:p>
        </p:txBody>
      </p:sp>
      <p:sp>
        <p:nvSpPr>
          <p:cNvPr id="17411" name="Text Placeholder 7"/>
          <p:cNvSpPr>
            <a:spLocks noGrp="1"/>
          </p:cNvSpPr>
          <p:nvPr>
            <p:ph type="body" sz="quarter" idx="13"/>
          </p:nvPr>
        </p:nvSpPr>
        <p:spPr>
          <a:xfrm>
            <a:off x="946150" y="1232999"/>
            <a:ext cx="7280275" cy="4495677"/>
          </a:xfrm>
        </p:spPr>
        <p:txBody>
          <a:bodyPr/>
          <a:lstStyle/>
          <a:p>
            <a:pPr>
              <a:spcAft>
                <a:spcPts val="600"/>
              </a:spcAft>
              <a:buFont typeface="Wingdings" panose="05000000000000000000" pitchFamily="2" charset="2"/>
              <a:buChar char="§"/>
            </a:pPr>
            <a:r>
              <a:rPr lang="en-US" altLang="en-US" dirty="0">
                <a:ea typeface="ＭＳ Ｐゴシック" panose="020B0600070205080204" pitchFamily="34" charset="-128"/>
              </a:rPr>
              <a:t>HB90 – Amends Ala. Code 6-5-248 with respect to the right of redemption on residential property.</a:t>
            </a:r>
          </a:p>
          <a:p>
            <a:pPr>
              <a:spcAft>
                <a:spcPts val="600"/>
              </a:spcAft>
              <a:buFont typeface="Wingdings" panose="05000000000000000000" pitchFamily="2" charset="2"/>
              <a:buChar char="§"/>
            </a:pPr>
            <a:r>
              <a:rPr lang="en-US" altLang="en-US" dirty="0">
                <a:ea typeface="ＭＳ Ｐゴシック" panose="020B0600070205080204" pitchFamily="34" charset="-128"/>
              </a:rPr>
              <a:t>Section 6-5-248(h) requires a notice to mortgagor from mortgagee foreclosing residential property at least 30 days prior to the foreclosure date.  The right of redemption does not begin to run until notice is given.</a:t>
            </a:r>
          </a:p>
          <a:p>
            <a:pPr>
              <a:spcAft>
                <a:spcPts val="600"/>
              </a:spcAft>
              <a:buFont typeface="Wingdings" panose="05000000000000000000" pitchFamily="2" charset="2"/>
              <a:buChar char="§"/>
            </a:pPr>
            <a:r>
              <a:rPr lang="en-US" altLang="en-US" dirty="0">
                <a:ea typeface="ＭＳ Ｐゴシック" panose="020B0600070205080204" pitchFamily="34" charset="-128"/>
              </a:rPr>
              <a:t>Amended to provide that under no circumstances may a right of redemption be exercised later than one year after date of foreclosure.  May produce proof of mailing as an affirmative defense to any action related to notice requirement.</a:t>
            </a:r>
          </a:p>
        </p:txBody>
      </p:sp>
      <p:sp>
        <p:nvSpPr>
          <p:cNvPr id="17412"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9B1EE73-DBFD-4CE9-A376-3015A5982412}" type="slidenum">
              <a:rPr lang="en-US" altLang="en-US">
                <a:solidFill>
                  <a:srgbClr val="000000"/>
                </a:solidFill>
              </a:rPr>
              <a:pPr/>
              <a:t>3</a:t>
            </a:fld>
            <a:endParaRPr lang="en-US" altLang="en-US">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FAE80A-C619-4C8B-81B9-08DEB800A82D}"/>
              </a:ext>
            </a:extLst>
          </p:cNvPr>
          <p:cNvSpPr>
            <a:spLocks noGrp="1"/>
          </p:cNvSpPr>
          <p:nvPr>
            <p:ph type="title"/>
          </p:nvPr>
        </p:nvSpPr>
        <p:spPr>
          <a:xfrm>
            <a:off x="927100" y="450224"/>
            <a:ext cx="7315200" cy="699069"/>
          </a:xfrm>
        </p:spPr>
        <p:txBody>
          <a:bodyPr/>
          <a:lstStyle/>
          <a:p>
            <a:r>
              <a:rPr lang="en-US" sz="2000" b="0" i="1" dirty="0">
                <a:solidFill>
                  <a:schemeClr val="tx1"/>
                </a:solidFill>
              </a:rPr>
              <a:t>Hubbard v. Cason</a:t>
            </a:r>
            <a:r>
              <a:rPr lang="en-US" sz="2000" b="0" dirty="0">
                <a:solidFill>
                  <a:schemeClr val="tx1"/>
                </a:solidFill>
              </a:rPr>
              <a:t>, 2018 WL 670470 (Ala. Civ. App. Feb. 2, 2018).</a:t>
            </a:r>
          </a:p>
        </p:txBody>
      </p:sp>
      <p:sp>
        <p:nvSpPr>
          <p:cNvPr id="3" name="Content Placeholder 2">
            <a:extLst>
              <a:ext uri="{FF2B5EF4-FFF2-40B4-BE49-F238E27FC236}">
                <a16:creationId xmlns="" xmlns:a16="http://schemas.microsoft.com/office/drawing/2014/main" id="{77B864A2-37C2-455B-9F11-296585C69063}"/>
              </a:ext>
            </a:extLst>
          </p:cNvPr>
          <p:cNvSpPr>
            <a:spLocks noGrp="1"/>
          </p:cNvSpPr>
          <p:nvPr>
            <p:ph idx="1"/>
          </p:nvPr>
        </p:nvSpPr>
        <p:spPr>
          <a:xfrm>
            <a:off x="927100" y="1224793"/>
            <a:ext cx="7315200" cy="4629907"/>
          </a:xfrm>
        </p:spPr>
        <p:txBody>
          <a:bodyPr/>
          <a:lstStyle/>
          <a:p>
            <a:pPr>
              <a:spcAft>
                <a:spcPts val="600"/>
              </a:spcAft>
            </a:pPr>
            <a:r>
              <a:rPr lang="en-US" sz="1600" dirty="0"/>
              <a:t>The granting clause in a deed determines the interest conveyed, and unless there is repugnancy, obscurity or ambiguity in that clause, it prevails over introductory statements or recitals in conflict therewith, and over the habendum, too, if that clause is contradictory or repugnant to it.  </a:t>
            </a:r>
            <a:r>
              <a:rPr lang="en-US" sz="1600" i="1" dirty="0"/>
              <a:t>Moss v. Williams</a:t>
            </a:r>
            <a:r>
              <a:rPr lang="en-US" sz="1600" dirty="0"/>
              <a:t>, 822 So. 2d 397 (Ala. 2001) (citations omitted).</a:t>
            </a:r>
          </a:p>
          <a:p>
            <a:pPr>
              <a:spcAft>
                <a:spcPts val="600"/>
              </a:spcAft>
            </a:pPr>
            <a:r>
              <a:rPr lang="en-US" sz="1600" dirty="0"/>
              <a:t>Where the granting clause designates no particular estate, any intent to overcome the statutory presumption that the conveyance is of fee-simple estate must of necessity be found in lucid, unambiguous language used to express it, rather than statements merely contradictory or repugnant to that found in the granting clause.  </a:t>
            </a:r>
            <a:r>
              <a:rPr lang="en-US" sz="1600" i="1" dirty="0"/>
              <a:t>Id.</a:t>
            </a:r>
            <a:endParaRPr lang="en-US" sz="1600" dirty="0"/>
          </a:p>
          <a:p>
            <a:pPr>
              <a:spcAft>
                <a:spcPts val="600"/>
              </a:spcAft>
            </a:pPr>
            <a:r>
              <a:rPr lang="en-US" sz="1600" dirty="0"/>
              <a:t>The “deed” from the Morrows to the </a:t>
            </a:r>
            <a:r>
              <a:rPr lang="en-US" sz="1600" dirty="0" err="1"/>
              <a:t>Challenders</a:t>
            </a:r>
            <a:r>
              <a:rPr lang="en-US" sz="1600" dirty="0"/>
              <a:t> described the interest conveyed as “A RIGHT OF WAY AND EASEMENT.”  As grantee of the </a:t>
            </a:r>
            <a:r>
              <a:rPr lang="en-US" sz="1600" dirty="0" err="1"/>
              <a:t>Challenders</a:t>
            </a:r>
            <a:r>
              <a:rPr lang="en-US" sz="1600" dirty="0"/>
              <a:t>, Hubbard could not have fee simple title because a landowner cannot convey a greater interest in property than he possesses.  </a:t>
            </a:r>
            <a:r>
              <a:rPr lang="en-US" sz="1600" i="1" dirty="0"/>
              <a:t>Chancy v. Chancy Lake Homeowners </a:t>
            </a:r>
            <a:r>
              <a:rPr lang="en-US" sz="1600" i="1" dirty="0" err="1"/>
              <a:t>Ass’n</a:t>
            </a:r>
            <a:r>
              <a:rPr lang="en-US" sz="1600" dirty="0"/>
              <a:t>, 55 So. 3d 287, 297 (Ala. Civ. App. 2010).</a:t>
            </a:r>
          </a:p>
          <a:p>
            <a:pPr>
              <a:spcAft>
                <a:spcPts val="600"/>
              </a:spcAft>
            </a:pPr>
            <a:r>
              <a:rPr lang="en-US" sz="1600" dirty="0"/>
              <a:t>Court also found that Cason established a prescriptive easement by adverse possession.</a:t>
            </a:r>
          </a:p>
        </p:txBody>
      </p:sp>
      <p:sp>
        <p:nvSpPr>
          <p:cNvPr id="4" name="Slide Number Placeholder 3">
            <a:extLst>
              <a:ext uri="{FF2B5EF4-FFF2-40B4-BE49-F238E27FC236}">
                <a16:creationId xmlns="" xmlns:a16="http://schemas.microsoft.com/office/drawing/2014/main" id="{96518043-D6F8-4E59-8D7D-2C8D2CF786EB}"/>
              </a:ext>
            </a:extLst>
          </p:cNvPr>
          <p:cNvSpPr>
            <a:spLocks noGrp="1"/>
          </p:cNvSpPr>
          <p:nvPr>
            <p:ph type="sldNum" sz="quarter" idx="10"/>
          </p:nvPr>
        </p:nvSpPr>
        <p:spPr/>
        <p:txBody>
          <a:bodyPr/>
          <a:lstStyle/>
          <a:p>
            <a:pPr>
              <a:defRPr/>
            </a:pPr>
            <a:fld id="{33FE74F3-DA5D-4F16-9BDD-F64E5423F87F}" type="slidenum">
              <a:rPr lang="en-US" altLang="en-US" smtClean="0"/>
              <a:pPr>
                <a:defRPr/>
              </a:pPr>
              <a:t>30</a:t>
            </a:fld>
            <a:endParaRPr lang="en-US" altLang="en-US" dirty="0"/>
          </a:p>
        </p:txBody>
      </p:sp>
    </p:spTree>
    <p:extLst>
      <p:ext uri="{BB962C8B-B14F-4D97-AF65-F5344CB8AC3E}">
        <p14:creationId xmlns:p14="http://schemas.microsoft.com/office/powerpoint/2010/main" val="3868714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Update cont.</a:t>
            </a:r>
          </a:p>
        </p:txBody>
      </p:sp>
      <p:sp>
        <p:nvSpPr>
          <p:cNvPr id="3" name="Text Placeholder 2"/>
          <p:cNvSpPr>
            <a:spLocks noGrp="1"/>
          </p:cNvSpPr>
          <p:nvPr>
            <p:ph type="body" sz="quarter" idx="13"/>
          </p:nvPr>
        </p:nvSpPr>
        <p:spPr>
          <a:xfrm>
            <a:off x="968479" y="1502569"/>
            <a:ext cx="7280275" cy="3852862"/>
          </a:xfrm>
        </p:spPr>
        <p:txBody>
          <a:bodyPr/>
          <a:lstStyle/>
          <a:p>
            <a:pPr>
              <a:spcAft>
                <a:spcPts val="600"/>
              </a:spcAft>
              <a:buFont typeface="Wingdings" panose="05000000000000000000" pitchFamily="2" charset="2"/>
              <a:buChar char="§"/>
            </a:pPr>
            <a:r>
              <a:rPr lang="en-US" dirty="0"/>
              <a:t>Act 2018-433; S.B. No. 230 – Creates additional classes of community development districts and authorizes the sale of alcoholic beverages in one of these districts for on-premises and off-premises consumption.</a:t>
            </a:r>
          </a:p>
          <a:p>
            <a:pPr>
              <a:spcAft>
                <a:spcPts val="600"/>
              </a:spcAft>
              <a:buFont typeface="Wingdings" panose="05000000000000000000" pitchFamily="2" charset="2"/>
              <a:buChar char="§"/>
            </a:pPr>
            <a:r>
              <a:rPr lang="en-US" dirty="0"/>
              <a:t>Adds subsections (m), (n) and (o) to 35-8B-1 to create additional classes of community development districts.</a:t>
            </a:r>
          </a:p>
          <a:p>
            <a:pPr>
              <a:spcAft>
                <a:spcPts val="600"/>
              </a:spcAft>
              <a:buFont typeface="Wingdings" panose="05000000000000000000" pitchFamily="2" charset="2"/>
              <a:buChar char="§"/>
            </a:pPr>
            <a:r>
              <a:rPr lang="en-US" dirty="0" smtClean="0"/>
              <a:t>May be located on private property; may consist of golf courses, social clubs, dock and lake-front establishments, etc.</a:t>
            </a:r>
            <a:endParaRPr lang="en-US" dirty="0"/>
          </a:p>
        </p:txBody>
      </p:sp>
      <p:sp>
        <p:nvSpPr>
          <p:cNvPr id="4" name="Slide Number Placeholder 3"/>
          <p:cNvSpPr>
            <a:spLocks noGrp="1"/>
          </p:cNvSpPr>
          <p:nvPr>
            <p:ph type="sldNum" sz="quarter" idx="14"/>
          </p:nvPr>
        </p:nvSpPr>
        <p:spPr/>
        <p:txBody>
          <a:bodyPr/>
          <a:lstStyle/>
          <a:p>
            <a:pPr>
              <a:defRPr/>
            </a:pPr>
            <a:fld id="{EA740C75-B594-4A9E-8D98-1CA94692683F}" type="slidenum">
              <a:rPr lang="en-US" altLang="en-US" smtClean="0"/>
              <a:pPr>
                <a:defRPr/>
              </a:pPr>
              <a:t>4</a:t>
            </a:fld>
            <a:endParaRPr lang="en-US" altLang="en-US"/>
          </a:p>
        </p:txBody>
      </p:sp>
    </p:spTree>
    <p:extLst>
      <p:ext uri="{BB962C8B-B14F-4D97-AF65-F5344CB8AC3E}">
        <p14:creationId xmlns:p14="http://schemas.microsoft.com/office/powerpoint/2010/main" val="2667955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46150" y="677863"/>
            <a:ext cx="7280275" cy="666383"/>
          </a:xfrm>
        </p:spPr>
        <p:txBody>
          <a:bodyPr/>
          <a:lstStyle/>
          <a:p>
            <a:r>
              <a:rPr lang="en-US" altLang="en-US" dirty="0">
                <a:ea typeface="ＭＳ Ｐゴシック" panose="020B0600070205080204" pitchFamily="34" charset="-128"/>
              </a:rPr>
              <a:t>Case Law Update</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
        <p:nvSpPr>
          <p:cNvPr id="18435" name="Text Placeholder 2"/>
          <p:cNvSpPr>
            <a:spLocks noGrp="1"/>
          </p:cNvSpPr>
          <p:nvPr>
            <p:ph type="body" sz="quarter" idx="13"/>
          </p:nvPr>
        </p:nvSpPr>
        <p:spPr>
          <a:xfrm>
            <a:off x="946150" y="1289537"/>
            <a:ext cx="7280275" cy="4524033"/>
          </a:xfrm>
        </p:spPr>
        <p:txBody>
          <a:bodyPr/>
          <a:lstStyle/>
          <a:p>
            <a:pPr>
              <a:spcAft>
                <a:spcPts val="600"/>
              </a:spcAft>
            </a:pPr>
            <a:r>
              <a:rPr lang="en-US" altLang="en-US" sz="2000" i="1" dirty="0">
                <a:ea typeface="ＭＳ Ｐゴシック" panose="020B0600070205080204" pitchFamily="34" charset="-128"/>
              </a:rPr>
              <a:t>GHB Constr. &amp; Dev. Co., Inc. v. West Alabama Bank &amp; Trust</a:t>
            </a:r>
            <a:r>
              <a:rPr lang="en-US" altLang="en-US" sz="2000" dirty="0">
                <a:ea typeface="ＭＳ Ｐゴシック" panose="020B0600070205080204" pitchFamily="34" charset="-128"/>
              </a:rPr>
              <a:t>, 2018 WL 4871133 (Ala. Sept. 21, 2018).</a:t>
            </a:r>
          </a:p>
          <a:p>
            <a:pPr>
              <a:spcAft>
                <a:spcPts val="600"/>
              </a:spcAft>
              <a:buFont typeface="Wingdings" panose="05000000000000000000" pitchFamily="2" charset="2"/>
              <a:buChar char="§"/>
            </a:pPr>
            <a:r>
              <a:rPr lang="en-US" altLang="en-US" sz="1800" dirty="0">
                <a:ea typeface="ＭＳ Ｐゴシック" panose="020B0600070205080204" pitchFamily="34" charset="-128"/>
              </a:rPr>
              <a:t>April 8, 2015, Guin purchased real property located in Walker County.  On the same day, Guin executed a promissory note and future advance mortgage in favor of West Alabama Bank &amp; Trust secured by the property in the amount of $410,870.  The bank did not advance any money to Guin on that day.</a:t>
            </a:r>
          </a:p>
          <a:p>
            <a:pPr>
              <a:spcAft>
                <a:spcPts val="600"/>
              </a:spcAft>
              <a:buFont typeface="Wingdings" panose="05000000000000000000" pitchFamily="2" charset="2"/>
              <a:buChar char="§"/>
            </a:pPr>
            <a:r>
              <a:rPr lang="en-US" altLang="en-US" sz="1800" dirty="0">
                <a:ea typeface="ＭＳ Ｐゴシック" panose="020B0600070205080204" pitchFamily="34" charset="-128"/>
              </a:rPr>
              <a:t>April 9, 2015, Guin enters into a contract with GHB to build a house on the property.  The record does not indicate the date on which materials were first delivered or construction commenced.</a:t>
            </a:r>
          </a:p>
          <a:p>
            <a:pPr>
              <a:spcAft>
                <a:spcPts val="600"/>
              </a:spcAft>
              <a:buFont typeface="Wingdings" panose="05000000000000000000" pitchFamily="2" charset="2"/>
              <a:buChar char="§"/>
            </a:pPr>
            <a:r>
              <a:rPr lang="en-US" altLang="en-US" sz="1800" dirty="0">
                <a:ea typeface="ＭＳ Ｐゴシック" panose="020B0600070205080204" pitchFamily="34" charset="-128"/>
              </a:rPr>
              <a:t>On April 10, 2015, the bank recorded the mortgage in the probate records.</a:t>
            </a:r>
          </a:p>
          <a:p>
            <a:pPr>
              <a:spcAft>
                <a:spcPts val="600"/>
              </a:spcAft>
              <a:buFont typeface="Wingdings" panose="05000000000000000000" pitchFamily="2" charset="2"/>
              <a:buChar char="§"/>
            </a:pPr>
            <a:r>
              <a:rPr lang="en-US" altLang="en-US" sz="1800" dirty="0">
                <a:ea typeface="ＭＳ Ｐゴシック" panose="020B0600070205080204" pitchFamily="34" charset="-128"/>
              </a:rPr>
              <a:t>On October 16, 2015, the bank issued the first advance under the note to Guin in the amount of $105,000.</a:t>
            </a:r>
          </a:p>
          <a:p>
            <a:pPr>
              <a:buFont typeface="Arial" panose="020B0604020202020204" pitchFamily="34" charset="0"/>
              <a:buChar char="•"/>
            </a:pPr>
            <a:endParaRPr lang="en-US" altLang="en-US" i="1" dirty="0">
              <a:ea typeface="ＭＳ Ｐゴシック" panose="020B0600070205080204" pitchFamily="34" charset="-128"/>
            </a:endParaRPr>
          </a:p>
        </p:txBody>
      </p:sp>
      <p:sp>
        <p:nvSpPr>
          <p:cNvPr id="1843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9F1F5E-EA1B-4694-A0E2-0DFCC7AE1769}" type="slidenum">
              <a:rPr lang="en-US" altLang="en-US">
                <a:solidFill>
                  <a:srgbClr val="000000"/>
                </a:solidFill>
              </a:rPr>
              <a:pPr/>
              <a:t>5</a:t>
            </a:fld>
            <a:endParaRPr lang="en-US" altLang="en-US">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B2A344-52B1-464A-AE19-C05C0A9B3903}"/>
              </a:ext>
            </a:extLst>
          </p:cNvPr>
          <p:cNvSpPr>
            <a:spLocks noGrp="1"/>
          </p:cNvSpPr>
          <p:nvPr>
            <p:ph type="title"/>
          </p:nvPr>
        </p:nvSpPr>
        <p:spPr>
          <a:xfrm>
            <a:off x="946150" y="517941"/>
            <a:ext cx="7280275" cy="639740"/>
          </a:xfrm>
        </p:spPr>
        <p:txBody>
          <a:bodyPr/>
          <a:lstStyle/>
          <a:p>
            <a:r>
              <a:rPr lang="en-US" altLang="en-US" sz="2000" b="0" i="1" dirty="0">
                <a:solidFill>
                  <a:schemeClr val="tx1"/>
                </a:solidFill>
                <a:ea typeface="ＭＳ Ｐゴシック" panose="020B0600070205080204" pitchFamily="34" charset="-128"/>
              </a:rPr>
              <a:t>GHB Constr. &amp; Dev. Co., Inc. v. West Alabama Bank &amp; Trust</a:t>
            </a:r>
            <a:r>
              <a:rPr lang="en-US" altLang="en-US" sz="2000" b="0" dirty="0">
                <a:solidFill>
                  <a:schemeClr val="tx1"/>
                </a:solidFill>
                <a:ea typeface="ＭＳ Ｐゴシック" panose="020B0600070205080204" pitchFamily="34" charset="-128"/>
              </a:rPr>
              <a:t>, 2018 WL 4871133 (Ala. Sept. 21, 2018).</a:t>
            </a:r>
            <a:endParaRPr lang="en-US" sz="2000" b="0" dirty="0">
              <a:solidFill>
                <a:schemeClr val="tx1"/>
              </a:solidFill>
            </a:endParaRPr>
          </a:p>
        </p:txBody>
      </p:sp>
      <p:sp>
        <p:nvSpPr>
          <p:cNvPr id="3" name="Text Placeholder 2">
            <a:extLst>
              <a:ext uri="{FF2B5EF4-FFF2-40B4-BE49-F238E27FC236}">
                <a16:creationId xmlns="" xmlns:a16="http://schemas.microsoft.com/office/drawing/2014/main" id="{4914396E-C4F8-4A49-805E-5B5A03810AE8}"/>
              </a:ext>
            </a:extLst>
          </p:cNvPr>
          <p:cNvSpPr>
            <a:spLocks noGrp="1"/>
          </p:cNvSpPr>
          <p:nvPr>
            <p:ph type="body" sz="quarter" idx="13"/>
          </p:nvPr>
        </p:nvSpPr>
        <p:spPr>
          <a:xfrm>
            <a:off x="946150" y="1367406"/>
            <a:ext cx="7280275" cy="4093594"/>
          </a:xfrm>
        </p:spPr>
        <p:txBody>
          <a:bodyPr/>
          <a:lstStyle/>
          <a:p>
            <a:pPr>
              <a:spcAft>
                <a:spcPts val="600"/>
              </a:spcAft>
              <a:buFont typeface="Wingdings" panose="05000000000000000000" pitchFamily="2" charset="2"/>
              <a:buChar char="§"/>
            </a:pPr>
            <a:r>
              <a:rPr lang="en-US" sz="1800" dirty="0"/>
              <a:t>On July 25, 2016, GHB submitted its final bill for the work completed.  Due to nonpayment, it filed a verified statement of lien on December 20, 2016, and instituted a civil action on January 6, 2017, naming Guin and the bank.  With respect to the bank, GHB sought a declaration that its lien had priority over the bank’s mortgage.</a:t>
            </a:r>
          </a:p>
          <a:p>
            <a:pPr>
              <a:spcAft>
                <a:spcPts val="600"/>
              </a:spcAft>
              <a:buFont typeface="Wingdings" panose="05000000000000000000" pitchFamily="2" charset="2"/>
              <a:buChar char="§"/>
            </a:pPr>
            <a:r>
              <a:rPr lang="en-US" sz="1800" dirty="0"/>
              <a:t>The bank filed a motion to dismiss pursuant to Rule 12(b)(6), arguing that its mortgage had priority over GHB’s lien because it was recorded before GHB delivered materials or commenced work on </a:t>
            </a:r>
            <a:r>
              <a:rPr lang="en-US" sz="1800" dirty="0" err="1"/>
              <a:t>Guin’s</a:t>
            </a:r>
            <a:r>
              <a:rPr lang="en-US" sz="1800" dirty="0"/>
              <a:t> house.</a:t>
            </a:r>
          </a:p>
          <a:p>
            <a:pPr>
              <a:spcAft>
                <a:spcPts val="600"/>
              </a:spcAft>
              <a:buFont typeface="Wingdings" panose="05000000000000000000" pitchFamily="2" charset="2"/>
              <a:buChar char="§"/>
            </a:pPr>
            <a:r>
              <a:rPr lang="en-US" sz="1800" dirty="0"/>
              <a:t>GHB argued that the bank’s mortgage did not “secure” until the first advance, which occurred after GHB commenced work.</a:t>
            </a:r>
          </a:p>
          <a:p>
            <a:pPr>
              <a:spcAft>
                <a:spcPts val="600"/>
              </a:spcAft>
              <a:buFont typeface="Wingdings" panose="05000000000000000000" pitchFamily="2" charset="2"/>
              <a:buChar char="§"/>
            </a:pPr>
            <a:r>
              <a:rPr lang="en-US" sz="1800" dirty="0"/>
              <a:t>The trial court granted the bank’s motion.</a:t>
            </a:r>
          </a:p>
          <a:p>
            <a:pPr>
              <a:spcAft>
                <a:spcPts val="600"/>
              </a:spcAft>
              <a:buFont typeface="Wingdings" panose="05000000000000000000" pitchFamily="2" charset="2"/>
              <a:buChar char="§"/>
            </a:pPr>
            <a:endParaRPr lang="en-US" sz="1800" dirty="0"/>
          </a:p>
        </p:txBody>
      </p:sp>
      <p:sp>
        <p:nvSpPr>
          <p:cNvPr id="4" name="Slide Number Placeholder 3">
            <a:extLst>
              <a:ext uri="{FF2B5EF4-FFF2-40B4-BE49-F238E27FC236}">
                <a16:creationId xmlns="" xmlns:a16="http://schemas.microsoft.com/office/drawing/2014/main" id="{E9FC156E-E531-4BD3-A355-6BC174FC7A64}"/>
              </a:ext>
            </a:extLst>
          </p:cNvPr>
          <p:cNvSpPr>
            <a:spLocks noGrp="1"/>
          </p:cNvSpPr>
          <p:nvPr>
            <p:ph type="sldNum" sz="quarter" idx="14"/>
          </p:nvPr>
        </p:nvSpPr>
        <p:spPr/>
        <p:txBody>
          <a:bodyPr/>
          <a:lstStyle/>
          <a:p>
            <a:pPr>
              <a:defRPr/>
            </a:pPr>
            <a:fld id="{EA740C75-B594-4A9E-8D98-1CA94692683F}" type="slidenum">
              <a:rPr lang="en-US" altLang="en-US" smtClean="0"/>
              <a:pPr>
                <a:defRPr/>
              </a:pPr>
              <a:t>6</a:t>
            </a:fld>
            <a:endParaRPr lang="en-US" altLang="en-US"/>
          </a:p>
        </p:txBody>
      </p:sp>
    </p:spTree>
    <p:extLst>
      <p:ext uri="{BB962C8B-B14F-4D97-AF65-F5344CB8AC3E}">
        <p14:creationId xmlns:p14="http://schemas.microsoft.com/office/powerpoint/2010/main" val="260612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C7553F-BA18-43DE-8592-F487E9C9D741}"/>
              </a:ext>
            </a:extLst>
          </p:cNvPr>
          <p:cNvSpPr>
            <a:spLocks noGrp="1"/>
          </p:cNvSpPr>
          <p:nvPr>
            <p:ph type="title"/>
          </p:nvPr>
        </p:nvSpPr>
        <p:spPr>
          <a:xfrm>
            <a:off x="996484" y="541866"/>
            <a:ext cx="7280275" cy="719668"/>
          </a:xfrm>
        </p:spPr>
        <p:txBody>
          <a:bodyPr/>
          <a:lstStyle/>
          <a:p>
            <a:r>
              <a:rPr lang="en-US" altLang="en-US" sz="2000" b="0" i="1" dirty="0">
                <a:solidFill>
                  <a:schemeClr val="tx1"/>
                </a:solidFill>
                <a:ea typeface="ＭＳ Ｐゴシック" panose="020B0600070205080204" pitchFamily="34" charset="-128"/>
              </a:rPr>
              <a:t>GHB Constr. &amp; Dev. Co., Inc. v. West Alabama Bank &amp; Trust</a:t>
            </a:r>
            <a:r>
              <a:rPr lang="en-US" altLang="en-US" sz="2000" b="0" dirty="0">
                <a:solidFill>
                  <a:schemeClr val="tx1"/>
                </a:solidFill>
                <a:ea typeface="ＭＳ Ｐゴシック" panose="020B0600070205080204" pitchFamily="34" charset="-128"/>
              </a:rPr>
              <a:t>, 2018 WL 4871133 (Ala. Sept. 21, 2018).</a:t>
            </a:r>
            <a:endParaRPr lang="en-US" sz="2000" dirty="0"/>
          </a:p>
        </p:txBody>
      </p:sp>
      <p:sp>
        <p:nvSpPr>
          <p:cNvPr id="3" name="Text Placeholder 2">
            <a:extLst>
              <a:ext uri="{FF2B5EF4-FFF2-40B4-BE49-F238E27FC236}">
                <a16:creationId xmlns="" xmlns:a16="http://schemas.microsoft.com/office/drawing/2014/main" id="{94BE1242-3BB8-4A5C-AE2C-80EC13EB2382}"/>
              </a:ext>
            </a:extLst>
          </p:cNvPr>
          <p:cNvSpPr>
            <a:spLocks noGrp="1"/>
          </p:cNvSpPr>
          <p:nvPr>
            <p:ph type="body" sz="quarter" idx="13"/>
          </p:nvPr>
        </p:nvSpPr>
        <p:spPr>
          <a:xfrm>
            <a:off x="946150" y="1342239"/>
            <a:ext cx="7280275" cy="4118761"/>
          </a:xfrm>
        </p:spPr>
        <p:txBody>
          <a:bodyPr/>
          <a:lstStyle/>
          <a:p>
            <a:pPr>
              <a:spcAft>
                <a:spcPts val="600"/>
              </a:spcAft>
              <a:buFont typeface="Wingdings" panose="05000000000000000000" pitchFamily="2" charset="2"/>
              <a:buChar char="§"/>
            </a:pPr>
            <a:r>
              <a:rPr lang="en-US" sz="1800" dirty="0"/>
              <a:t>“The only issue before us is whether it is possible for GHB to demonstrate that its materialman’s lien is superior to [the bank’s] mortgage.”</a:t>
            </a:r>
          </a:p>
          <a:p>
            <a:pPr>
              <a:spcAft>
                <a:spcPts val="600"/>
              </a:spcAft>
              <a:buFont typeface="Wingdings" panose="05000000000000000000" pitchFamily="2" charset="2"/>
              <a:buChar char="§"/>
            </a:pPr>
            <a:r>
              <a:rPr lang="en-US" sz="1800" dirty="0"/>
              <a:t>“It is undisputed that GHB did not deliver any materials to </a:t>
            </a:r>
            <a:r>
              <a:rPr lang="en-US" sz="1800" dirty="0" err="1"/>
              <a:t>Guin’s</a:t>
            </a:r>
            <a:r>
              <a:rPr lang="en-US" sz="1800" dirty="0"/>
              <a:t> property or begin construction of </a:t>
            </a:r>
            <a:r>
              <a:rPr lang="en-US" sz="1800" dirty="0" err="1"/>
              <a:t>Guin’s</a:t>
            </a:r>
            <a:r>
              <a:rPr lang="en-US" sz="1800" dirty="0"/>
              <a:t> house until after April 10, 2015.”</a:t>
            </a:r>
          </a:p>
          <a:p>
            <a:pPr>
              <a:spcAft>
                <a:spcPts val="600"/>
              </a:spcAft>
              <a:buFont typeface="Wingdings" panose="05000000000000000000" pitchFamily="2" charset="2"/>
              <a:buChar char="§"/>
            </a:pPr>
            <a:r>
              <a:rPr lang="en-US" sz="1800" dirty="0"/>
              <a:t>GHB argues that the bank’s mortgage lien was not created at the time of execution because it argues that the mortgage did </a:t>
            </a:r>
            <a:r>
              <a:rPr lang="en-US" sz="1800" dirty="0" smtClean="0"/>
              <a:t>not </a:t>
            </a:r>
            <a:r>
              <a:rPr lang="en-US" sz="1800" dirty="0"/>
              <a:t>secure any indebtedness.  Basically, GHB’s position is that the mortgage did not exist as a security instrument until the date of first advance – October 16, 2015.</a:t>
            </a:r>
          </a:p>
          <a:p>
            <a:pPr>
              <a:spcAft>
                <a:spcPts val="600"/>
              </a:spcAft>
              <a:buFont typeface="Wingdings" panose="05000000000000000000" pitchFamily="2" charset="2"/>
              <a:buChar char="§"/>
            </a:pPr>
            <a:r>
              <a:rPr lang="en-US" sz="1800" dirty="0"/>
              <a:t>GHB relies on </a:t>
            </a:r>
            <a:r>
              <a:rPr lang="en-US" sz="1800" i="1" dirty="0" err="1"/>
              <a:t>Morvay</a:t>
            </a:r>
            <a:r>
              <a:rPr lang="en-US" sz="1800" i="1" dirty="0"/>
              <a:t> v. Drake</a:t>
            </a:r>
            <a:r>
              <a:rPr lang="en-US" sz="1800" dirty="0"/>
              <a:t>, 325 So. 2d 165 (Ala. 1976).  </a:t>
            </a:r>
            <a:r>
              <a:rPr lang="en-US" sz="1800" i="1" dirty="0" err="1"/>
              <a:t>Morvay</a:t>
            </a:r>
            <a:r>
              <a:rPr lang="en-US" sz="1800" dirty="0"/>
              <a:t> did not concern a future advance mortgage.</a:t>
            </a:r>
          </a:p>
          <a:p>
            <a:pPr>
              <a:spcAft>
                <a:spcPts val="600"/>
              </a:spcAft>
              <a:buFont typeface="Wingdings" panose="05000000000000000000" pitchFamily="2" charset="2"/>
              <a:buChar char="§"/>
            </a:pPr>
            <a:endParaRPr lang="en-US" sz="1800" dirty="0"/>
          </a:p>
        </p:txBody>
      </p:sp>
      <p:sp>
        <p:nvSpPr>
          <p:cNvPr id="4" name="Slide Number Placeholder 3">
            <a:extLst>
              <a:ext uri="{FF2B5EF4-FFF2-40B4-BE49-F238E27FC236}">
                <a16:creationId xmlns="" xmlns:a16="http://schemas.microsoft.com/office/drawing/2014/main" id="{DE5043A5-5273-41EB-BB96-71154760B8BA}"/>
              </a:ext>
            </a:extLst>
          </p:cNvPr>
          <p:cNvSpPr>
            <a:spLocks noGrp="1"/>
          </p:cNvSpPr>
          <p:nvPr>
            <p:ph type="sldNum" sz="quarter" idx="14"/>
          </p:nvPr>
        </p:nvSpPr>
        <p:spPr/>
        <p:txBody>
          <a:bodyPr/>
          <a:lstStyle/>
          <a:p>
            <a:pPr>
              <a:defRPr/>
            </a:pPr>
            <a:fld id="{EA740C75-B594-4A9E-8D98-1CA94692683F}" type="slidenum">
              <a:rPr lang="en-US" altLang="en-US" smtClean="0"/>
              <a:pPr>
                <a:defRPr/>
              </a:pPr>
              <a:t>7</a:t>
            </a:fld>
            <a:endParaRPr lang="en-US" altLang="en-US"/>
          </a:p>
        </p:txBody>
      </p:sp>
    </p:spTree>
    <p:extLst>
      <p:ext uri="{BB962C8B-B14F-4D97-AF65-F5344CB8AC3E}">
        <p14:creationId xmlns:p14="http://schemas.microsoft.com/office/powerpoint/2010/main" val="3779769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C37987-742A-4789-9F17-6ABFE5E06726}"/>
              </a:ext>
            </a:extLst>
          </p:cNvPr>
          <p:cNvSpPr>
            <a:spLocks noGrp="1"/>
          </p:cNvSpPr>
          <p:nvPr>
            <p:ph type="title"/>
          </p:nvPr>
        </p:nvSpPr>
        <p:spPr>
          <a:xfrm>
            <a:off x="946150" y="541866"/>
            <a:ext cx="7280275" cy="719668"/>
          </a:xfrm>
        </p:spPr>
        <p:txBody>
          <a:bodyPr/>
          <a:lstStyle/>
          <a:p>
            <a:r>
              <a:rPr lang="en-US" altLang="en-US" sz="2000" b="0" i="1" dirty="0">
                <a:solidFill>
                  <a:schemeClr val="tx1"/>
                </a:solidFill>
                <a:ea typeface="ＭＳ Ｐゴシック" panose="020B0600070205080204" pitchFamily="34" charset="-128"/>
              </a:rPr>
              <a:t>GHB Constr. &amp; Dev. Co., Inc. v. West Alabama Bank &amp; Trust</a:t>
            </a:r>
            <a:r>
              <a:rPr lang="en-US" altLang="en-US" sz="2000" b="0" dirty="0">
                <a:solidFill>
                  <a:schemeClr val="tx1"/>
                </a:solidFill>
                <a:ea typeface="ＭＳ Ｐゴシック" panose="020B0600070205080204" pitchFamily="34" charset="-128"/>
              </a:rPr>
              <a:t>, 2018 WL 4871133 (Ala. Sept. 21, 2018).</a:t>
            </a:r>
            <a:endParaRPr lang="en-US" sz="2000" dirty="0"/>
          </a:p>
        </p:txBody>
      </p:sp>
      <p:sp>
        <p:nvSpPr>
          <p:cNvPr id="3" name="Text Placeholder 2">
            <a:extLst>
              <a:ext uri="{FF2B5EF4-FFF2-40B4-BE49-F238E27FC236}">
                <a16:creationId xmlns="" xmlns:a16="http://schemas.microsoft.com/office/drawing/2014/main" id="{5EAA80B5-B358-4E0C-94FE-CA8A8AF648CC}"/>
              </a:ext>
            </a:extLst>
          </p:cNvPr>
          <p:cNvSpPr>
            <a:spLocks noGrp="1"/>
          </p:cNvSpPr>
          <p:nvPr>
            <p:ph type="body" sz="quarter" idx="13"/>
          </p:nvPr>
        </p:nvSpPr>
        <p:spPr>
          <a:xfrm>
            <a:off x="946150" y="1364858"/>
            <a:ext cx="7280275" cy="3852862"/>
          </a:xfrm>
        </p:spPr>
        <p:txBody>
          <a:bodyPr/>
          <a:lstStyle/>
          <a:p>
            <a:pPr>
              <a:spcAft>
                <a:spcPts val="600"/>
              </a:spcAft>
              <a:buFont typeface="Wingdings" panose="05000000000000000000" pitchFamily="2" charset="2"/>
              <a:buChar char="§"/>
            </a:pPr>
            <a:r>
              <a:rPr lang="en-US" sz="1600" dirty="0"/>
              <a:t>If the mortgage secured a promised but unconsummated loan from the mortgagee to the mortgagor, the trial judge is authorized to declare the mortgage void for failure of consideration.  “The rule of </a:t>
            </a:r>
            <a:r>
              <a:rPr lang="en-US" sz="1600" i="1" dirty="0" err="1"/>
              <a:t>Morvay</a:t>
            </a:r>
            <a:r>
              <a:rPr lang="en-US" sz="1600" i="1" dirty="0"/>
              <a:t> </a:t>
            </a:r>
            <a:r>
              <a:rPr lang="en-US" sz="1600" dirty="0"/>
              <a:t>is clear: A mortgage that does not secure an actual debt may be declared void for failure of consideration.”</a:t>
            </a:r>
          </a:p>
          <a:p>
            <a:pPr>
              <a:spcAft>
                <a:spcPts val="600"/>
              </a:spcAft>
              <a:buFont typeface="Wingdings" panose="05000000000000000000" pitchFamily="2" charset="2"/>
              <a:buChar char="§"/>
            </a:pPr>
            <a:r>
              <a:rPr lang="en-US" sz="1600" dirty="0"/>
              <a:t>Court then recognizes that future advance mortgages are valid in Alabama.</a:t>
            </a:r>
          </a:p>
          <a:p>
            <a:pPr>
              <a:spcAft>
                <a:spcPts val="600"/>
              </a:spcAft>
              <a:buFont typeface="Wingdings" panose="05000000000000000000" pitchFamily="2" charset="2"/>
              <a:buChar char="§"/>
            </a:pPr>
            <a:r>
              <a:rPr lang="en-US" sz="1600" dirty="0"/>
              <a:t>But, the Court states it has “not discovered a single Alabama case” involving a future  advance mortgage that did not initially secure some debt.  The Court goes on to cite treatises and cases from other jurisdictions for the proposition that a future advance mortgage only takes effect as a lien from the time some debt or liability secured by it is created.</a:t>
            </a:r>
          </a:p>
          <a:p>
            <a:pPr>
              <a:spcAft>
                <a:spcPts val="600"/>
              </a:spcAft>
              <a:buFont typeface="Wingdings" panose="05000000000000000000" pitchFamily="2" charset="2"/>
              <a:buChar char="§"/>
            </a:pPr>
            <a:r>
              <a:rPr lang="en-US" sz="1600" dirty="0"/>
              <a:t>“Based on the rule set forth in </a:t>
            </a:r>
            <a:r>
              <a:rPr lang="en-US" sz="1600" i="1" dirty="0" err="1"/>
              <a:t>Morvay</a:t>
            </a:r>
            <a:r>
              <a:rPr lang="en-US" sz="1600" dirty="0"/>
              <a:t>, we conclude that a future advance mortgage does not create a mortgage lien until some indebtedness is incurred by the mortgagor under the future </a:t>
            </a:r>
            <a:r>
              <a:rPr lang="en-US" sz="1600"/>
              <a:t>advance mortgage.”</a:t>
            </a:r>
            <a:endParaRPr lang="en-US" sz="1600" dirty="0"/>
          </a:p>
        </p:txBody>
      </p:sp>
      <p:sp>
        <p:nvSpPr>
          <p:cNvPr id="4" name="Slide Number Placeholder 3">
            <a:extLst>
              <a:ext uri="{FF2B5EF4-FFF2-40B4-BE49-F238E27FC236}">
                <a16:creationId xmlns="" xmlns:a16="http://schemas.microsoft.com/office/drawing/2014/main" id="{F197543A-2208-4CF9-A727-E31D6E454918}"/>
              </a:ext>
            </a:extLst>
          </p:cNvPr>
          <p:cNvSpPr>
            <a:spLocks noGrp="1"/>
          </p:cNvSpPr>
          <p:nvPr>
            <p:ph type="sldNum" sz="quarter" idx="14"/>
          </p:nvPr>
        </p:nvSpPr>
        <p:spPr/>
        <p:txBody>
          <a:bodyPr/>
          <a:lstStyle/>
          <a:p>
            <a:pPr>
              <a:defRPr/>
            </a:pPr>
            <a:fld id="{EA740C75-B594-4A9E-8D98-1CA94692683F}" type="slidenum">
              <a:rPr lang="en-US" altLang="en-US" smtClean="0"/>
              <a:pPr>
                <a:defRPr/>
              </a:pPr>
              <a:t>8</a:t>
            </a:fld>
            <a:endParaRPr lang="en-US" altLang="en-US"/>
          </a:p>
        </p:txBody>
      </p:sp>
    </p:spTree>
    <p:extLst>
      <p:ext uri="{BB962C8B-B14F-4D97-AF65-F5344CB8AC3E}">
        <p14:creationId xmlns:p14="http://schemas.microsoft.com/office/powerpoint/2010/main" val="3772799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27100" y="668338"/>
            <a:ext cx="7315200" cy="644647"/>
          </a:xfrm>
        </p:spPr>
        <p:txBody>
          <a:bodyPr/>
          <a:lstStyle/>
          <a:p>
            <a:r>
              <a:rPr lang="en-US" altLang="en-US" dirty="0">
                <a:ea typeface="ＭＳ Ｐゴシック" panose="020B0600070205080204" pitchFamily="34" charset="-128"/>
              </a:rPr>
              <a:t>Case Law Update cont.</a:t>
            </a:r>
          </a:p>
        </p:txBody>
      </p:sp>
      <p:sp>
        <p:nvSpPr>
          <p:cNvPr id="21507" name="Content Placeholder 2"/>
          <p:cNvSpPr>
            <a:spLocks noGrp="1"/>
          </p:cNvSpPr>
          <p:nvPr>
            <p:ph idx="1"/>
          </p:nvPr>
        </p:nvSpPr>
        <p:spPr>
          <a:xfrm>
            <a:off x="927100" y="1242646"/>
            <a:ext cx="7315200" cy="4612054"/>
          </a:xfrm>
        </p:spPr>
        <p:txBody>
          <a:bodyPr/>
          <a:lstStyle/>
          <a:p>
            <a:pPr marL="0" indent="0">
              <a:spcAft>
                <a:spcPts val="600"/>
              </a:spcAft>
              <a:buNone/>
            </a:pPr>
            <a:r>
              <a:rPr lang="en-US" altLang="en-US" i="1" dirty="0">
                <a:ea typeface="ＭＳ Ｐゴシック" panose="020B0600070205080204" pitchFamily="34" charset="-128"/>
              </a:rPr>
              <a:t>Portersville Bay Oyster Co., LLC v. Blankenship</a:t>
            </a:r>
            <a:r>
              <a:rPr lang="en-US" altLang="en-US" dirty="0">
                <a:ea typeface="ＭＳ Ｐゴシック" panose="020B0600070205080204" pitchFamily="34" charset="-128"/>
              </a:rPr>
              <a:t>, 2018 WL 4124504 (Ala. Aug. 29, 2018)</a:t>
            </a:r>
          </a:p>
          <a:p>
            <a:pPr>
              <a:spcAft>
                <a:spcPts val="600"/>
              </a:spcAft>
            </a:pPr>
            <a:r>
              <a:rPr lang="en-US" altLang="en-US" sz="1800" dirty="0">
                <a:ea typeface="ＭＳ Ｐゴシック" panose="020B0600070205080204" pitchFamily="34" charset="-128"/>
              </a:rPr>
              <a:t>Inverse condemnation and state immunity</a:t>
            </a:r>
          </a:p>
          <a:p>
            <a:pPr>
              <a:spcAft>
                <a:spcPts val="600"/>
              </a:spcAft>
            </a:pPr>
            <a:r>
              <a:rPr lang="en-US" altLang="en-US" sz="1800" dirty="0">
                <a:ea typeface="ＭＳ Ｐゴシック" panose="020B0600070205080204" pitchFamily="34" charset="-128"/>
              </a:rPr>
              <a:t>A landowner on waterfront property has a statutory right to plant and harvest oysters from the bottom in an area 600 yards from the shoreline in front of the property. (Ala. Code 9-12-22)</a:t>
            </a:r>
          </a:p>
          <a:p>
            <a:pPr>
              <a:spcAft>
                <a:spcPts val="600"/>
              </a:spcAft>
            </a:pPr>
            <a:r>
              <a:rPr lang="en-US" altLang="en-US" sz="1800" dirty="0">
                <a:ea typeface="ＭＳ Ｐゴシック" panose="020B0600070205080204" pitchFamily="34" charset="-128"/>
              </a:rPr>
              <a:t>The Alabama Department of Conservation and Natural Resources grants shellfish aquaculture easements on state-owned submerged lands for the purpose of cultivating and harvesting shellfish, including oysters.</a:t>
            </a:r>
          </a:p>
          <a:p>
            <a:pPr>
              <a:spcAft>
                <a:spcPts val="600"/>
              </a:spcAft>
            </a:pPr>
            <a:r>
              <a:rPr lang="en-US" altLang="en-US" sz="1800" dirty="0">
                <a:ea typeface="ＭＳ Ｐゴシック" panose="020B0600070205080204" pitchFamily="34" charset="-128"/>
              </a:rPr>
              <a:t>Oyster company leased the rights from the landowner to harvest oysters from the bottom and entered into easement with the Department to raise oysters in cages above the area encompassed by one of the landowner leases.</a:t>
            </a:r>
          </a:p>
        </p:txBody>
      </p:sp>
      <p:sp>
        <p:nvSpPr>
          <p:cNvPr id="215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11D3690-92E5-4E6F-870B-6E580F0393E7}" type="slidenum">
              <a:rPr lang="en-US" altLang="en-US">
                <a:solidFill>
                  <a:srgbClr val="000000"/>
                </a:solidFill>
              </a:rPr>
              <a:pPr/>
              <a:t>9</a:t>
            </a:fld>
            <a:endParaRPr lang="en-US" altLang="en-US">
              <a:solidFill>
                <a:srgbClr val="000000"/>
              </a:solidFill>
            </a:endParaRPr>
          </a:p>
        </p:txBody>
      </p:sp>
    </p:spTree>
  </p:cSld>
  <p:clrMapOvr>
    <a:masterClrMapping/>
  </p:clrMapOvr>
</p:sld>
</file>

<file path=ppt/theme/theme1.xml><?xml version="1.0" encoding="utf-8"?>
<a:theme xmlns:a="http://schemas.openxmlformats.org/drawingml/2006/main" name="Bradley Theme">
  <a:themeElements>
    <a:clrScheme name="Bradley">
      <a:dk1>
        <a:sysClr val="windowText" lastClr="000000"/>
      </a:dk1>
      <a:lt1>
        <a:sysClr val="window" lastClr="FFFFFF"/>
      </a:lt1>
      <a:dk2>
        <a:srgbClr val="1F497D"/>
      </a:dk2>
      <a:lt2>
        <a:srgbClr val="EEECE1"/>
      </a:lt2>
      <a:accent1>
        <a:srgbClr val="CB333B"/>
      </a:accent1>
      <a:accent2>
        <a:srgbClr val="008C95"/>
      </a:accent2>
      <a:accent3>
        <a:srgbClr val="F1C400"/>
      </a:accent3>
      <a:accent4>
        <a:srgbClr val="3E1258"/>
      </a:accent4>
      <a:accent5>
        <a:srgbClr val="D1CCBD"/>
      </a:accent5>
      <a:accent6>
        <a:srgbClr val="000000"/>
      </a:accent6>
      <a:hlink>
        <a:srgbClr val="CB333B"/>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dley_PowerPoint_Template-Black_Red.PPTX.PPT [Compatibility Mode]" id="{65F145EF-1EF0-4AE0-943C-7EEF8AB381C3}" vid="{42A53790-0D94-4D39-B8D5-882746FF89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4559</Words>
  <Application>Microsoft Office PowerPoint</Application>
  <PresentationFormat>On-screen Show (4:3)</PresentationFormat>
  <Paragraphs>210</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ＭＳ Ｐゴシック</vt:lpstr>
      <vt:lpstr>Arial</vt:lpstr>
      <vt:lpstr>Calibri</vt:lpstr>
      <vt:lpstr>Wingdings</vt:lpstr>
      <vt:lpstr>Bradley Theme</vt:lpstr>
      <vt:lpstr>PowerPoint Presentation</vt:lpstr>
      <vt:lpstr>Legislative Update</vt:lpstr>
      <vt:lpstr>Legislative Update cont.</vt:lpstr>
      <vt:lpstr>Legislative Update cont.</vt:lpstr>
      <vt:lpstr>Case Law Update </vt:lpstr>
      <vt:lpstr>GHB Constr. &amp; Dev. Co., Inc. v. West Alabama Bank &amp; Trust, 2018 WL 4871133 (Ala. Sept. 21, 2018).</vt:lpstr>
      <vt:lpstr>GHB Constr. &amp; Dev. Co., Inc. v. West Alabama Bank &amp; Trust, 2018 WL 4871133 (Ala. Sept. 21, 2018).</vt:lpstr>
      <vt:lpstr>GHB Constr. &amp; Dev. Co., Inc. v. West Alabama Bank &amp; Trust, 2018 WL 4871133 (Ala. Sept. 21, 2018).</vt:lpstr>
      <vt:lpstr>Case Law Update cont.</vt:lpstr>
      <vt:lpstr>Portersville Bay Oyster Co., LLC v. Blankenship, 2018 WL 4124504 (Ala. Aug. 29, 2018).</vt:lpstr>
      <vt:lpstr>Portersville Bay Oyster Co., LLC v. Blankenship, 2018 WL 4124504 (Ala. Aug. 29, 2018).</vt:lpstr>
      <vt:lpstr>Portersville Bay Oyster Co., LLC v. Blankenship, 2018 WL 4124504 (Ala. Aug. 29, 2018).</vt:lpstr>
      <vt:lpstr>Case Law Update cont.</vt:lpstr>
      <vt:lpstr>Newman v. Skypark Properties, LLC, 2018 WL 2995728 (Ala. Civ. App. June 15, 2018).</vt:lpstr>
      <vt:lpstr>Newman v. Skypark Properties, LLC, 2018 WL 2995728 (Ala. Civ. App. June 15, 2018).</vt:lpstr>
      <vt:lpstr>Case Law Update cont.</vt:lpstr>
      <vt:lpstr>G.R.L.C. Trust v. Garrison Decatur Crossing, LLC, 2018 WL 2996982 (Ala. June 15, 2018).</vt:lpstr>
      <vt:lpstr>G.R.L.C. Trust v. Garrison Decatur Crossing, LLC, 2018 WL 2996982 (Ala. June 15, 2018).</vt:lpstr>
      <vt:lpstr>G.R.L.C. Trust v. Garrison Decatur Crossing, LLC, 2018 WL 2996982 (Ala. June 15, 2018).</vt:lpstr>
      <vt:lpstr>Case Law Update cont.</vt:lpstr>
      <vt:lpstr>Morrow v. Pake, 2018 WL 1886769 (Ala. Civ. App. Apr. 20, 2018).</vt:lpstr>
      <vt:lpstr>Morrow v. Pake, 2018 WL 1886769 (Ala. Civ. App. Apr. 20, 2018).</vt:lpstr>
      <vt:lpstr>Case Law Update cont.</vt:lpstr>
      <vt:lpstr>Autery v. Pope, 2018 WL 1559789 (Ala. Civ. App. Mar. 30, 2018).</vt:lpstr>
      <vt:lpstr>Autery v. Pope, 2018 WL 1559789 (Ala. Civ. App. Mar. 30, 2018).</vt:lpstr>
      <vt:lpstr>Case Law Update cont.</vt:lpstr>
      <vt:lpstr>EvaBank v. Traditions Bank, 2018 WL 797542 (Ala. Feb. 9, 2018).</vt:lpstr>
      <vt:lpstr>EvaBank v. Traditions Bank, 2018 WL 797542 (Ala. Feb. 9, 2018).</vt:lpstr>
      <vt:lpstr>Case Law Update cont.</vt:lpstr>
      <vt:lpstr>Hubbard v. Cason, 2018 WL 670470 (Ala. Civ. App. Feb. 2, 2018).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Cathy</dc:creator>
  <cp:lastModifiedBy>Huntsville Bar</cp:lastModifiedBy>
  <cp:revision>1</cp:revision>
  <dcterms:modified xsi:type="dcterms:W3CDTF">2018-12-11T13:21:02Z</dcterms:modified>
</cp:coreProperties>
</file>