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31"/>
  </p:notesMasterIdLst>
  <p:sldIdLst>
    <p:sldId id="257" r:id="rId2"/>
    <p:sldId id="258" r:id="rId3"/>
    <p:sldId id="259" r:id="rId4"/>
    <p:sldId id="260" r:id="rId5"/>
    <p:sldId id="262" r:id="rId6"/>
    <p:sldId id="261" r:id="rId7"/>
    <p:sldId id="264" r:id="rId8"/>
    <p:sldId id="265" r:id="rId9"/>
    <p:sldId id="266" r:id="rId10"/>
    <p:sldId id="267" r:id="rId11"/>
    <p:sldId id="268" r:id="rId12"/>
    <p:sldId id="269" r:id="rId13"/>
    <p:sldId id="270" r:id="rId14"/>
    <p:sldId id="271" r:id="rId15"/>
    <p:sldId id="290" r:id="rId16"/>
    <p:sldId id="291" r:id="rId17"/>
    <p:sldId id="274" r:id="rId18"/>
    <p:sldId id="275" r:id="rId19"/>
    <p:sldId id="273" r:id="rId20"/>
    <p:sldId id="276" r:id="rId21"/>
    <p:sldId id="277" r:id="rId22"/>
    <p:sldId id="278" r:id="rId23"/>
    <p:sldId id="292" r:id="rId24"/>
    <p:sldId id="280" r:id="rId25"/>
    <p:sldId id="281" r:id="rId26"/>
    <p:sldId id="282" r:id="rId27"/>
    <p:sldId id="287" r:id="rId28"/>
    <p:sldId id="28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4" d="100"/>
          <a:sy n="74" d="100"/>
        </p:scale>
        <p:origin x="76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58340-73E3-4D74-81F6-C23704D3D17A}"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F45D5-4753-45E7-A575-9F5B608C2D9C}" type="slidenum">
              <a:rPr lang="en-US" smtClean="0"/>
              <a:t>‹#›</a:t>
            </a:fld>
            <a:endParaRPr lang="en-US"/>
          </a:p>
        </p:txBody>
      </p:sp>
    </p:spTree>
    <p:extLst>
      <p:ext uri="{BB962C8B-B14F-4D97-AF65-F5344CB8AC3E}">
        <p14:creationId xmlns:p14="http://schemas.microsoft.com/office/powerpoint/2010/main" val="334725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7CB5EA-3094-4847-BFB9-039703E92CA0}" type="slidenum">
              <a:rPr lang="en-US" altLang="en-US"/>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5414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638E2B-3CF5-4014-9EC9-0370DEACAD9A}" type="slidenum">
              <a:rPr lang="en-US" altLang="en-US"/>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73613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638E2B-3CF5-4014-9EC9-0370DEACAD9A}" type="slidenum">
              <a:rPr lang="en-US" altLang="en-US"/>
              <a:pPr>
                <a:spcBef>
                  <a:spcPct val="0"/>
                </a:spcBef>
              </a:pPr>
              <a:t>3</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62137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E34946-16C2-4A29-A6CD-69C23D27A415}"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100473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238946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2275933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E9A51F7-91A7-4448-8789-D4019A737D3E}"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913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1414993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9E34946-16C2-4A29-A6CD-69C23D27A415}"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112434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9E34946-16C2-4A29-A6CD-69C23D27A415}"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3061357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E34946-16C2-4A29-A6CD-69C23D27A415}"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1189167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9E34946-16C2-4A29-A6CD-69C23D27A415}" type="datetimeFigureOut">
              <a:rPr lang="en-US" smtClean="0"/>
              <a:t>12/5/2018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E9A51F7-91A7-4448-8789-D4019A737D3E}" type="slidenum">
              <a:rPr lang="en-US" smtClean="0"/>
              <a:t>‹#›</a:t>
            </a:fld>
            <a:endParaRPr lang="en-US"/>
          </a:p>
        </p:txBody>
      </p:sp>
    </p:spTree>
    <p:extLst>
      <p:ext uri="{BB962C8B-B14F-4D97-AF65-F5344CB8AC3E}">
        <p14:creationId xmlns:p14="http://schemas.microsoft.com/office/powerpoint/2010/main" val="361342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E34946-16C2-4A29-A6CD-69C23D27A415}"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393426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E34946-16C2-4A29-A6CD-69C23D27A415}"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242648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4947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E34946-16C2-4A29-A6CD-69C23D27A415}"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65090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E34946-16C2-4A29-A6CD-69C23D27A415}"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36890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9E34946-16C2-4A29-A6CD-69C23D27A415}"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249484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391016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E34946-16C2-4A29-A6CD-69C23D27A415}"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A51F7-91A7-4448-8789-D4019A737D3E}" type="slidenum">
              <a:rPr lang="en-US" smtClean="0"/>
              <a:t>‹#›</a:t>
            </a:fld>
            <a:endParaRPr lang="en-US"/>
          </a:p>
        </p:txBody>
      </p:sp>
    </p:spTree>
    <p:extLst>
      <p:ext uri="{BB962C8B-B14F-4D97-AF65-F5344CB8AC3E}">
        <p14:creationId xmlns:p14="http://schemas.microsoft.com/office/powerpoint/2010/main" val="20603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25000">
              <a:schemeClr val="tx2">
                <a:lumMod val="75000"/>
              </a:schemeClr>
            </a:gs>
            <a:gs pos="100000">
              <a:schemeClr val="bg1"/>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9E34946-16C2-4A29-A6CD-69C23D27A415}" type="datetimeFigureOut">
              <a:rPr lang="en-US" smtClean="0"/>
              <a:t>12/5/2018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E9A51F7-91A7-4448-8789-D4019A737D3E}" type="slidenum">
              <a:rPr lang="en-US" smtClean="0"/>
              <a:t>‹#›</a:t>
            </a:fld>
            <a:endParaRPr lang="en-US"/>
          </a:p>
        </p:txBody>
      </p:sp>
    </p:spTree>
    <p:extLst>
      <p:ext uri="{BB962C8B-B14F-4D97-AF65-F5344CB8AC3E}">
        <p14:creationId xmlns:p14="http://schemas.microsoft.com/office/powerpoint/2010/main" val="1408529916"/>
      </p:ext>
    </p:extLst>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ossecinc.com/consortium/sossec-hom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ao.gov/products/GAO-16-20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829301" y="2632075"/>
            <a:ext cx="4684713" cy="1085850"/>
          </a:xfrm>
        </p:spPr>
        <p:txBody>
          <a:bodyPr>
            <a:normAutofit fontScale="90000"/>
          </a:bodyPr>
          <a:lstStyle/>
          <a:p>
            <a:pPr eaLnBrk="1" hangingPunct="1"/>
            <a:r>
              <a:rPr lang="en-US" altLang="en-US" dirty="0"/>
              <a:t>What Every Tech Company Should Know About OTAs</a:t>
            </a:r>
          </a:p>
        </p:txBody>
      </p:sp>
      <p:sp>
        <p:nvSpPr>
          <p:cNvPr id="5123" name="Rectangle 3"/>
          <p:cNvSpPr>
            <a:spLocks noGrp="1" noChangeArrowheads="1"/>
          </p:cNvSpPr>
          <p:nvPr>
            <p:ph type="subTitle" idx="1"/>
          </p:nvPr>
        </p:nvSpPr>
        <p:spPr>
          <a:xfrm>
            <a:off x="6059489" y="5273234"/>
            <a:ext cx="4454525" cy="1274762"/>
          </a:xfrm>
        </p:spPr>
        <p:txBody>
          <a:bodyPr>
            <a:normAutofit/>
          </a:bodyPr>
          <a:lstStyle/>
          <a:p>
            <a:pPr eaLnBrk="1" hangingPunct="1"/>
            <a:r>
              <a:rPr lang="en-US" altLang="en-US" dirty="0"/>
              <a:t>Jeff Showalter</a:t>
            </a:r>
          </a:p>
          <a:p>
            <a:pPr eaLnBrk="1" hangingPunct="1"/>
            <a:r>
              <a:rPr lang="en-US" altLang="en-US" dirty="0"/>
              <a:t>Chief Development Officer at JHNA</a:t>
            </a:r>
          </a:p>
          <a:p>
            <a:pPr eaLnBrk="1" hangingPunct="1"/>
            <a:r>
              <a:rPr lang="en-US" altLang="en-US" dirty="0"/>
              <a:t>December 6, 2018</a:t>
            </a:r>
          </a:p>
        </p:txBody>
      </p:sp>
      <p:sp>
        <p:nvSpPr>
          <p:cNvPr id="5" name="object 11"/>
          <p:cNvSpPr txBox="1"/>
          <p:nvPr/>
        </p:nvSpPr>
        <p:spPr>
          <a:xfrm>
            <a:off x="1041700" y="6547996"/>
            <a:ext cx="5108575" cy="123111"/>
          </a:xfrm>
          <a:prstGeom prst="rect">
            <a:avLst/>
          </a:prstGeom>
        </p:spPr>
        <p:txBody>
          <a:bodyPr vert="horz" wrap="square" lIns="0" tIns="0" rIns="0" bIns="0" rtlCol="0">
            <a:spAutoFit/>
          </a:bodyPr>
          <a:lstStyle/>
          <a:p>
            <a:pPr marL="12700" marR="5080"/>
            <a:r>
              <a:rPr sz="800" spc="-5" dirty="0">
                <a:latin typeface="Lucida Sans Unicode"/>
                <a:cs typeface="Lucida Sans Unicode"/>
              </a:rPr>
              <a:t>*</a:t>
            </a:r>
            <a:r>
              <a:rPr sz="800" dirty="0">
                <a:latin typeface="Lucida Sans Unicode"/>
                <a:cs typeface="Lucida Sans Unicode"/>
              </a:rPr>
              <a:t>Sta</a:t>
            </a:r>
            <a:r>
              <a:rPr sz="800" spc="-5" dirty="0">
                <a:latin typeface="Lucida Sans Unicode"/>
                <a:cs typeface="Lucida Sans Unicode"/>
              </a:rPr>
              <a:t>te</a:t>
            </a:r>
            <a:r>
              <a:rPr sz="800" dirty="0">
                <a:latin typeface="Lucida Sans Unicode"/>
                <a:cs typeface="Lucida Sans Unicode"/>
              </a:rPr>
              <a:t>m</a:t>
            </a:r>
            <a:r>
              <a:rPr sz="800" spc="-5" dirty="0">
                <a:latin typeface="Lucida Sans Unicode"/>
                <a:cs typeface="Lucida Sans Unicode"/>
              </a:rPr>
              <a:t>e</a:t>
            </a:r>
            <a:r>
              <a:rPr sz="800" dirty="0">
                <a:latin typeface="Lucida Sans Unicode"/>
                <a:cs typeface="Lucida Sans Unicode"/>
              </a:rPr>
              <a:t>nts</a:t>
            </a:r>
            <a:r>
              <a:rPr sz="800" spc="-5" dirty="0">
                <a:latin typeface="Lucida Sans Unicode"/>
                <a:cs typeface="Lucida Sans Unicode"/>
              </a:rPr>
              <a:t> </a:t>
            </a:r>
            <a:r>
              <a:rPr sz="800" spc="-10" dirty="0">
                <a:latin typeface="Lucida Sans Unicode"/>
                <a:cs typeface="Lucida Sans Unicode"/>
              </a:rPr>
              <a:t>c</a:t>
            </a:r>
            <a:r>
              <a:rPr sz="800" spc="-5" dirty="0">
                <a:latin typeface="Lucida Sans Unicode"/>
                <a:cs typeface="Lucida Sans Unicode"/>
              </a:rPr>
              <a:t>o</a:t>
            </a:r>
            <a:r>
              <a:rPr sz="800" dirty="0">
                <a:latin typeface="Lucida Sans Unicode"/>
                <a:cs typeface="Lucida Sans Unicode"/>
              </a:rPr>
              <a:t>nta</a:t>
            </a:r>
            <a:r>
              <a:rPr sz="800" spc="-5" dirty="0">
                <a:latin typeface="Lucida Sans Unicode"/>
                <a:cs typeface="Lucida Sans Unicode"/>
              </a:rPr>
              <a:t>i</a:t>
            </a:r>
            <a:r>
              <a:rPr sz="800" dirty="0">
                <a:latin typeface="Lucida Sans Unicode"/>
                <a:cs typeface="Lucida Sans Unicode"/>
              </a:rPr>
              <a:t>n</a:t>
            </a:r>
            <a:r>
              <a:rPr sz="800" spc="-5" dirty="0">
                <a:latin typeface="Lucida Sans Unicode"/>
                <a:cs typeface="Lucida Sans Unicode"/>
              </a:rPr>
              <a:t>e</a:t>
            </a:r>
            <a:r>
              <a:rPr sz="800" dirty="0">
                <a:latin typeface="Lucida Sans Unicode"/>
                <a:cs typeface="Lucida Sans Unicode"/>
              </a:rPr>
              <a:t>d</a:t>
            </a:r>
            <a:r>
              <a:rPr sz="800" spc="-20" dirty="0">
                <a:latin typeface="Lucida Sans Unicode"/>
                <a:cs typeface="Lucida Sans Unicode"/>
              </a:rPr>
              <a:t> </a:t>
            </a:r>
            <a:r>
              <a:rPr sz="800" dirty="0">
                <a:latin typeface="Lucida Sans Unicode"/>
                <a:cs typeface="Lucida Sans Unicode"/>
              </a:rPr>
              <a:t>w</a:t>
            </a:r>
            <a:r>
              <a:rPr sz="800" spc="-5" dirty="0">
                <a:latin typeface="Lucida Sans Unicode"/>
                <a:cs typeface="Lucida Sans Unicode"/>
              </a:rPr>
              <a:t>i</a:t>
            </a:r>
            <a:r>
              <a:rPr sz="800" dirty="0">
                <a:latin typeface="Lucida Sans Unicode"/>
                <a:cs typeface="Lucida Sans Unicode"/>
              </a:rPr>
              <a:t>th</a:t>
            </a:r>
            <a:r>
              <a:rPr sz="800" spc="-5" dirty="0">
                <a:latin typeface="Lucida Sans Unicode"/>
                <a:cs typeface="Lucida Sans Unicode"/>
              </a:rPr>
              <a:t>i</a:t>
            </a:r>
            <a:r>
              <a:rPr sz="800" dirty="0">
                <a:latin typeface="Lucida Sans Unicode"/>
                <a:cs typeface="Lucida Sans Unicode"/>
              </a:rPr>
              <a:t>n</a:t>
            </a:r>
            <a:r>
              <a:rPr sz="800" spc="5" dirty="0">
                <a:latin typeface="Lucida Sans Unicode"/>
                <a:cs typeface="Lucida Sans Unicode"/>
              </a:rPr>
              <a:t> </a:t>
            </a:r>
            <a:r>
              <a:rPr sz="800" spc="-5" dirty="0">
                <a:latin typeface="Lucida Sans Unicode"/>
                <a:cs typeface="Lucida Sans Unicode"/>
              </a:rPr>
              <a:t>t</a:t>
            </a:r>
            <a:r>
              <a:rPr sz="800" dirty="0">
                <a:latin typeface="Lucida Sans Unicode"/>
                <a:cs typeface="Lucida Sans Unicode"/>
              </a:rPr>
              <a:t>h</a:t>
            </a:r>
            <a:r>
              <a:rPr sz="800" spc="-5" dirty="0">
                <a:latin typeface="Lucida Sans Unicode"/>
                <a:cs typeface="Lucida Sans Unicode"/>
              </a:rPr>
              <a:t>e</a:t>
            </a:r>
            <a:r>
              <a:rPr sz="800" dirty="0">
                <a:latin typeface="Lucida Sans Unicode"/>
                <a:cs typeface="Lucida Sans Unicode"/>
              </a:rPr>
              <a:t>se m</a:t>
            </a:r>
            <a:r>
              <a:rPr sz="800" spc="-5" dirty="0">
                <a:latin typeface="Lucida Sans Unicode"/>
                <a:cs typeface="Lucida Sans Unicode"/>
              </a:rPr>
              <a:t>aterial</a:t>
            </a:r>
            <a:r>
              <a:rPr sz="800" dirty="0">
                <a:latin typeface="Lucida Sans Unicode"/>
                <a:cs typeface="Lucida Sans Unicode"/>
              </a:rPr>
              <a:t>s</a:t>
            </a:r>
            <a:r>
              <a:rPr sz="800" spc="5" dirty="0">
                <a:latin typeface="Lucida Sans Unicode"/>
                <a:cs typeface="Lucida Sans Unicode"/>
              </a:rPr>
              <a:t> </a:t>
            </a:r>
            <a:r>
              <a:rPr sz="800" spc="-5" dirty="0">
                <a:latin typeface="Lucida Sans Unicode"/>
                <a:cs typeface="Lucida Sans Unicode"/>
              </a:rPr>
              <a:t>ar</a:t>
            </a:r>
            <a:r>
              <a:rPr sz="800" dirty="0">
                <a:latin typeface="Lucida Sans Unicode"/>
                <a:cs typeface="Lucida Sans Unicode"/>
              </a:rPr>
              <a:t>e</a:t>
            </a:r>
            <a:r>
              <a:rPr sz="800" spc="-20" dirty="0">
                <a:latin typeface="Lucida Sans Unicode"/>
                <a:cs typeface="Lucida Sans Unicode"/>
              </a:rPr>
              <a:t> </a:t>
            </a:r>
            <a:r>
              <a:rPr sz="800" dirty="0">
                <a:latin typeface="Lucida Sans Unicode"/>
                <a:cs typeface="Lucida Sans Unicode"/>
              </a:rPr>
              <a:t>s</a:t>
            </a:r>
            <a:r>
              <a:rPr sz="800" spc="-5" dirty="0">
                <a:latin typeface="Lucida Sans Unicode"/>
                <a:cs typeface="Lucida Sans Unicode"/>
              </a:rPr>
              <a:t>olel</a:t>
            </a:r>
            <a:r>
              <a:rPr sz="800" dirty="0">
                <a:latin typeface="Lucida Sans Unicode"/>
                <a:cs typeface="Lucida Sans Unicode"/>
              </a:rPr>
              <a:t>y</a:t>
            </a:r>
            <a:r>
              <a:rPr sz="800" spc="20" dirty="0">
                <a:latin typeface="Lucida Sans Unicode"/>
                <a:cs typeface="Lucida Sans Unicode"/>
              </a:rPr>
              <a:t> </a:t>
            </a:r>
            <a:r>
              <a:rPr sz="800" dirty="0">
                <a:latin typeface="Lucida Sans Unicode"/>
                <a:cs typeface="Lucida Sans Unicode"/>
              </a:rPr>
              <a:t>the</a:t>
            </a:r>
            <a:r>
              <a:rPr sz="800" spc="5" dirty="0">
                <a:latin typeface="Lucida Sans Unicode"/>
                <a:cs typeface="Lucida Sans Unicode"/>
              </a:rPr>
              <a:t> </a:t>
            </a:r>
            <a:r>
              <a:rPr sz="800" spc="-5" dirty="0">
                <a:latin typeface="Lucida Sans Unicode"/>
                <a:cs typeface="Lucida Sans Unicode"/>
              </a:rPr>
              <a:t>opi</a:t>
            </a:r>
            <a:r>
              <a:rPr sz="800" dirty="0">
                <a:latin typeface="Lucida Sans Unicode"/>
                <a:cs typeface="Lucida Sans Unicode"/>
              </a:rPr>
              <a:t>n</a:t>
            </a:r>
            <a:r>
              <a:rPr sz="800" spc="-5" dirty="0">
                <a:latin typeface="Lucida Sans Unicode"/>
                <a:cs typeface="Lucida Sans Unicode"/>
              </a:rPr>
              <a:t>io</a:t>
            </a:r>
            <a:r>
              <a:rPr sz="800" dirty="0">
                <a:latin typeface="Lucida Sans Unicode"/>
                <a:cs typeface="Lucida Sans Unicode"/>
              </a:rPr>
              <a:t>n</a:t>
            </a:r>
            <a:r>
              <a:rPr sz="800" spc="-10" dirty="0">
                <a:latin typeface="Lucida Sans Unicode"/>
                <a:cs typeface="Lucida Sans Unicode"/>
              </a:rPr>
              <a:t> </a:t>
            </a:r>
            <a:r>
              <a:rPr sz="800" spc="-5" dirty="0">
                <a:latin typeface="Lucida Sans Unicode"/>
                <a:cs typeface="Lucida Sans Unicode"/>
              </a:rPr>
              <a:t>o</a:t>
            </a:r>
            <a:r>
              <a:rPr sz="800" dirty="0">
                <a:latin typeface="Lucida Sans Unicode"/>
                <a:cs typeface="Lucida Sans Unicode"/>
              </a:rPr>
              <a:t>f </a:t>
            </a:r>
            <a:r>
              <a:rPr sz="800" spc="-5" dirty="0">
                <a:latin typeface="Lucida Sans Unicode"/>
                <a:cs typeface="Lucida Sans Unicode"/>
              </a:rPr>
              <a:t>t</a:t>
            </a:r>
            <a:r>
              <a:rPr sz="800" dirty="0">
                <a:latin typeface="Lucida Sans Unicode"/>
                <a:cs typeface="Lucida Sans Unicode"/>
              </a:rPr>
              <a:t>he</a:t>
            </a:r>
            <a:r>
              <a:rPr sz="800" spc="-5" dirty="0">
                <a:latin typeface="Lucida Sans Unicode"/>
                <a:cs typeface="Lucida Sans Unicode"/>
              </a:rPr>
              <a:t> a</a:t>
            </a:r>
            <a:r>
              <a:rPr sz="800" dirty="0">
                <a:latin typeface="Lucida Sans Unicode"/>
                <a:cs typeface="Lucida Sans Unicode"/>
              </a:rPr>
              <a:t>uth</a:t>
            </a:r>
            <a:r>
              <a:rPr sz="800" spc="-5" dirty="0">
                <a:latin typeface="Lucida Sans Unicode"/>
                <a:cs typeface="Lucida Sans Unicode"/>
              </a:rPr>
              <a:t>o</a:t>
            </a:r>
            <a:r>
              <a:rPr lang="en-US" sz="800" spc="-5" dirty="0">
                <a:latin typeface="Lucida Sans Unicode"/>
                <a:cs typeface="Lucida Sans Unicode"/>
              </a:rPr>
              <a:t>r</a:t>
            </a:r>
            <a:endParaRPr sz="800" dirty="0">
              <a:solidFill>
                <a:schemeClr val="bg1"/>
              </a:solidFill>
              <a:latin typeface="Lucida Sans Unicode"/>
              <a:cs typeface="Lucida Sans Unicode"/>
            </a:endParaRPr>
          </a:p>
        </p:txBody>
      </p:sp>
      <p:pic>
        <p:nvPicPr>
          <p:cNvPr id="3" name="Picture 2">
            <a:extLst>
              <a:ext uri="{FF2B5EF4-FFF2-40B4-BE49-F238E27FC236}">
                <a16:creationId xmlns:a16="http://schemas.microsoft.com/office/drawing/2014/main" xmlns="" id="{F43A25DB-4DD8-43FF-A81E-12AFDD7250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2239" y="4776165"/>
            <a:ext cx="3168331" cy="880092"/>
          </a:xfrm>
          <a:prstGeom prst="rect">
            <a:avLst/>
          </a:prstGeom>
        </p:spPr>
      </p:pic>
    </p:spTree>
    <p:extLst>
      <p:ext uri="{BB962C8B-B14F-4D97-AF65-F5344CB8AC3E}">
        <p14:creationId xmlns:p14="http://schemas.microsoft.com/office/powerpoint/2010/main" val="3434838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 of Authority</a:t>
            </a:r>
          </a:p>
        </p:txBody>
      </p:sp>
      <p:sp>
        <p:nvSpPr>
          <p:cNvPr id="3" name="Content Placeholder 2"/>
          <p:cNvSpPr>
            <a:spLocks noGrp="1"/>
          </p:cNvSpPr>
          <p:nvPr>
            <p:ph idx="1"/>
          </p:nvPr>
        </p:nvSpPr>
        <p:spPr>
          <a:xfrm>
            <a:off x="680321" y="2336872"/>
            <a:ext cx="9613861" cy="3904439"/>
          </a:xfrm>
        </p:spPr>
        <p:txBody>
          <a:bodyPr>
            <a:normAutofit fontScale="92500" lnSpcReduction="10000"/>
          </a:bodyPr>
          <a:lstStyle/>
          <a:p>
            <a:pPr marL="400050"/>
            <a:r>
              <a:rPr lang="en-US" sz="1900" spc="10" dirty="0">
                <a:cs typeface="Arial"/>
              </a:rPr>
              <a:t>Pursuant to </a:t>
            </a:r>
            <a:r>
              <a:rPr lang="en-US" sz="1900" dirty="0"/>
              <a:t>10 U.S.C. §2371b(d</a:t>
            </a:r>
            <a:r>
              <a:rPr lang="en-US" sz="1900" spc="10" dirty="0">
                <a:cs typeface="Arial"/>
              </a:rPr>
              <a:t>), Agencies are prohibited from entering into an OT for Prototype unless</a:t>
            </a:r>
          </a:p>
          <a:p>
            <a:pPr lvl="1">
              <a:buFont typeface="Wingdings" panose="05000000000000000000" pitchFamily="2" charset="2"/>
              <a:buChar char="ü"/>
            </a:pPr>
            <a:r>
              <a:rPr lang="en-US" sz="1900" dirty="0"/>
              <a:t>At least one nontraditional defense contractor is a </a:t>
            </a:r>
            <a:r>
              <a:rPr lang="en-US" sz="1900" b="1" u="sng" dirty="0"/>
              <a:t>significant participant</a:t>
            </a:r>
            <a:r>
              <a:rPr lang="en-US" sz="1900" b="1" dirty="0"/>
              <a:t> </a:t>
            </a:r>
            <a:r>
              <a:rPr lang="en-US" sz="1900" dirty="0"/>
              <a:t>in the prototype project, or</a:t>
            </a:r>
          </a:p>
          <a:p>
            <a:pPr lvl="1">
              <a:buFont typeface="Wingdings" panose="05000000000000000000" pitchFamily="2" charset="2"/>
              <a:buChar char="ü"/>
            </a:pPr>
            <a:endParaRPr lang="en-US" sz="1900" dirty="0"/>
          </a:p>
          <a:p>
            <a:pPr lvl="1">
              <a:buFont typeface="Wingdings" panose="05000000000000000000" pitchFamily="2" charset="2"/>
              <a:buChar char="ü"/>
            </a:pPr>
            <a:r>
              <a:rPr lang="en-US" sz="1900" dirty="0"/>
              <a:t>All </a:t>
            </a:r>
            <a:r>
              <a:rPr lang="en-US" sz="1900" b="1" u="sng" dirty="0"/>
              <a:t>significant participants</a:t>
            </a:r>
            <a:r>
              <a:rPr lang="en-US" sz="1900" b="1" dirty="0"/>
              <a:t> </a:t>
            </a:r>
            <a:r>
              <a:rPr lang="en-US" sz="1900" dirty="0"/>
              <a:t>in the transaction other than the Federal Government are </a:t>
            </a:r>
            <a:r>
              <a:rPr lang="en-US" sz="1900" b="1" u="sng" dirty="0"/>
              <a:t>small businesses</a:t>
            </a:r>
            <a:r>
              <a:rPr lang="en-US" sz="1900" b="1" dirty="0"/>
              <a:t> </a:t>
            </a:r>
            <a:r>
              <a:rPr lang="en-US" sz="1900" dirty="0"/>
              <a:t>or </a:t>
            </a:r>
            <a:r>
              <a:rPr lang="en-US" sz="1900" b="1" u="sng" dirty="0"/>
              <a:t>nontraditional defense contractors</a:t>
            </a:r>
            <a:r>
              <a:rPr lang="en-US" sz="1900" dirty="0"/>
              <a:t>, or</a:t>
            </a:r>
          </a:p>
          <a:p>
            <a:pPr lvl="1">
              <a:buFont typeface="Wingdings" panose="05000000000000000000" pitchFamily="2" charset="2"/>
              <a:buChar char="ü"/>
            </a:pPr>
            <a:endParaRPr lang="en-US" sz="1900" dirty="0"/>
          </a:p>
          <a:p>
            <a:pPr lvl="1">
              <a:buFont typeface="Wingdings" panose="05000000000000000000" pitchFamily="2" charset="2"/>
              <a:buChar char="ü"/>
            </a:pPr>
            <a:r>
              <a:rPr lang="en-US" sz="1900" dirty="0"/>
              <a:t>A Cost Share of </a:t>
            </a:r>
            <a:r>
              <a:rPr lang="en-US" sz="1900" b="1" u="sng" dirty="0"/>
              <a:t>at least 1/3 of the total cost </a:t>
            </a:r>
            <a:r>
              <a:rPr lang="en-US" sz="1900" dirty="0"/>
              <a:t>of the prototype project is to be paid out of funds provided by parties to the transaction other than the Federal Government, or </a:t>
            </a:r>
          </a:p>
          <a:p>
            <a:pPr lvl="1">
              <a:buFont typeface="Wingdings" panose="05000000000000000000" pitchFamily="2" charset="2"/>
              <a:buChar char="ü"/>
            </a:pPr>
            <a:endParaRPr lang="en-US" sz="1900" dirty="0"/>
          </a:p>
          <a:p>
            <a:pPr lvl="1">
              <a:buFont typeface="Wingdings" panose="05000000000000000000" pitchFamily="2" charset="2"/>
              <a:buChar char="ü"/>
            </a:pPr>
            <a:r>
              <a:rPr lang="en-US" sz="1900" dirty="0"/>
              <a:t>The Senior Procurement Executive for the agency determines in writing that exceptional circumstances justify the use of a transaction. </a:t>
            </a:r>
          </a:p>
          <a:p>
            <a:endParaRPr lang="en-US" dirty="0"/>
          </a:p>
        </p:txBody>
      </p:sp>
    </p:spTree>
    <p:extLst>
      <p:ext uri="{BB962C8B-B14F-4D97-AF65-F5344CB8AC3E}">
        <p14:creationId xmlns:p14="http://schemas.microsoft.com/office/powerpoint/2010/main" val="4049577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Nontraditional Defense Contractor?</a:t>
            </a:r>
          </a:p>
        </p:txBody>
      </p:sp>
      <p:sp>
        <p:nvSpPr>
          <p:cNvPr id="3" name="Content Placeholder 2"/>
          <p:cNvSpPr>
            <a:spLocks noGrp="1"/>
          </p:cNvSpPr>
          <p:nvPr>
            <p:ph idx="1"/>
          </p:nvPr>
        </p:nvSpPr>
        <p:spPr/>
        <p:txBody>
          <a:bodyPr/>
          <a:lstStyle/>
          <a:p>
            <a:r>
              <a:rPr lang="en-US" spc="-10" dirty="0">
                <a:cs typeface="Arial"/>
              </a:rPr>
              <a:t>New Definition tied to Cost Accounting Standards (CAS)</a:t>
            </a:r>
          </a:p>
          <a:p>
            <a:pPr lvl="1"/>
            <a:r>
              <a:rPr lang="en-US" sz="2400" i="1" spc="-10" dirty="0">
                <a:cs typeface="Arial"/>
              </a:rPr>
              <a:t>A</a:t>
            </a:r>
            <a:r>
              <a:rPr lang="en-US" sz="2400" i="1" dirty="0">
                <a:cs typeface="Arial"/>
              </a:rPr>
              <a:t>n</a:t>
            </a:r>
            <a:r>
              <a:rPr lang="en-US" sz="2400" i="1" spc="-10" dirty="0">
                <a:cs typeface="Arial"/>
              </a:rPr>
              <a:t> </a:t>
            </a:r>
            <a:r>
              <a:rPr lang="en-US" sz="2400" i="1" dirty="0">
                <a:cs typeface="Arial"/>
              </a:rPr>
              <a:t>enti</a:t>
            </a:r>
            <a:r>
              <a:rPr lang="en-US" sz="2400" i="1" spc="-10" dirty="0">
                <a:cs typeface="Arial"/>
              </a:rPr>
              <a:t>t</a:t>
            </a:r>
            <a:r>
              <a:rPr lang="en-US" sz="2400" i="1" dirty="0">
                <a:cs typeface="Arial"/>
              </a:rPr>
              <a:t>y</a:t>
            </a:r>
            <a:r>
              <a:rPr lang="en-US" sz="2400" i="1" spc="-25" dirty="0">
                <a:cs typeface="Arial"/>
              </a:rPr>
              <a:t> </a:t>
            </a:r>
            <a:r>
              <a:rPr lang="en-US" sz="2400" i="1" dirty="0">
                <a:cs typeface="Arial"/>
              </a:rPr>
              <a:t>that</a:t>
            </a:r>
            <a:r>
              <a:rPr lang="en-US" sz="2400" i="1" spc="-25" dirty="0">
                <a:cs typeface="Arial"/>
              </a:rPr>
              <a:t> </a:t>
            </a:r>
            <a:r>
              <a:rPr lang="en-US" sz="2400" i="1" dirty="0">
                <a:cs typeface="Arial"/>
              </a:rPr>
              <a:t>is not</a:t>
            </a:r>
            <a:r>
              <a:rPr lang="en-US" sz="2400" i="1" spc="-20" dirty="0">
                <a:cs typeface="Arial"/>
              </a:rPr>
              <a:t> </a:t>
            </a:r>
            <a:r>
              <a:rPr lang="en-US" sz="2400" i="1" dirty="0">
                <a:cs typeface="Arial"/>
              </a:rPr>
              <a:t>c</a:t>
            </a:r>
            <a:r>
              <a:rPr lang="en-US" sz="2400" i="1" spc="5" dirty="0">
                <a:cs typeface="Arial"/>
              </a:rPr>
              <a:t>u</a:t>
            </a:r>
            <a:r>
              <a:rPr lang="en-US" sz="2400" i="1" dirty="0">
                <a:cs typeface="Arial"/>
              </a:rPr>
              <a:t>r</a:t>
            </a:r>
            <a:r>
              <a:rPr lang="en-US" sz="2400" i="1" spc="5" dirty="0">
                <a:cs typeface="Arial"/>
              </a:rPr>
              <a:t>r</a:t>
            </a:r>
            <a:r>
              <a:rPr lang="en-US" sz="2400" i="1" dirty="0">
                <a:cs typeface="Arial"/>
              </a:rPr>
              <a:t>ently</a:t>
            </a:r>
            <a:r>
              <a:rPr lang="en-US" sz="2400" i="1" spc="-50" dirty="0">
                <a:cs typeface="Arial"/>
              </a:rPr>
              <a:t> </a:t>
            </a:r>
            <a:r>
              <a:rPr lang="en-US" sz="2400" i="1" dirty="0">
                <a:cs typeface="Arial"/>
              </a:rPr>
              <a:t>pe</a:t>
            </a:r>
            <a:r>
              <a:rPr lang="en-US" sz="2400" i="1" spc="5" dirty="0">
                <a:cs typeface="Arial"/>
              </a:rPr>
              <a:t>r</a:t>
            </a:r>
            <a:r>
              <a:rPr lang="en-US" sz="2400" i="1" dirty="0">
                <a:cs typeface="Arial"/>
              </a:rPr>
              <a:t>for</a:t>
            </a:r>
            <a:r>
              <a:rPr lang="en-US" sz="2400" i="1" spc="-15" dirty="0">
                <a:cs typeface="Arial"/>
              </a:rPr>
              <a:t>m</a:t>
            </a:r>
            <a:r>
              <a:rPr lang="en-US" sz="2400" i="1" dirty="0">
                <a:cs typeface="Arial"/>
              </a:rPr>
              <a:t>ing</a:t>
            </a:r>
            <a:r>
              <a:rPr lang="en-US" sz="2400" i="1" spc="-25" dirty="0">
                <a:cs typeface="Arial"/>
              </a:rPr>
              <a:t> </a:t>
            </a:r>
            <a:r>
              <a:rPr lang="en-US" sz="2400" i="1" dirty="0">
                <a:cs typeface="Arial"/>
              </a:rPr>
              <a:t>and</a:t>
            </a:r>
            <a:r>
              <a:rPr lang="en-US" sz="2400" i="1" spc="-15" dirty="0">
                <a:cs typeface="Arial"/>
              </a:rPr>
              <a:t> </a:t>
            </a:r>
            <a:r>
              <a:rPr lang="en-US" sz="2400" i="1" dirty="0">
                <a:cs typeface="Arial"/>
              </a:rPr>
              <a:t>has</a:t>
            </a:r>
            <a:r>
              <a:rPr lang="en-US" sz="2400" i="1" spc="-10" dirty="0">
                <a:cs typeface="Arial"/>
              </a:rPr>
              <a:t> </a:t>
            </a:r>
            <a:r>
              <a:rPr lang="en-US" sz="2400" i="1" dirty="0">
                <a:cs typeface="Arial"/>
              </a:rPr>
              <a:t>not</a:t>
            </a:r>
            <a:r>
              <a:rPr lang="en-US" sz="2400" i="1" spc="-20" dirty="0">
                <a:cs typeface="Arial"/>
              </a:rPr>
              <a:t> </a:t>
            </a:r>
            <a:r>
              <a:rPr lang="en-US" sz="2400" i="1" dirty="0">
                <a:cs typeface="Arial"/>
              </a:rPr>
              <a:t>pe</a:t>
            </a:r>
            <a:r>
              <a:rPr lang="en-US" sz="2400" i="1" spc="5" dirty="0">
                <a:cs typeface="Arial"/>
              </a:rPr>
              <a:t>r</a:t>
            </a:r>
            <a:r>
              <a:rPr lang="en-US" sz="2400" i="1" dirty="0">
                <a:cs typeface="Arial"/>
              </a:rPr>
              <a:t>for</a:t>
            </a:r>
            <a:r>
              <a:rPr lang="en-US" sz="2400" i="1" spc="-15" dirty="0">
                <a:cs typeface="Arial"/>
              </a:rPr>
              <a:t>m</a:t>
            </a:r>
            <a:r>
              <a:rPr lang="en-US" sz="2400" i="1" dirty="0">
                <a:cs typeface="Arial"/>
              </a:rPr>
              <a:t>ed,</a:t>
            </a:r>
            <a:r>
              <a:rPr lang="en-US" sz="2400" i="1" spc="-45" dirty="0">
                <a:cs typeface="Arial"/>
              </a:rPr>
              <a:t> </a:t>
            </a:r>
            <a:r>
              <a:rPr lang="en-US" sz="2400" i="1" dirty="0">
                <a:cs typeface="Arial"/>
              </a:rPr>
              <a:t>for</a:t>
            </a:r>
            <a:r>
              <a:rPr lang="en-US" sz="2400" i="1" spc="-30" dirty="0">
                <a:cs typeface="Arial"/>
              </a:rPr>
              <a:t> </a:t>
            </a:r>
            <a:r>
              <a:rPr lang="en-US" sz="2400" i="1" dirty="0">
                <a:cs typeface="Arial"/>
              </a:rPr>
              <a:t>at least</a:t>
            </a:r>
            <a:r>
              <a:rPr lang="en-US" sz="2400" i="1" spc="-20" dirty="0">
                <a:cs typeface="Arial"/>
              </a:rPr>
              <a:t> </a:t>
            </a:r>
            <a:r>
              <a:rPr lang="en-US" sz="2400" i="1" dirty="0">
                <a:cs typeface="Arial"/>
              </a:rPr>
              <a:t>the</a:t>
            </a:r>
            <a:r>
              <a:rPr lang="en-US" sz="2400" i="1" spc="-25" dirty="0">
                <a:cs typeface="Arial"/>
              </a:rPr>
              <a:t> </a:t>
            </a:r>
            <a:r>
              <a:rPr lang="en-US" sz="2400" i="1" dirty="0">
                <a:cs typeface="Arial"/>
              </a:rPr>
              <a:t>one-year</a:t>
            </a:r>
            <a:r>
              <a:rPr lang="en-US" sz="2400" i="1" spc="-45" dirty="0">
                <a:cs typeface="Arial"/>
              </a:rPr>
              <a:t> </a:t>
            </a:r>
            <a:r>
              <a:rPr lang="en-US" sz="2400" i="1" dirty="0">
                <a:cs typeface="Arial"/>
              </a:rPr>
              <a:t>period</a:t>
            </a:r>
            <a:r>
              <a:rPr lang="en-US" sz="2400" i="1" spc="-15" dirty="0">
                <a:cs typeface="Arial"/>
              </a:rPr>
              <a:t> </a:t>
            </a:r>
            <a:r>
              <a:rPr lang="en-US" sz="2400" i="1" dirty="0">
                <a:cs typeface="Arial"/>
              </a:rPr>
              <a:t>pre</a:t>
            </a:r>
            <a:r>
              <a:rPr lang="en-US" sz="2400" i="1" spc="5" dirty="0">
                <a:cs typeface="Arial"/>
              </a:rPr>
              <a:t>c</a:t>
            </a:r>
            <a:r>
              <a:rPr lang="en-US" sz="2400" i="1" dirty="0">
                <a:cs typeface="Arial"/>
              </a:rPr>
              <a:t>eding</a:t>
            </a:r>
            <a:r>
              <a:rPr lang="en-US" sz="2400" i="1" spc="-45" dirty="0">
                <a:cs typeface="Arial"/>
              </a:rPr>
              <a:t> </a:t>
            </a:r>
            <a:r>
              <a:rPr lang="en-US" sz="2400" i="1" dirty="0">
                <a:cs typeface="Arial"/>
              </a:rPr>
              <a:t>the</a:t>
            </a:r>
            <a:r>
              <a:rPr lang="en-US" sz="2400" i="1" spc="-25" dirty="0">
                <a:cs typeface="Arial"/>
              </a:rPr>
              <a:t> </a:t>
            </a:r>
            <a:r>
              <a:rPr lang="en-US" sz="2400" i="1" dirty="0">
                <a:cs typeface="Arial"/>
              </a:rPr>
              <a:t>soli</a:t>
            </a:r>
            <a:r>
              <a:rPr lang="en-US" sz="2400" i="1" spc="5" dirty="0">
                <a:cs typeface="Arial"/>
              </a:rPr>
              <a:t>c</a:t>
            </a:r>
            <a:r>
              <a:rPr lang="en-US" sz="2400" i="1" dirty="0">
                <a:cs typeface="Arial"/>
              </a:rPr>
              <a:t>i</a:t>
            </a:r>
            <a:r>
              <a:rPr lang="en-US" sz="2400" i="1" spc="-10" dirty="0">
                <a:cs typeface="Arial"/>
              </a:rPr>
              <a:t>t</a:t>
            </a:r>
            <a:r>
              <a:rPr lang="en-US" sz="2400" i="1" dirty="0">
                <a:cs typeface="Arial"/>
              </a:rPr>
              <a:t>at</a:t>
            </a:r>
            <a:r>
              <a:rPr lang="en-US" sz="2400" i="1" spc="-10" dirty="0">
                <a:cs typeface="Arial"/>
              </a:rPr>
              <a:t>i</a:t>
            </a:r>
            <a:r>
              <a:rPr lang="en-US" sz="2400" i="1" dirty="0">
                <a:cs typeface="Arial"/>
              </a:rPr>
              <a:t>on</a:t>
            </a:r>
            <a:r>
              <a:rPr lang="en-US" sz="2400" i="1" spc="-15" dirty="0">
                <a:cs typeface="Arial"/>
              </a:rPr>
              <a:t> </a:t>
            </a:r>
            <a:r>
              <a:rPr lang="en-US" sz="2400" i="1" dirty="0">
                <a:cs typeface="Arial"/>
              </a:rPr>
              <a:t>of</a:t>
            </a:r>
            <a:r>
              <a:rPr lang="en-US" sz="2400" i="1" spc="-25" dirty="0">
                <a:cs typeface="Arial"/>
              </a:rPr>
              <a:t> </a:t>
            </a:r>
            <a:r>
              <a:rPr lang="en-US" sz="2400" i="1" dirty="0">
                <a:cs typeface="Arial"/>
              </a:rPr>
              <a:t>sou</a:t>
            </a:r>
            <a:r>
              <a:rPr lang="en-US" sz="2400" i="1" spc="5" dirty="0">
                <a:cs typeface="Arial"/>
              </a:rPr>
              <a:t>r</a:t>
            </a:r>
            <a:r>
              <a:rPr lang="en-US" sz="2400" i="1" dirty="0">
                <a:cs typeface="Arial"/>
              </a:rPr>
              <a:t>ces</a:t>
            </a:r>
            <a:r>
              <a:rPr lang="en-US" sz="2400" i="1" spc="-45" dirty="0">
                <a:cs typeface="Arial"/>
              </a:rPr>
              <a:t> </a:t>
            </a:r>
            <a:r>
              <a:rPr lang="en-US" sz="2400" i="1" dirty="0">
                <a:cs typeface="Arial"/>
              </a:rPr>
              <a:t>by</a:t>
            </a:r>
            <a:r>
              <a:rPr lang="en-US" sz="2400" i="1" spc="-15" dirty="0">
                <a:cs typeface="Arial"/>
              </a:rPr>
              <a:t> </a:t>
            </a:r>
            <a:r>
              <a:rPr lang="en-US" sz="2400" i="1" dirty="0">
                <a:cs typeface="Arial"/>
              </a:rPr>
              <a:t>the DoD for</a:t>
            </a:r>
            <a:r>
              <a:rPr lang="en-US" sz="2400" i="1" spc="-30" dirty="0">
                <a:cs typeface="Arial"/>
              </a:rPr>
              <a:t> </a:t>
            </a:r>
            <a:r>
              <a:rPr lang="en-US" sz="2400" i="1" dirty="0">
                <a:cs typeface="Arial"/>
              </a:rPr>
              <a:t>the</a:t>
            </a:r>
            <a:r>
              <a:rPr lang="en-US" sz="2400" i="1" spc="-20" dirty="0">
                <a:cs typeface="Arial"/>
              </a:rPr>
              <a:t> </a:t>
            </a:r>
            <a:r>
              <a:rPr lang="en-US" sz="2400" i="1" dirty="0">
                <a:cs typeface="Arial"/>
              </a:rPr>
              <a:t>pro</a:t>
            </a:r>
            <a:r>
              <a:rPr lang="en-US" sz="2400" i="1" spc="5" dirty="0">
                <a:cs typeface="Arial"/>
              </a:rPr>
              <a:t>c</a:t>
            </a:r>
            <a:r>
              <a:rPr lang="en-US" sz="2400" i="1" dirty="0">
                <a:cs typeface="Arial"/>
              </a:rPr>
              <a:t>ure</a:t>
            </a:r>
            <a:r>
              <a:rPr lang="en-US" sz="2400" i="1" spc="-15" dirty="0">
                <a:cs typeface="Arial"/>
              </a:rPr>
              <a:t>m</a:t>
            </a:r>
            <a:r>
              <a:rPr lang="en-US" sz="2400" i="1" dirty="0">
                <a:cs typeface="Arial"/>
              </a:rPr>
              <a:t>ent</a:t>
            </a:r>
            <a:r>
              <a:rPr lang="en-US" sz="2400" i="1" spc="-45" dirty="0">
                <a:cs typeface="Arial"/>
              </a:rPr>
              <a:t> </a:t>
            </a:r>
            <a:r>
              <a:rPr lang="en-US" sz="2400" i="1" dirty="0">
                <a:cs typeface="Arial"/>
              </a:rPr>
              <a:t>or</a:t>
            </a:r>
            <a:r>
              <a:rPr lang="en-US" sz="2400" i="1" spc="-25" dirty="0">
                <a:cs typeface="Arial"/>
              </a:rPr>
              <a:t> </a:t>
            </a:r>
            <a:r>
              <a:rPr lang="en-US" sz="2400" i="1" dirty="0">
                <a:cs typeface="Arial"/>
              </a:rPr>
              <a:t>tran</a:t>
            </a:r>
            <a:r>
              <a:rPr lang="en-US" sz="2400" i="1" spc="5" dirty="0">
                <a:cs typeface="Arial"/>
              </a:rPr>
              <a:t>s</a:t>
            </a:r>
            <a:r>
              <a:rPr lang="en-US" sz="2400" i="1" dirty="0">
                <a:cs typeface="Arial"/>
              </a:rPr>
              <a:t>a</a:t>
            </a:r>
            <a:r>
              <a:rPr lang="en-US" sz="2400" i="1" spc="5" dirty="0">
                <a:cs typeface="Arial"/>
              </a:rPr>
              <a:t>c</a:t>
            </a:r>
            <a:r>
              <a:rPr lang="en-US" sz="2400" i="1" dirty="0">
                <a:cs typeface="Arial"/>
              </a:rPr>
              <a:t>tion,</a:t>
            </a:r>
            <a:r>
              <a:rPr lang="en-US" sz="2400" i="1" spc="-50" dirty="0">
                <a:cs typeface="Arial"/>
              </a:rPr>
              <a:t> </a:t>
            </a:r>
            <a:r>
              <a:rPr lang="en-US" sz="2400" i="1" dirty="0">
                <a:cs typeface="Arial"/>
              </a:rPr>
              <a:t>any</a:t>
            </a:r>
            <a:r>
              <a:rPr lang="en-US" sz="2400" i="1" spc="-25" dirty="0">
                <a:cs typeface="Arial"/>
              </a:rPr>
              <a:t> </a:t>
            </a:r>
            <a:r>
              <a:rPr lang="en-US" sz="2400" i="1" dirty="0">
                <a:cs typeface="Arial"/>
              </a:rPr>
              <a:t>c</a:t>
            </a:r>
            <a:r>
              <a:rPr lang="en-US" sz="2400" i="1" spc="5" dirty="0">
                <a:cs typeface="Arial"/>
              </a:rPr>
              <a:t>o</a:t>
            </a:r>
            <a:r>
              <a:rPr lang="en-US" sz="2400" i="1" dirty="0">
                <a:cs typeface="Arial"/>
              </a:rPr>
              <a:t>ntra</a:t>
            </a:r>
            <a:r>
              <a:rPr lang="en-US" sz="2400" i="1" spc="5" dirty="0">
                <a:cs typeface="Arial"/>
              </a:rPr>
              <a:t>c</a:t>
            </a:r>
            <a:r>
              <a:rPr lang="en-US" sz="2400" i="1" dirty="0">
                <a:cs typeface="Arial"/>
              </a:rPr>
              <a:t>t or</a:t>
            </a:r>
            <a:r>
              <a:rPr lang="en-US" sz="2400" i="1" spc="-15" dirty="0">
                <a:cs typeface="Arial"/>
              </a:rPr>
              <a:t> </a:t>
            </a:r>
            <a:r>
              <a:rPr lang="en-US" sz="2400" i="1" dirty="0">
                <a:cs typeface="Arial"/>
              </a:rPr>
              <a:t>s</a:t>
            </a:r>
            <a:r>
              <a:rPr lang="en-US" sz="2400" i="1" spc="5" dirty="0">
                <a:cs typeface="Arial"/>
              </a:rPr>
              <a:t>u</a:t>
            </a:r>
            <a:r>
              <a:rPr lang="en-US" sz="2400" i="1" dirty="0">
                <a:cs typeface="Arial"/>
              </a:rPr>
              <a:t>b</a:t>
            </a:r>
            <a:r>
              <a:rPr lang="en-US" sz="2400" i="1" spc="5" dirty="0">
                <a:cs typeface="Arial"/>
              </a:rPr>
              <a:t>c</a:t>
            </a:r>
            <a:r>
              <a:rPr lang="en-US" sz="2400" i="1" dirty="0">
                <a:cs typeface="Arial"/>
              </a:rPr>
              <a:t>ont</a:t>
            </a:r>
            <a:r>
              <a:rPr lang="en-US" sz="2400" i="1" spc="-10" dirty="0">
                <a:cs typeface="Arial"/>
              </a:rPr>
              <a:t>r</a:t>
            </a:r>
            <a:r>
              <a:rPr lang="en-US" sz="2400" i="1" dirty="0">
                <a:cs typeface="Arial"/>
              </a:rPr>
              <a:t>act</a:t>
            </a:r>
            <a:r>
              <a:rPr lang="en-US" sz="2400" i="1" spc="-55" dirty="0">
                <a:cs typeface="Arial"/>
              </a:rPr>
              <a:t> </a:t>
            </a:r>
            <a:r>
              <a:rPr lang="en-US" sz="2400" i="1" dirty="0">
                <a:cs typeface="Arial"/>
              </a:rPr>
              <a:t>for</a:t>
            </a:r>
            <a:r>
              <a:rPr lang="en-US" sz="2400" i="1" spc="-15" dirty="0">
                <a:cs typeface="Arial"/>
              </a:rPr>
              <a:t> </a:t>
            </a:r>
            <a:r>
              <a:rPr lang="en-US" sz="2400" i="1" dirty="0">
                <a:cs typeface="Arial"/>
              </a:rPr>
              <a:t>the</a:t>
            </a:r>
            <a:r>
              <a:rPr lang="en-US" sz="2400" i="1" spc="-20" dirty="0">
                <a:cs typeface="Arial"/>
              </a:rPr>
              <a:t> </a:t>
            </a:r>
            <a:r>
              <a:rPr lang="en-US" sz="2400" i="1" dirty="0">
                <a:cs typeface="Arial"/>
              </a:rPr>
              <a:t>DoD that</a:t>
            </a:r>
            <a:r>
              <a:rPr lang="en-US" sz="2400" i="1" spc="-25" dirty="0">
                <a:cs typeface="Arial"/>
              </a:rPr>
              <a:t> </a:t>
            </a:r>
            <a:r>
              <a:rPr lang="en-US" sz="2400" i="1" dirty="0">
                <a:cs typeface="Arial"/>
              </a:rPr>
              <a:t>is s</a:t>
            </a:r>
            <a:r>
              <a:rPr lang="en-US" sz="2400" i="1" spc="5" dirty="0">
                <a:cs typeface="Arial"/>
              </a:rPr>
              <a:t>u</a:t>
            </a:r>
            <a:r>
              <a:rPr lang="en-US" sz="2400" i="1" dirty="0">
                <a:cs typeface="Arial"/>
              </a:rPr>
              <a:t>bje</a:t>
            </a:r>
            <a:r>
              <a:rPr lang="en-US" sz="2400" i="1" spc="5" dirty="0">
                <a:cs typeface="Arial"/>
              </a:rPr>
              <a:t>c</a:t>
            </a:r>
            <a:r>
              <a:rPr lang="en-US" sz="2400" i="1" dirty="0">
                <a:cs typeface="Arial"/>
              </a:rPr>
              <a:t>t</a:t>
            </a:r>
            <a:r>
              <a:rPr lang="en-US" sz="2400" i="1" spc="-35" dirty="0">
                <a:cs typeface="Arial"/>
              </a:rPr>
              <a:t> </a:t>
            </a:r>
            <a:r>
              <a:rPr lang="en-US" sz="2400" i="1" dirty="0">
                <a:cs typeface="Arial"/>
              </a:rPr>
              <a:t>to</a:t>
            </a:r>
            <a:r>
              <a:rPr lang="en-US" sz="2400" i="1" spc="-20" dirty="0">
                <a:cs typeface="Arial"/>
              </a:rPr>
              <a:t> </a:t>
            </a:r>
            <a:r>
              <a:rPr lang="en-US" sz="2400" i="1" dirty="0">
                <a:cs typeface="Arial"/>
              </a:rPr>
              <a:t>full c</a:t>
            </a:r>
            <a:r>
              <a:rPr lang="en-US" sz="2400" i="1" spc="5" dirty="0">
                <a:cs typeface="Arial"/>
              </a:rPr>
              <a:t>o</a:t>
            </a:r>
            <a:r>
              <a:rPr lang="en-US" sz="2400" i="1" dirty="0">
                <a:cs typeface="Arial"/>
              </a:rPr>
              <a:t>v</a:t>
            </a:r>
            <a:r>
              <a:rPr lang="en-US" sz="2400" i="1" spc="5" dirty="0">
                <a:cs typeface="Arial"/>
              </a:rPr>
              <a:t>e</a:t>
            </a:r>
            <a:r>
              <a:rPr lang="en-US" sz="2400" i="1" dirty="0">
                <a:cs typeface="Arial"/>
              </a:rPr>
              <a:t>rage</a:t>
            </a:r>
            <a:r>
              <a:rPr lang="en-US" sz="2400" i="1" spc="-50" dirty="0">
                <a:cs typeface="Arial"/>
              </a:rPr>
              <a:t> </a:t>
            </a:r>
            <a:r>
              <a:rPr lang="en-US" sz="2400" i="1" dirty="0">
                <a:cs typeface="Arial"/>
              </a:rPr>
              <a:t>und</a:t>
            </a:r>
            <a:r>
              <a:rPr lang="en-US" sz="2400" i="1" spc="5" dirty="0">
                <a:cs typeface="Arial"/>
              </a:rPr>
              <a:t>e</a:t>
            </a:r>
            <a:r>
              <a:rPr lang="en-US" sz="2400" i="1" dirty="0">
                <a:cs typeface="Arial"/>
              </a:rPr>
              <a:t>r</a:t>
            </a:r>
            <a:r>
              <a:rPr lang="en-US" sz="2400" i="1" spc="-25" dirty="0">
                <a:cs typeface="Arial"/>
              </a:rPr>
              <a:t> </a:t>
            </a:r>
            <a:r>
              <a:rPr lang="en-US" sz="2400" i="1" dirty="0">
                <a:cs typeface="Arial"/>
              </a:rPr>
              <a:t>the</a:t>
            </a:r>
            <a:r>
              <a:rPr lang="en-US" sz="2400" i="1" spc="-20" dirty="0">
                <a:cs typeface="Arial"/>
              </a:rPr>
              <a:t> </a:t>
            </a:r>
            <a:r>
              <a:rPr lang="en-US" sz="2400" i="1" dirty="0">
                <a:cs typeface="Arial"/>
              </a:rPr>
              <a:t>c</a:t>
            </a:r>
            <a:r>
              <a:rPr lang="en-US" sz="2400" i="1" spc="5" dirty="0">
                <a:cs typeface="Arial"/>
              </a:rPr>
              <a:t>o</a:t>
            </a:r>
            <a:r>
              <a:rPr lang="en-US" sz="2400" i="1" dirty="0">
                <a:cs typeface="Arial"/>
              </a:rPr>
              <a:t>st</a:t>
            </a:r>
            <a:r>
              <a:rPr lang="en-US" sz="2400" i="1" spc="-30" dirty="0">
                <a:cs typeface="Arial"/>
              </a:rPr>
              <a:t> </a:t>
            </a:r>
            <a:r>
              <a:rPr lang="en-US" sz="2400" i="1" dirty="0">
                <a:cs typeface="Arial"/>
              </a:rPr>
              <a:t>a</a:t>
            </a:r>
            <a:r>
              <a:rPr lang="en-US" sz="2400" i="1" spc="5" dirty="0">
                <a:cs typeface="Arial"/>
              </a:rPr>
              <a:t>c</a:t>
            </a:r>
            <a:r>
              <a:rPr lang="en-US" sz="2400" i="1" dirty="0">
                <a:cs typeface="Arial"/>
              </a:rPr>
              <a:t>c</a:t>
            </a:r>
            <a:r>
              <a:rPr lang="en-US" sz="2400" i="1" spc="5" dirty="0">
                <a:cs typeface="Arial"/>
              </a:rPr>
              <a:t>o</a:t>
            </a:r>
            <a:r>
              <a:rPr lang="en-US" sz="2400" i="1" dirty="0">
                <a:cs typeface="Arial"/>
              </a:rPr>
              <a:t>unting</a:t>
            </a:r>
            <a:r>
              <a:rPr lang="en-US" sz="2400" i="1" spc="-40" dirty="0">
                <a:cs typeface="Arial"/>
              </a:rPr>
              <a:t> </a:t>
            </a:r>
            <a:r>
              <a:rPr lang="en-US" sz="2400" i="1" dirty="0">
                <a:cs typeface="Arial"/>
              </a:rPr>
              <a:t>standards</a:t>
            </a:r>
            <a:r>
              <a:rPr lang="en-US" sz="2400" i="1" spc="-50" dirty="0">
                <a:cs typeface="Arial"/>
              </a:rPr>
              <a:t> </a:t>
            </a:r>
            <a:r>
              <a:rPr lang="en-US" sz="2400" i="1" dirty="0">
                <a:cs typeface="Arial"/>
              </a:rPr>
              <a:t>pre</a:t>
            </a:r>
            <a:r>
              <a:rPr lang="en-US" sz="2400" i="1" spc="5" dirty="0">
                <a:cs typeface="Arial"/>
              </a:rPr>
              <a:t>s</a:t>
            </a:r>
            <a:r>
              <a:rPr lang="en-US" sz="2400" i="1" dirty="0">
                <a:cs typeface="Arial"/>
              </a:rPr>
              <a:t>c</a:t>
            </a:r>
            <a:r>
              <a:rPr lang="en-US" sz="2400" i="1" spc="5" dirty="0">
                <a:cs typeface="Arial"/>
              </a:rPr>
              <a:t>r</a:t>
            </a:r>
            <a:r>
              <a:rPr lang="en-US" sz="2400" i="1" dirty="0">
                <a:cs typeface="Arial"/>
              </a:rPr>
              <a:t>ibed</a:t>
            </a:r>
            <a:r>
              <a:rPr lang="en-US" sz="2400" i="1" spc="-50" dirty="0">
                <a:cs typeface="Arial"/>
              </a:rPr>
              <a:t> </a:t>
            </a:r>
            <a:r>
              <a:rPr lang="en-US" sz="2400" i="1" dirty="0">
                <a:cs typeface="Arial"/>
              </a:rPr>
              <a:t>pu</a:t>
            </a:r>
            <a:r>
              <a:rPr lang="en-US" sz="2400" i="1" spc="5" dirty="0">
                <a:cs typeface="Arial"/>
              </a:rPr>
              <a:t>r</a:t>
            </a:r>
            <a:r>
              <a:rPr lang="en-US" sz="2400" i="1" dirty="0">
                <a:cs typeface="Arial"/>
              </a:rPr>
              <a:t>s</a:t>
            </a:r>
            <a:r>
              <a:rPr lang="en-US" sz="2400" i="1" spc="5" dirty="0">
                <a:cs typeface="Arial"/>
              </a:rPr>
              <a:t>u</a:t>
            </a:r>
            <a:r>
              <a:rPr lang="en-US" sz="2400" i="1" dirty="0">
                <a:cs typeface="Arial"/>
              </a:rPr>
              <a:t>ant</a:t>
            </a:r>
            <a:r>
              <a:rPr lang="en-US" sz="2400" i="1" spc="-45" dirty="0">
                <a:cs typeface="Arial"/>
              </a:rPr>
              <a:t> </a:t>
            </a:r>
            <a:r>
              <a:rPr lang="en-US" sz="2400" i="1" dirty="0">
                <a:cs typeface="Arial"/>
              </a:rPr>
              <a:t>to se</a:t>
            </a:r>
            <a:r>
              <a:rPr lang="en-US" sz="2400" i="1" spc="5" dirty="0">
                <a:cs typeface="Arial"/>
              </a:rPr>
              <a:t>c</a:t>
            </a:r>
            <a:r>
              <a:rPr lang="en-US" sz="2400" i="1" dirty="0">
                <a:cs typeface="Arial"/>
              </a:rPr>
              <a:t>t</a:t>
            </a:r>
            <a:r>
              <a:rPr lang="en-US" sz="2400" i="1" spc="-10" dirty="0">
                <a:cs typeface="Arial"/>
              </a:rPr>
              <a:t>i</a:t>
            </a:r>
            <a:r>
              <a:rPr lang="en-US" sz="2400" i="1" dirty="0">
                <a:cs typeface="Arial"/>
              </a:rPr>
              <a:t>on</a:t>
            </a:r>
            <a:r>
              <a:rPr lang="en-US" sz="2400" i="1" spc="-30" dirty="0">
                <a:cs typeface="Arial"/>
              </a:rPr>
              <a:t> </a:t>
            </a:r>
            <a:r>
              <a:rPr lang="en-US" sz="2400" i="1" dirty="0">
                <a:cs typeface="Arial"/>
              </a:rPr>
              <a:t>1502</a:t>
            </a:r>
            <a:r>
              <a:rPr lang="en-US" sz="2400" i="1" spc="-15" dirty="0">
                <a:cs typeface="Arial"/>
              </a:rPr>
              <a:t> </a:t>
            </a:r>
            <a:r>
              <a:rPr lang="en-US" sz="2400" i="1" dirty="0">
                <a:cs typeface="Arial"/>
              </a:rPr>
              <a:t>of</a:t>
            </a:r>
            <a:r>
              <a:rPr lang="en-US" sz="2400" i="1" spc="-25" dirty="0">
                <a:cs typeface="Arial"/>
              </a:rPr>
              <a:t> </a:t>
            </a:r>
            <a:r>
              <a:rPr lang="en-US" sz="2400" i="1" dirty="0">
                <a:cs typeface="Arial"/>
              </a:rPr>
              <a:t>t</a:t>
            </a:r>
            <a:r>
              <a:rPr lang="en-US" sz="2400" i="1" spc="-10" dirty="0">
                <a:cs typeface="Arial"/>
              </a:rPr>
              <a:t>i</a:t>
            </a:r>
            <a:r>
              <a:rPr lang="en-US" sz="2400" i="1" dirty="0">
                <a:cs typeface="Arial"/>
              </a:rPr>
              <a:t>t</a:t>
            </a:r>
            <a:r>
              <a:rPr lang="en-US" sz="2400" i="1" spc="-10" dirty="0">
                <a:cs typeface="Arial"/>
              </a:rPr>
              <a:t>l</a:t>
            </a:r>
            <a:r>
              <a:rPr lang="en-US" sz="2400" i="1" dirty="0">
                <a:cs typeface="Arial"/>
              </a:rPr>
              <a:t>e 41</a:t>
            </a:r>
            <a:r>
              <a:rPr lang="en-US" sz="2400" i="1" spc="-25" dirty="0">
                <a:cs typeface="Arial"/>
              </a:rPr>
              <a:t> </a:t>
            </a:r>
            <a:r>
              <a:rPr lang="en-US" sz="2400" i="1" dirty="0">
                <a:cs typeface="Arial"/>
              </a:rPr>
              <a:t>and</a:t>
            </a:r>
            <a:r>
              <a:rPr lang="en-US" sz="2400" i="1" spc="-15" dirty="0">
                <a:cs typeface="Arial"/>
              </a:rPr>
              <a:t> </a:t>
            </a:r>
            <a:r>
              <a:rPr lang="en-US" sz="2400" i="1" dirty="0">
                <a:cs typeface="Arial"/>
              </a:rPr>
              <a:t>the</a:t>
            </a:r>
            <a:r>
              <a:rPr lang="en-US" sz="2400" i="1" spc="-10" dirty="0">
                <a:cs typeface="Arial"/>
              </a:rPr>
              <a:t> </a:t>
            </a:r>
            <a:r>
              <a:rPr lang="en-US" sz="2400" i="1" dirty="0">
                <a:cs typeface="Arial"/>
              </a:rPr>
              <a:t>regulations</a:t>
            </a:r>
            <a:r>
              <a:rPr lang="en-US" sz="2400" i="1" spc="-40" dirty="0">
                <a:cs typeface="Arial"/>
              </a:rPr>
              <a:t> </a:t>
            </a:r>
            <a:r>
              <a:rPr lang="en-US" sz="2400" i="1" dirty="0">
                <a:cs typeface="Arial"/>
              </a:rPr>
              <a:t>i</a:t>
            </a:r>
            <a:r>
              <a:rPr lang="en-US" sz="2400" i="1" spc="-20" dirty="0">
                <a:cs typeface="Arial"/>
              </a:rPr>
              <a:t>m</a:t>
            </a:r>
            <a:r>
              <a:rPr lang="en-US" sz="2400" i="1" dirty="0">
                <a:cs typeface="Arial"/>
              </a:rPr>
              <a:t>ple</a:t>
            </a:r>
            <a:r>
              <a:rPr lang="en-US" sz="2400" i="1" spc="-20" dirty="0">
                <a:cs typeface="Arial"/>
              </a:rPr>
              <a:t>m</a:t>
            </a:r>
            <a:r>
              <a:rPr lang="en-US" sz="2400" i="1" dirty="0">
                <a:cs typeface="Arial"/>
              </a:rPr>
              <a:t>ent</a:t>
            </a:r>
            <a:r>
              <a:rPr lang="en-US" sz="2400" i="1" spc="-10" dirty="0">
                <a:cs typeface="Arial"/>
              </a:rPr>
              <a:t>i</a:t>
            </a:r>
            <a:r>
              <a:rPr lang="en-US" sz="2400" i="1" dirty="0">
                <a:cs typeface="Arial"/>
              </a:rPr>
              <a:t>ng such</a:t>
            </a:r>
            <a:r>
              <a:rPr lang="en-US" sz="2400" i="1" spc="-25" dirty="0">
                <a:cs typeface="Arial"/>
              </a:rPr>
              <a:t> </a:t>
            </a:r>
            <a:r>
              <a:rPr lang="en-US" sz="2400" i="1" dirty="0">
                <a:cs typeface="Arial"/>
              </a:rPr>
              <a:t>se</a:t>
            </a:r>
            <a:r>
              <a:rPr lang="en-US" sz="2400" i="1" spc="5" dirty="0">
                <a:cs typeface="Arial"/>
              </a:rPr>
              <a:t>c</a:t>
            </a:r>
            <a:r>
              <a:rPr lang="en-US" sz="2400" i="1" dirty="0">
                <a:cs typeface="Arial"/>
              </a:rPr>
              <a:t>t</a:t>
            </a:r>
            <a:r>
              <a:rPr lang="en-US" sz="2400" i="1" spc="-10" dirty="0">
                <a:cs typeface="Arial"/>
              </a:rPr>
              <a:t>i</a:t>
            </a:r>
            <a:r>
              <a:rPr lang="en-US" sz="2400" i="1" dirty="0">
                <a:cs typeface="Arial"/>
              </a:rPr>
              <a:t>on.</a:t>
            </a:r>
            <a:endParaRPr lang="en-US" sz="2400" dirty="0">
              <a:cs typeface="Arial"/>
            </a:endParaRPr>
          </a:p>
          <a:p>
            <a:endParaRPr lang="en-US" dirty="0"/>
          </a:p>
        </p:txBody>
      </p:sp>
    </p:spTree>
    <p:extLst>
      <p:ext uri="{BB962C8B-B14F-4D97-AF65-F5344CB8AC3E}">
        <p14:creationId xmlns:p14="http://schemas.microsoft.com/office/powerpoint/2010/main" val="410354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Significant Participation?</a:t>
            </a:r>
          </a:p>
        </p:txBody>
      </p:sp>
      <p:sp>
        <p:nvSpPr>
          <p:cNvPr id="3" name="Content Placeholder 2"/>
          <p:cNvSpPr>
            <a:spLocks noGrp="1"/>
          </p:cNvSpPr>
          <p:nvPr>
            <p:ph idx="1"/>
          </p:nvPr>
        </p:nvSpPr>
        <p:spPr/>
        <p:txBody>
          <a:bodyPr>
            <a:noAutofit/>
          </a:bodyPr>
          <a:lstStyle/>
          <a:p>
            <a:pPr>
              <a:defRPr/>
            </a:pPr>
            <a:r>
              <a:rPr lang="en-US" sz="2000" spc="10" dirty="0">
                <a:cs typeface="Arial"/>
              </a:rPr>
              <a:t>According to the </a:t>
            </a:r>
            <a:r>
              <a:rPr lang="en-US" sz="2000" spc="5" dirty="0">
                <a:cs typeface="Arial"/>
              </a:rPr>
              <a:t>O</a:t>
            </a:r>
            <a:r>
              <a:rPr lang="en-US" sz="2000" dirty="0">
                <a:cs typeface="Arial"/>
              </a:rPr>
              <a:t>th</a:t>
            </a:r>
            <a:r>
              <a:rPr lang="en-US" sz="2000" spc="-10" dirty="0">
                <a:cs typeface="Arial"/>
              </a:rPr>
              <a:t>e</a:t>
            </a:r>
            <a:r>
              <a:rPr lang="en-US" sz="2000" dirty="0">
                <a:cs typeface="Arial"/>
              </a:rPr>
              <a:t>r</a:t>
            </a:r>
            <a:r>
              <a:rPr lang="en-US" sz="2000" spc="-35" dirty="0">
                <a:cs typeface="Arial"/>
              </a:rPr>
              <a:t> </a:t>
            </a:r>
            <a:r>
              <a:rPr lang="en-US" sz="2000" spc="-60" dirty="0">
                <a:cs typeface="Arial"/>
              </a:rPr>
              <a:t>T</a:t>
            </a:r>
            <a:r>
              <a:rPr lang="en-US" sz="2000" dirty="0">
                <a:cs typeface="Arial"/>
              </a:rPr>
              <a:t>ra</a:t>
            </a:r>
            <a:r>
              <a:rPr lang="en-US" sz="2000" spc="-10" dirty="0">
                <a:cs typeface="Arial"/>
              </a:rPr>
              <a:t>n</a:t>
            </a:r>
            <a:r>
              <a:rPr lang="en-US" sz="2000" dirty="0">
                <a:cs typeface="Arial"/>
              </a:rPr>
              <a:t>sacti</a:t>
            </a:r>
            <a:r>
              <a:rPr lang="en-US" sz="2000" spc="-10" dirty="0">
                <a:cs typeface="Arial"/>
              </a:rPr>
              <a:t>o</a:t>
            </a:r>
            <a:r>
              <a:rPr lang="en-US" sz="2000" dirty="0">
                <a:cs typeface="Arial"/>
              </a:rPr>
              <a:t>ns</a:t>
            </a:r>
            <a:r>
              <a:rPr lang="en-US" sz="2000" spc="5" dirty="0">
                <a:cs typeface="Arial"/>
              </a:rPr>
              <a:t> </a:t>
            </a:r>
            <a:r>
              <a:rPr lang="en-US" sz="2000" dirty="0">
                <a:cs typeface="Arial"/>
              </a:rPr>
              <a:t>Gui</a:t>
            </a:r>
            <a:r>
              <a:rPr lang="en-US" sz="2000" spc="-10" dirty="0">
                <a:cs typeface="Arial"/>
              </a:rPr>
              <a:t>d</a:t>
            </a:r>
            <a:r>
              <a:rPr lang="en-US" sz="2000" dirty="0">
                <a:cs typeface="Arial"/>
              </a:rPr>
              <a:t>e for Protot</a:t>
            </a:r>
            <a:r>
              <a:rPr lang="en-US" sz="2000" spc="-30" dirty="0">
                <a:cs typeface="Arial"/>
              </a:rPr>
              <a:t>y</a:t>
            </a:r>
            <a:r>
              <a:rPr lang="en-US" sz="2000" dirty="0">
                <a:cs typeface="Arial"/>
              </a:rPr>
              <a:t>pe</a:t>
            </a:r>
            <a:r>
              <a:rPr lang="en-US" sz="2000" spc="15" dirty="0">
                <a:cs typeface="Arial"/>
              </a:rPr>
              <a:t> </a:t>
            </a:r>
            <a:r>
              <a:rPr lang="en-US" sz="2000" dirty="0">
                <a:cs typeface="Arial"/>
              </a:rPr>
              <a:t>Pro</a:t>
            </a:r>
            <a:r>
              <a:rPr lang="en-US" sz="2000" spc="-10" dirty="0">
                <a:cs typeface="Arial"/>
              </a:rPr>
              <a:t>j</a:t>
            </a:r>
            <a:r>
              <a:rPr lang="en-US" sz="2000" dirty="0">
                <a:cs typeface="Arial"/>
              </a:rPr>
              <a:t>ects, (D</a:t>
            </a:r>
            <a:r>
              <a:rPr lang="en-US" sz="2000" spc="-135" dirty="0">
                <a:cs typeface="Arial"/>
              </a:rPr>
              <a:t>P</a:t>
            </a:r>
            <a:r>
              <a:rPr lang="en-US" sz="2000" dirty="0">
                <a:cs typeface="Arial"/>
              </a:rPr>
              <a:t>A</a:t>
            </a:r>
            <a:r>
              <a:rPr lang="en-US" sz="2000" spc="-229" dirty="0">
                <a:cs typeface="Arial"/>
              </a:rPr>
              <a:t>P</a:t>
            </a:r>
            <a:r>
              <a:rPr lang="en-US" sz="2000" dirty="0">
                <a:cs typeface="Arial"/>
              </a:rPr>
              <a:t>, Ja</a:t>
            </a:r>
            <a:r>
              <a:rPr lang="en-US" sz="2000" spc="-10" dirty="0">
                <a:cs typeface="Arial"/>
              </a:rPr>
              <a:t>n</a:t>
            </a:r>
            <a:r>
              <a:rPr lang="en-US" sz="2000" dirty="0">
                <a:cs typeface="Arial"/>
              </a:rPr>
              <a:t>u</a:t>
            </a:r>
            <a:r>
              <a:rPr lang="en-US" sz="2000" spc="-10" dirty="0">
                <a:cs typeface="Arial"/>
              </a:rPr>
              <a:t>a</a:t>
            </a:r>
            <a:r>
              <a:rPr lang="en-US" sz="2000" dirty="0">
                <a:cs typeface="Arial"/>
              </a:rPr>
              <a:t>ry</a:t>
            </a:r>
            <a:r>
              <a:rPr lang="en-US" sz="2000" spc="10" dirty="0">
                <a:cs typeface="Arial"/>
              </a:rPr>
              <a:t> </a:t>
            </a:r>
            <a:r>
              <a:rPr lang="en-US" sz="2000" dirty="0">
                <a:cs typeface="Arial"/>
              </a:rPr>
              <a:t>2</a:t>
            </a:r>
            <a:r>
              <a:rPr lang="en-US" sz="2000" spc="-10" dirty="0">
                <a:cs typeface="Arial"/>
              </a:rPr>
              <a:t>0</a:t>
            </a:r>
            <a:r>
              <a:rPr lang="en-US" sz="2000" dirty="0">
                <a:cs typeface="Arial"/>
              </a:rPr>
              <a:t>1</a:t>
            </a:r>
            <a:r>
              <a:rPr lang="en-US" sz="2000" spc="-10" dirty="0">
                <a:cs typeface="Arial"/>
              </a:rPr>
              <a:t>7</a:t>
            </a:r>
            <a:r>
              <a:rPr lang="en-US" sz="2000" dirty="0">
                <a:cs typeface="Arial"/>
              </a:rPr>
              <a:t>), examples of Significant Participation are:</a:t>
            </a:r>
          </a:p>
          <a:p>
            <a:pPr lvl="1">
              <a:lnSpc>
                <a:spcPct val="150000"/>
              </a:lnSpc>
              <a:spcBef>
                <a:spcPts val="0"/>
              </a:spcBef>
              <a:buFont typeface="Wingdings" panose="05000000000000000000" pitchFamily="2" charset="2"/>
              <a:buChar char="ü"/>
              <a:defRPr/>
            </a:pPr>
            <a:r>
              <a:rPr lang="en-US" dirty="0"/>
              <a:t> Supplying New Key Technology or products</a:t>
            </a:r>
          </a:p>
          <a:p>
            <a:pPr lvl="1">
              <a:lnSpc>
                <a:spcPct val="150000"/>
              </a:lnSpc>
              <a:spcBef>
                <a:spcPts val="0"/>
              </a:spcBef>
              <a:buFont typeface="Wingdings" panose="05000000000000000000" pitchFamily="2" charset="2"/>
              <a:buChar char="ü"/>
            </a:pPr>
            <a:r>
              <a:rPr lang="en-US" dirty="0"/>
              <a:t> Accomplishing a </a:t>
            </a:r>
            <a:r>
              <a:rPr lang="en-US" b="1" u="sng" dirty="0"/>
              <a:t>Significant Amount </a:t>
            </a:r>
            <a:r>
              <a:rPr lang="en-US" dirty="0"/>
              <a:t>of the effort</a:t>
            </a:r>
          </a:p>
          <a:p>
            <a:pPr lvl="1">
              <a:lnSpc>
                <a:spcPct val="150000"/>
              </a:lnSpc>
              <a:spcBef>
                <a:spcPts val="0"/>
              </a:spcBef>
              <a:buFont typeface="Wingdings" panose="05000000000000000000" pitchFamily="2" charset="2"/>
              <a:buChar char="ü"/>
            </a:pPr>
            <a:r>
              <a:rPr lang="en-US" dirty="0"/>
              <a:t> Causing a </a:t>
            </a:r>
            <a:r>
              <a:rPr lang="en-US" b="1" u="sng" dirty="0"/>
              <a:t>Material Reduction </a:t>
            </a:r>
            <a:r>
              <a:rPr lang="en-US" dirty="0"/>
              <a:t>in the cost or schedule or  </a:t>
            </a:r>
          </a:p>
          <a:p>
            <a:pPr marL="666750" lvl="1" indent="0">
              <a:spcBef>
                <a:spcPts val="0"/>
              </a:spcBef>
              <a:buNone/>
            </a:pPr>
            <a:r>
              <a:rPr lang="en-US" dirty="0"/>
              <a:t>  increase in performance in some other way</a:t>
            </a:r>
          </a:p>
          <a:p>
            <a:pPr>
              <a:defRPr/>
            </a:pPr>
            <a:r>
              <a:rPr lang="en-US" sz="2000" dirty="0"/>
              <a:t>Nontraditional does not necessarily have to be a prime contractor -- can be a subcontractor , lower tier vendor,  intra-company business unit or teamed with a traditional as long as participation is “significant” (DPAP, January 2017).</a:t>
            </a:r>
          </a:p>
          <a:p>
            <a:pPr lvl="1">
              <a:defRPr/>
            </a:pPr>
            <a:r>
              <a:rPr lang="en-US" dirty="0"/>
              <a:t>Determination of what is significant is a subjective decision. The determination of significant contribution should be included in the agreement file.</a:t>
            </a:r>
          </a:p>
        </p:txBody>
      </p:sp>
    </p:spTree>
    <p:extLst>
      <p:ext uri="{BB962C8B-B14F-4D97-AF65-F5344CB8AC3E}">
        <p14:creationId xmlns:p14="http://schemas.microsoft.com/office/powerpoint/2010/main" val="36763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Cost-Sharing?</a:t>
            </a:r>
          </a:p>
        </p:txBody>
      </p:sp>
      <p:sp>
        <p:nvSpPr>
          <p:cNvPr id="3" name="Content Placeholder 2"/>
          <p:cNvSpPr>
            <a:spLocks noGrp="1"/>
          </p:cNvSpPr>
          <p:nvPr>
            <p:ph idx="1"/>
          </p:nvPr>
        </p:nvSpPr>
        <p:spPr>
          <a:xfrm>
            <a:off x="680321" y="2336872"/>
            <a:ext cx="9613861" cy="3872541"/>
          </a:xfrm>
        </p:spPr>
        <p:txBody>
          <a:bodyPr/>
          <a:lstStyle/>
          <a:p>
            <a:r>
              <a:rPr lang="en-US" dirty="0"/>
              <a:t>Cost Sharing is only Applicable when:</a:t>
            </a:r>
          </a:p>
          <a:p>
            <a:pPr lvl="1"/>
            <a:r>
              <a:rPr lang="en-US" sz="2400" dirty="0"/>
              <a:t>Neither a </a:t>
            </a:r>
            <a:r>
              <a:rPr lang="en-US" sz="2400" b="1" u="sng" dirty="0"/>
              <a:t>Nontraditional Defense Contractor</a:t>
            </a:r>
            <a:r>
              <a:rPr lang="en-US" sz="2400" b="1" dirty="0"/>
              <a:t> </a:t>
            </a:r>
            <a:r>
              <a:rPr lang="en-US" sz="2400" dirty="0"/>
              <a:t>nor a </a:t>
            </a:r>
            <a:r>
              <a:rPr lang="en-US" sz="2400" b="1" u="sng" dirty="0"/>
              <a:t>Small Business Concern</a:t>
            </a:r>
            <a:r>
              <a:rPr lang="en-US" sz="2400" b="1" dirty="0"/>
              <a:t> </a:t>
            </a:r>
            <a:r>
              <a:rPr lang="en-US" sz="2400" dirty="0"/>
              <a:t>is participating to a significant extent in the prototype project. </a:t>
            </a:r>
          </a:p>
          <a:p>
            <a:r>
              <a:rPr lang="en-US" dirty="0"/>
              <a:t>At least </a:t>
            </a:r>
            <a:r>
              <a:rPr lang="en-US" b="1" u="sng" dirty="0"/>
              <a:t>one third of the total cost</a:t>
            </a:r>
            <a:r>
              <a:rPr lang="en-US" b="1" dirty="0"/>
              <a:t> </a:t>
            </a:r>
            <a:r>
              <a:rPr lang="en-US" dirty="0"/>
              <a:t>of the prototype project is to be paid out of funds provided by the parties to the transaction other than the Federal Government. </a:t>
            </a:r>
          </a:p>
          <a:p>
            <a:r>
              <a:rPr lang="en-US" dirty="0"/>
              <a:t>Cost sharing should generally consist of labor, materials, equipment, and facilities costs (including allocable indirect costs). </a:t>
            </a:r>
          </a:p>
          <a:p>
            <a:endParaRPr lang="en-US" sz="2000" dirty="0"/>
          </a:p>
          <a:p>
            <a:endParaRPr lang="en-US" dirty="0"/>
          </a:p>
        </p:txBody>
      </p:sp>
    </p:spTree>
    <p:extLst>
      <p:ext uri="{BB962C8B-B14F-4D97-AF65-F5344CB8AC3E}">
        <p14:creationId xmlns:p14="http://schemas.microsoft.com/office/powerpoint/2010/main" val="191219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Cost-Sharing? (continued)</a:t>
            </a:r>
          </a:p>
        </p:txBody>
      </p:sp>
      <p:sp>
        <p:nvSpPr>
          <p:cNvPr id="3" name="Content Placeholder 2"/>
          <p:cNvSpPr>
            <a:spLocks noGrp="1"/>
          </p:cNvSpPr>
          <p:nvPr>
            <p:ph idx="1"/>
          </p:nvPr>
        </p:nvSpPr>
        <p:spPr/>
        <p:txBody>
          <a:bodyPr>
            <a:normAutofit/>
          </a:bodyPr>
          <a:lstStyle/>
          <a:p>
            <a:pPr>
              <a:lnSpc>
                <a:spcPct val="100000"/>
              </a:lnSpc>
              <a:tabLst>
                <a:tab pos="255904" algn="l"/>
              </a:tabLst>
            </a:pPr>
            <a:r>
              <a:rPr lang="en-US" sz="2000" dirty="0"/>
              <a:t>Cost share amounts do not include costs that were incurred before the date on which the transaction becomes effective.</a:t>
            </a:r>
          </a:p>
          <a:p>
            <a:pPr marL="342900" lvl="1" indent="-342900">
              <a:tabLst>
                <a:tab pos="255904" algn="l"/>
              </a:tabLst>
            </a:pPr>
            <a:r>
              <a:rPr lang="en-US" dirty="0"/>
              <a:t>However, costs that were incurred for a prototype project after the beginning of negotiations, but prior to award of the transaction may be considered non-Federal if:</a:t>
            </a:r>
          </a:p>
          <a:p>
            <a:pPr lvl="1">
              <a:tabLst>
                <a:tab pos="255904" algn="l"/>
              </a:tabLst>
            </a:pPr>
            <a:r>
              <a:rPr lang="en-US" dirty="0">
                <a:cs typeface="Arial"/>
              </a:rPr>
              <a:t>The costs were incurred in</a:t>
            </a:r>
            <a:r>
              <a:rPr lang="en-US" spc="5" dirty="0">
                <a:cs typeface="Arial"/>
              </a:rPr>
              <a:t> </a:t>
            </a:r>
            <a:r>
              <a:rPr lang="en-US" dirty="0">
                <a:cs typeface="Arial"/>
              </a:rPr>
              <a:t>a</a:t>
            </a:r>
            <a:r>
              <a:rPr lang="en-US" spc="-10" dirty="0">
                <a:cs typeface="Arial"/>
              </a:rPr>
              <a:t>n</a:t>
            </a:r>
            <a:r>
              <a:rPr lang="en-US" dirty="0">
                <a:cs typeface="Arial"/>
              </a:rPr>
              <a:t>tici</a:t>
            </a:r>
            <a:r>
              <a:rPr lang="en-US" spc="-10" dirty="0">
                <a:cs typeface="Arial"/>
              </a:rPr>
              <a:t>p</a:t>
            </a:r>
            <a:r>
              <a:rPr lang="en-US" dirty="0">
                <a:cs typeface="Arial"/>
              </a:rPr>
              <a:t>ati</a:t>
            </a:r>
            <a:r>
              <a:rPr lang="en-US" spc="-10" dirty="0">
                <a:cs typeface="Arial"/>
              </a:rPr>
              <a:t>o</a:t>
            </a:r>
            <a:r>
              <a:rPr lang="en-US" dirty="0">
                <a:cs typeface="Arial"/>
              </a:rPr>
              <a:t>n</a:t>
            </a:r>
            <a:r>
              <a:rPr lang="en-US" spc="20" dirty="0">
                <a:cs typeface="Arial"/>
              </a:rPr>
              <a:t> </a:t>
            </a:r>
            <a:r>
              <a:rPr lang="en-US" dirty="0">
                <a:cs typeface="Arial"/>
              </a:rPr>
              <a:t>of</a:t>
            </a:r>
            <a:r>
              <a:rPr lang="en-US" spc="-10" dirty="0">
                <a:cs typeface="Arial"/>
              </a:rPr>
              <a:t> </a:t>
            </a:r>
            <a:r>
              <a:rPr lang="en-US" dirty="0">
                <a:cs typeface="Arial"/>
              </a:rPr>
              <a:t>e</a:t>
            </a:r>
            <a:r>
              <a:rPr lang="en-US" spc="-10" dirty="0">
                <a:cs typeface="Arial"/>
              </a:rPr>
              <a:t>n</a:t>
            </a:r>
            <a:r>
              <a:rPr lang="en-US" dirty="0">
                <a:cs typeface="Arial"/>
              </a:rPr>
              <a:t>teri</a:t>
            </a:r>
            <a:r>
              <a:rPr lang="en-US" spc="-10" dirty="0">
                <a:cs typeface="Arial"/>
              </a:rPr>
              <a:t>n</a:t>
            </a:r>
            <a:r>
              <a:rPr lang="en-US" dirty="0">
                <a:cs typeface="Arial"/>
              </a:rPr>
              <a:t>g</a:t>
            </a:r>
            <a:r>
              <a:rPr lang="en-US" spc="20" dirty="0">
                <a:cs typeface="Arial"/>
              </a:rPr>
              <a:t> </a:t>
            </a:r>
            <a:r>
              <a:rPr lang="en-US" dirty="0">
                <a:cs typeface="Arial"/>
              </a:rPr>
              <a:t>i</a:t>
            </a:r>
            <a:r>
              <a:rPr lang="en-US" spc="-10" dirty="0">
                <a:cs typeface="Arial"/>
              </a:rPr>
              <a:t>n</a:t>
            </a:r>
            <a:r>
              <a:rPr lang="en-US" dirty="0">
                <a:cs typeface="Arial"/>
              </a:rPr>
              <a:t>to the</a:t>
            </a:r>
            <a:r>
              <a:rPr lang="en-US" spc="-10" dirty="0">
                <a:cs typeface="Arial"/>
              </a:rPr>
              <a:t> </a:t>
            </a:r>
            <a:r>
              <a:rPr lang="en-US" spc="5" dirty="0">
                <a:cs typeface="Arial"/>
              </a:rPr>
              <a:t>t</a:t>
            </a:r>
            <a:r>
              <a:rPr lang="en-US" dirty="0">
                <a:cs typeface="Arial"/>
              </a:rPr>
              <a:t>ra</a:t>
            </a:r>
            <a:r>
              <a:rPr lang="en-US" spc="-10" dirty="0">
                <a:cs typeface="Arial"/>
              </a:rPr>
              <a:t>n</a:t>
            </a:r>
            <a:r>
              <a:rPr lang="en-US" dirty="0">
                <a:cs typeface="Arial"/>
              </a:rPr>
              <a:t>sacti</a:t>
            </a:r>
            <a:r>
              <a:rPr lang="en-US" spc="-10" dirty="0">
                <a:cs typeface="Arial"/>
              </a:rPr>
              <a:t>o</a:t>
            </a:r>
            <a:r>
              <a:rPr lang="en-US" dirty="0">
                <a:cs typeface="Arial"/>
              </a:rPr>
              <a:t>n;</a:t>
            </a:r>
            <a:r>
              <a:rPr lang="en-US" spc="10" dirty="0">
                <a:cs typeface="Arial"/>
              </a:rPr>
              <a:t> </a:t>
            </a:r>
          </a:p>
          <a:p>
            <a:pPr lvl="1">
              <a:tabLst>
                <a:tab pos="255904" algn="l"/>
              </a:tabLst>
            </a:pPr>
            <a:r>
              <a:rPr lang="en-US" dirty="0">
                <a:cs typeface="Arial"/>
              </a:rPr>
              <a:t>a</a:t>
            </a:r>
            <a:r>
              <a:rPr lang="en-US" spc="-10" dirty="0">
                <a:cs typeface="Arial"/>
              </a:rPr>
              <a:t>n</a:t>
            </a:r>
            <a:r>
              <a:rPr lang="en-US" dirty="0">
                <a:cs typeface="Arial"/>
              </a:rPr>
              <a:t>d, if it </a:t>
            </a:r>
            <a:r>
              <a:rPr lang="en-US" spc="-40" dirty="0">
                <a:cs typeface="Arial"/>
              </a:rPr>
              <a:t>w</a:t>
            </a:r>
            <a:r>
              <a:rPr lang="en-US" dirty="0">
                <a:cs typeface="Arial"/>
              </a:rPr>
              <a:t>as</a:t>
            </a:r>
            <a:r>
              <a:rPr lang="en-US" spc="30" dirty="0">
                <a:cs typeface="Arial"/>
              </a:rPr>
              <a:t> </a:t>
            </a:r>
            <a:r>
              <a:rPr lang="en-US" dirty="0">
                <a:cs typeface="Arial"/>
              </a:rPr>
              <a:t>a</a:t>
            </a:r>
            <a:r>
              <a:rPr lang="en-US" spc="-10" dirty="0">
                <a:cs typeface="Arial"/>
              </a:rPr>
              <a:t>p</a:t>
            </a:r>
            <a:r>
              <a:rPr lang="en-US" dirty="0">
                <a:cs typeface="Arial"/>
              </a:rPr>
              <a:t>pr</a:t>
            </a:r>
            <a:r>
              <a:rPr lang="en-US" spc="-10" dirty="0">
                <a:cs typeface="Arial"/>
              </a:rPr>
              <a:t>o</a:t>
            </a:r>
            <a:r>
              <a:rPr lang="en-US" dirty="0">
                <a:cs typeface="Arial"/>
              </a:rPr>
              <a:t>pr</a:t>
            </a:r>
            <a:r>
              <a:rPr lang="en-US" spc="-10" dirty="0">
                <a:cs typeface="Arial"/>
              </a:rPr>
              <a:t>i</a:t>
            </a:r>
            <a:r>
              <a:rPr lang="en-US" dirty="0">
                <a:cs typeface="Arial"/>
              </a:rPr>
              <a:t>ate</a:t>
            </a:r>
            <a:r>
              <a:rPr lang="en-US" spc="15" dirty="0">
                <a:cs typeface="Arial"/>
              </a:rPr>
              <a:t> </a:t>
            </a:r>
            <a:r>
              <a:rPr lang="en-US" dirty="0">
                <a:cs typeface="Arial"/>
              </a:rPr>
              <a:t>for </a:t>
            </a:r>
            <a:r>
              <a:rPr lang="en-US" spc="5" dirty="0">
                <a:cs typeface="Arial"/>
              </a:rPr>
              <a:t>t</a:t>
            </a:r>
            <a:r>
              <a:rPr lang="en-US" dirty="0">
                <a:cs typeface="Arial"/>
              </a:rPr>
              <a:t>he</a:t>
            </a:r>
            <a:r>
              <a:rPr lang="en-US" spc="-10" dirty="0">
                <a:cs typeface="Arial"/>
              </a:rPr>
              <a:t> </a:t>
            </a:r>
            <a:r>
              <a:rPr lang="en-US" dirty="0">
                <a:cs typeface="Arial"/>
              </a:rPr>
              <a:t>p</a:t>
            </a:r>
            <a:r>
              <a:rPr lang="en-US" spc="-10" dirty="0">
                <a:cs typeface="Arial"/>
              </a:rPr>
              <a:t>a</a:t>
            </a:r>
            <a:r>
              <a:rPr lang="en-US" dirty="0">
                <a:cs typeface="Arial"/>
              </a:rPr>
              <a:t>rty</a:t>
            </a:r>
            <a:r>
              <a:rPr lang="en-US" spc="5" dirty="0">
                <a:cs typeface="Arial"/>
              </a:rPr>
              <a:t> </a:t>
            </a:r>
            <a:r>
              <a:rPr lang="en-US" dirty="0">
                <a:cs typeface="Arial"/>
              </a:rPr>
              <a:t>to i</a:t>
            </a:r>
            <a:r>
              <a:rPr lang="en-US" spc="-10" dirty="0">
                <a:cs typeface="Arial"/>
              </a:rPr>
              <a:t>n</a:t>
            </a:r>
            <a:r>
              <a:rPr lang="en-US" dirty="0">
                <a:cs typeface="Arial"/>
              </a:rPr>
              <a:t>cur the</a:t>
            </a:r>
            <a:r>
              <a:rPr lang="en-US" spc="-10" dirty="0">
                <a:cs typeface="Arial"/>
              </a:rPr>
              <a:t> </a:t>
            </a:r>
            <a:r>
              <a:rPr lang="en-US" dirty="0">
                <a:cs typeface="Arial"/>
              </a:rPr>
              <a:t>costs b</a:t>
            </a:r>
            <a:r>
              <a:rPr lang="en-US" spc="-10" dirty="0">
                <a:cs typeface="Arial"/>
              </a:rPr>
              <a:t>e</a:t>
            </a:r>
            <a:r>
              <a:rPr lang="en-US" dirty="0">
                <a:cs typeface="Arial"/>
              </a:rPr>
              <a:t>fore</a:t>
            </a:r>
            <a:r>
              <a:rPr lang="en-US" spc="5" dirty="0">
                <a:cs typeface="Arial"/>
              </a:rPr>
              <a:t> </a:t>
            </a:r>
            <a:r>
              <a:rPr lang="en-US" dirty="0">
                <a:cs typeface="Arial"/>
              </a:rPr>
              <a:t>the</a:t>
            </a:r>
            <a:r>
              <a:rPr lang="en-US" spc="-10" dirty="0">
                <a:cs typeface="Arial"/>
              </a:rPr>
              <a:t> </a:t>
            </a:r>
            <a:r>
              <a:rPr lang="en-US" spc="5" dirty="0">
                <a:cs typeface="Arial"/>
              </a:rPr>
              <a:t>t</a:t>
            </a:r>
            <a:r>
              <a:rPr lang="en-US" dirty="0">
                <a:cs typeface="Arial"/>
              </a:rPr>
              <a:t>ra</a:t>
            </a:r>
            <a:r>
              <a:rPr lang="en-US" spc="-10" dirty="0">
                <a:cs typeface="Arial"/>
              </a:rPr>
              <a:t>n</a:t>
            </a:r>
            <a:r>
              <a:rPr lang="en-US" dirty="0">
                <a:cs typeface="Arial"/>
              </a:rPr>
              <a:t>sacti</a:t>
            </a:r>
            <a:r>
              <a:rPr lang="en-US" spc="-10" dirty="0">
                <a:cs typeface="Arial"/>
              </a:rPr>
              <a:t>o</a:t>
            </a:r>
            <a:r>
              <a:rPr lang="en-US" dirty="0">
                <a:cs typeface="Arial"/>
              </a:rPr>
              <a:t>n</a:t>
            </a:r>
            <a:r>
              <a:rPr lang="en-US" spc="5" dirty="0">
                <a:cs typeface="Arial"/>
              </a:rPr>
              <a:t> </a:t>
            </a:r>
            <a:r>
              <a:rPr lang="en-US" dirty="0">
                <a:cs typeface="Arial"/>
              </a:rPr>
              <a:t>b</a:t>
            </a:r>
            <a:r>
              <a:rPr lang="en-US" spc="-10" dirty="0">
                <a:cs typeface="Arial"/>
              </a:rPr>
              <a:t>e</a:t>
            </a:r>
            <a:r>
              <a:rPr lang="en-US" dirty="0">
                <a:cs typeface="Arial"/>
              </a:rPr>
              <a:t>came</a:t>
            </a:r>
            <a:r>
              <a:rPr lang="en-US" spc="5" dirty="0">
                <a:cs typeface="Arial"/>
              </a:rPr>
              <a:t> </a:t>
            </a:r>
            <a:r>
              <a:rPr lang="en-US" dirty="0">
                <a:cs typeface="Arial"/>
              </a:rPr>
              <a:t>e</a:t>
            </a:r>
            <a:r>
              <a:rPr lang="en-US" spc="-40" dirty="0">
                <a:cs typeface="Arial"/>
              </a:rPr>
              <a:t>f</a:t>
            </a:r>
            <a:r>
              <a:rPr lang="en-US" dirty="0">
                <a:cs typeface="Arial"/>
              </a:rPr>
              <a:t>fective</a:t>
            </a:r>
            <a:r>
              <a:rPr lang="en-US" spc="-10" dirty="0">
                <a:cs typeface="Arial"/>
              </a:rPr>
              <a:t> </a:t>
            </a:r>
            <a:r>
              <a:rPr lang="en-US" dirty="0">
                <a:cs typeface="Arial"/>
              </a:rPr>
              <a:t>in </a:t>
            </a:r>
            <a:r>
              <a:rPr lang="en-US" spc="-10" dirty="0">
                <a:cs typeface="Arial"/>
              </a:rPr>
              <a:t>o</a:t>
            </a:r>
            <a:r>
              <a:rPr lang="en-US" dirty="0">
                <a:cs typeface="Arial"/>
              </a:rPr>
              <a:t>rd</a:t>
            </a:r>
            <a:r>
              <a:rPr lang="en-US" spc="-10" dirty="0">
                <a:cs typeface="Arial"/>
              </a:rPr>
              <a:t>e</a:t>
            </a:r>
            <a:r>
              <a:rPr lang="en-US" dirty="0">
                <a:cs typeface="Arial"/>
              </a:rPr>
              <a:t>r</a:t>
            </a:r>
            <a:r>
              <a:rPr lang="en-US" spc="10" dirty="0">
                <a:cs typeface="Arial"/>
              </a:rPr>
              <a:t> </a:t>
            </a:r>
            <a:r>
              <a:rPr lang="en-US" dirty="0">
                <a:cs typeface="Arial"/>
              </a:rPr>
              <a:t>to e</a:t>
            </a:r>
            <a:r>
              <a:rPr lang="en-US" spc="-10" dirty="0">
                <a:cs typeface="Arial"/>
              </a:rPr>
              <a:t>n</a:t>
            </a:r>
            <a:r>
              <a:rPr lang="en-US" dirty="0">
                <a:cs typeface="Arial"/>
              </a:rPr>
              <a:t>sure</a:t>
            </a:r>
            <a:r>
              <a:rPr lang="en-US" spc="5" dirty="0">
                <a:cs typeface="Arial"/>
              </a:rPr>
              <a:t> </a:t>
            </a:r>
            <a:r>
              <a:rPr lang="en-US" dirty="0">
                <a:cs typeface="Arial"/>
              </a:rPr>
              <a:t>the</a:t>
            </a:r>
            <a:r>
              <a:rPr lang="en-US" spc="-10" dirty="0">
                <a:cs typeface="Arial"/>
              </a:rPr>
              <a:t> </a:t>
            </a:r>
            <a:r>
              <a:rPr lang="en-US" dirty="0">
                <a:cs typeface="Arial"/>
              </a:rPr>
              <a:t>succ</a:t>
            </a:r>
            <a:r>
              <a:rPr lang="en-US" spc="-10" dirty="0">
                <a:cs typeface="Arial"/>
              </a:rPr>
              <a:t>e</a:t>
            </a:r>
            <a:r>
              <a:rPr lang="en-US" dirty="0">
                <a:cs typeface="Arial"/>
              </a:rPr>
              <a:t>ssful im</a:t>
            </a:r>
            <a:r>
              <a:rPr lang="en-US" spc="-10" dirty="0">
                <a:cs typeface="Arial"/>
              </a:rPr>
              <a:t>p</a:t>
            </a:r>
            <a:r>
              <a:rPr lang="en-US" dirty="0">
                <a:cs typeface="Arial"/>
              </a:rPr>
              <a:t>l</a:t>
            </a:r>
            <a:r>
              <a:rPr lang="en-US" spc="-10" dirty="0">
                <a:cs typeface="Arial"/>
              </a:rPr>
              <a:t>e</a:t>
            </a:r>
            <a:r>
              <a:rPr lang="en-US" dirty="0">
                <a:cs typeface="Arial"/>
              </a:rPr>
              <a:t>me</a:t>
            </a:r>
            <a:r>
              <a:rPr lang="en-US" spc="-10" dirty="0">
                <a:cs typeface="Arial"/>
              </a:rPr>
              <a:t>n</a:t>
            </a:r>
            <a:r>
              <a:rPr lang="en-US" dirty="0">
                <a:cs typeface="Arial"/>
              </a:rPr>
              <a:t>tati</a:t>
            </a:r>
            <a:r>
              <a:rPr lang="en-US" spc="-10" dirty="0">
                <a:cs typeface="Arial"/>
              </a:rPr>
              <a:t>o</a:t>
            </a:r>
            <a:r>
              <a:rPr lang="en-US" dirty="0">
                <a:cs typeface="Arial"/>
              </a:rPr>
              <a:t>n</a:t>
            </a:r>
            <a:r>
              <a:rPr lang="en-US" spc="20" dirty="0">
                <a:cs typeface="Arial"/>
              </a:rPr>
              <a:t> </a:t>
            </a:r>
            <a:r>
              <a:rPr lang="en-US" dirty="0">
                <a:cs typeface="Arial"/>
              </a:rPr>
              <a:t>of the</a:t>
            </a:r>
            <a:r>
              <a:rPr lang="en-US" spc="-10" dirty="0">
                <a:cs typeface="Arial"/>
              </a:rPr>
              <a:t> </a:t>
            </a:r>
            <a:r>
              <a:rPr lang="en-US" spc="5" dirty="0">
                <a:cs typeface="Arial"/>
              </a:rPr>
              <a:t>t</a:t>
            </a:r>
            <a:r>
              <a:rPr lang="en-US" dirty="0">
                <a:cs typeface="Arial"/>
              </a:rPr>
              <a:t>ra</a:t>
            </a:r>
            <a:r>
              <a:rPr lang="en-US" spc="-10" dirty="0">
                <a:cs typeface="Arial"/>
              </a:rPr>
              <a:t>n</a:t>
            </a:r>
            <a:r>
              <a:rPr lang="en-US" dirty="0">
                <a:cs typeface="Arial"/>
              </a:rPr>
              <a:t>sacti</a:t>
            </a:r>
            <a:r>
              <a:rPr lang="en-US" spc="-10" dirty="0">
                <a:cs typeface="Arial"/>
              </a:rPr>
              <a:t>o</a:t>
            </a:r>
            <a:r>
              <a:rPr lang="en-US" dirty="0">
                <a:cs typeface="Arial"/>
              </a:rPr>
              <a:t>n. </a:t>
            </a:r>
          </a:p>
          <a:p>
            <a:pPr lvl="1">
              <a:tabLst>
                <a:tab pos="255904" algn="l"/>
              </a:tabLst>
            </a:pPr>
            <a:r>
              <a:rPr lang="en-US" dirty="0">
                <a:cs typeface="Arial"/>
              </a:rPr>
              <a:t>This must be determined in writing by the Agreements Officer. </a:t>
            </a:r>
            <a:endParaRPr lang="en-US" dirty="0"/>
          </a:p>
        </p:txBody>
      </p:sp>
    </p:spTree>
    <p:extLst>
      <p:ext uri="{BB962C8B-B14F-4D97-AF65-F5344CB8AC3E}">
        <p14:creationId xmlns:p14="http://schemas.microsoft.com/office/powerpoint/2010/main" val="301646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Planning</a:t>
            </a:r>
          </a:p>
        </p:txBody>
      </p:sp>
      <p:sp>
        <p:nvSpPr>
          <p:cNvPr id="3" name="Content Placeholder 2"/>
          <p:cNvSpPr>
            <a:spLocks noGrp="1"/>
          </p:cNvSpPr>
          <p:nvPr>
            <p:ph idx="1"/>
          </p:nvPr>
        </p:nvSpPr>
        <p:spPr>
          <a:xfrm>
            <a:off x="680321" y="2336873"/>
            <a:ext cx="9613861" cy="4010764"/>
          </a:xfrm>
        </p:spPr>
        <p:txBody>
          <a:bodyPr>
            <a:normAutofit fontScale="92500" lnSpcReduction="20000"/>
          </a:bodyPr>
          <a:lstStyle/>
          <a:p>
            <a:pPr>
              <a:spcBef>
                <a:spcPts val="0"/>
              </a:spcBef>
            </a:pPr>
            <a:r>
              <a:rPr lang="en-US" dirty="0"/>
              <a:t>Setting the Framework</a:t>
            </a:r>
          </a:p>
          <a:p>
            <a:pPr lvl="1">
              <a:spcBef>
                <a:spcPts val="0"/>
              </a:spcBef>
            </a:pPr>
            <a:r>
              <a:rPr lang="en-US" sz="2400" dirty="0"/>
              <a:t>Team Approach with continuous communication</a:t>
            </a:r>
          </a:p>
          <a:p>
            <a:pPr marL="457200" lvl="1" indent="0">
              <a:spcBef>
                <a:spcPts val="0"/>
              </a:spcBef>
              <a:buNone/>
            </a:pPr>
            <a:endParaRPr lang="en-US" sz="2400" dirty="0"/>
          </a:p>
          <a:p>
            <a:pPr>
              <a:spcBef>
                <a:spcPts val="0"/>
              </a:spcBef>
            </a:pPr>
            <a:r>
              <a:rPr lang="en-US" dirty="0"/>
              <a:t>Appropriate Safeguards</a:t>
            </a:r>
          </a:p>
          <a:p>
            <a:pPr lvl="1">
              <a:spcBef>
                <a:spcPts val="0"/>
              </a:spcBef>
            </a:pPr>
            <a:r>
              <a:rPr lang="en-US" sz="2400" dirty="0"/>
              <a:t>Good Business Acumen</a:t>
            </a:r>
          </a:p>
          <a:p>
            <a:pPr lvl="1">
              <a:spcBef>
                <a:spcPts val="0"/>
              </a:spcBef>
            </a:pPr>
            <a:r>
              <a:rPr lang="en-US" sz="2400" dirty="0"/>
              <a:t>Reasonable Price</a:t>
            </a:r>
          </a:p>
          <a:p>
            <a:pPr lvl="1">
              <a:spcBef>
                <a:spcPts val="0"/>
              </a:spcBef>
            </a:pPr>
            <a:r>
              <a:rPr lang="en-US" sz="2400" dirty="0"/>
              <a:t>Enforceability of schedule and other requirements</a:t>
            </a:r>
          </a:p>
          <a:p>
            <a:pPr lvl="1">
              <a:spcBef>
                <a:spcPts val="0"/>
              </a:spcBef>
            </a:pPr>
            <a:r>
              <a:rPr lang="en-US" sz="2400" dirty="0"/>
              <a:t>Appropriate Payment Arrangements</a:t>
            </a:r>
          </a:p>
          <a:p>
            <a:pPr marL="457200" lvl="1" indent="0">
              <a:spcBef>
                <a:spcPts val="0"/>
              </a:spcBef>
              <a:buNone/>
            </a:pPr>
            <a:endParaRPr lang="en-US" sz="2400" dirty="0"/>
          </a:p>
          <a:p>
            <a:pPr>
              <a:spcBef>
                <a:spcPts val="0"/>
              </a:spcBef>
            </a:pPr>
            <a:r>
              <a:rPr lang="en-US" dirty="0"/>
              <a:t>Skill and Expertise</a:t>
            </a:r>
          </a:p>
          <a:p>
            <a:pPr lvl="1">
              <a:spcBef>
                <a:spcPts val="0"/>
              </a:spcBef>
            </a:pPr>
            <a:r>
              <a:rPr lang="en-US" sz="2400" dirty="0"/>
              <a:t>Standard “one size fits all” model does not exist</a:t>
            </a:r>
          </a:p>
          <a:p>
            <a:pPr lvl="1">
              <a:spcBef>
                <a:spcPts val="0"/>
              </a:spcBef>
            </a:pPr>
            <a:r>
              <a:rPr lang="en-US" sz="2400" dirty="0"/>
              <a:t>Consider intent and protections typically provided by FAR clauses</a:t>
            </a:r>
          </a:p>
          <a:p>
            <a:pPr lvl="1">
              <a:spcBef>
                <a:spcPts val="0"/>
              </a:spcBef>
            </a:pPr>
            <a:r>
              <a:rPr lang="en-US" sz="2400" dirty="0"/>
              <a:t>If a policy or procedure, or a particular strategy or practice, is in the best interest of the Government and is not specifically addressed in this guide, nor prohibited by law or Executive Order, the Government team should not assume it is prohibited.</a:t>
            </a:r>
          </a:p>
          <a:p>
            <a:pPr lvl="1"/>
            <a:endParaRPr lang="en-US" dirty="0"/>
          </a:p>
        </p:txBody>
      </p:sp>
      <p:sp>
        <p:nvSpPr>
          <p:cNvPr id="4" name="TextBox 3">
            <a:extLst>
              <a:ext uri="{FF2B5EF4-FFF2-40B4-BE49-F238E27FC236}">
                <a16:creationId xmlns:a16="http://schemas.microsoft.com/office/drawing/2014/main" xmlns="" id="{133E27EC-0A47-4D61-AC0D-9F6E23836F8D}"/>
              </a:ext>
            </a:extLst>
          </p:cNvPr>
          <p:cNvSpPr txBox="1"/>
          <p:nvPr/>
        </p:nvSpPr>
        <p:spPr>
          <a:xfrm>
            <a:off x="2504440" y="1656080"/>
            <a:ext cx="6248400" cy="369332"/>
          </a:xfrm>
          <a:prstGeom prst="rect">
            <a:avLst/>
          </a:prstGeom>
          <a:solidFill>
            <a:schemeClr val="bg1"/>
          </a:solidFill>
        </p:spPr>
        <p:txBody>
          <a:bodyPr wrap="square" rtlCol="0">
            <a:spAutoFit/>
          </a:bodyPr>
          <a:lstStyle/>
          <a:p>
            <a:pPr algn="ctr"/>
            <a:r>
              <a:rPr lang="en-US" dirty="0"/>
              <a:t>New guidance is being published frequently!</a:t>
            </a:r>
          </a:p>
        </p:txBody>
      </p:sp>
    </p:spTree>
    <p:extLst>
      <p:ext uri="{BB962C8B-B14F-4D97-AF65-F5344CB8AC3E}">
        <p14:creationId xmlns:p14="http://schemas.microsoft.com/office/powerpoint/2010/main" val="409866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Planning (continued)</a:t>
            </a:r>
          </a:p>
        </p:txBody>
      </p:sp>
      <p:sp>
        <p:nvSpPr>
          <p:cNvPr id="3" name="Content Placeholder 2"/>
          <p:cNvSpPr>
            <a:spLocks noGrp="1"/>
          </p:cNvSpPr>
          <p:nvPr>
            <p:ph idx="1"/>
          </p:nvPr>
        </p:nvSpPr>
        <p:spPr/>
        <p:txBody>
          <a:bodyPr>
            <a:normAutofit/>
          </a:bodyPr>
          <a:lstStyle/>
          <a:p>
            <a:pPr lvl="1"/>
            <a:r>
              <a:rPr lang="en-US" dirty="0"/>
              <a:t>Flexibility</a:t>
            </a:r>
          </a:p>
          <a:p>
            <a:pPr lvl="2"/>
            <a:r>
              <a:rPr lang="en-US" sz="2000" dirty="0"/>
              <a:t>Other Transactions are just another tool in the toolbox.</a:t>
            </a:r>
          </a:p>
          <a:p>
            <a:pPr lvl="1"/>
            <a:r>
              <a:rPr lang="en-US" dirty="0"/>
              <a:t>Agreement</a:t>
            </a:r>
          </a:p>
          <a:p>
            <a:pPr lvl="2"/>
            <a:r>
              <a:rPr lang="en-US" sz="2000" dirty="0"/>
              <a:t>Industry has cited concerns in areas such as cost accounting standards, intellectual property rights, and auditing. </a:t>
            </a:r>
          </a:p>
          <a:p>
            <a:pPr lvl="2"/>
            <a:r>
              <a:rPr lang="en-US" sz="2000" dirty="0"/>
              <a:t>Agreements Officers should consider whether the prototype project’s performance requirements lends itself to a fixed-price or expenditure-based arrangement.</a:t>
            </a:r>
          </a:p>
          <a:p>
            <a:pPr lvl="2"/>
            <a:r>
              <a:rPr lang="en-US" sz="2000" dirty="0"/>
              <a:t>Use of a contractor’s existing accounting system should be allowed provided it is adequate.</a:t>
            </a:r>
          </a:p>
          <a:p>
            <a:pPr lvl="1"/>
            <a:r>
              <a:rPr lang="en-US" dirty="0"/>
              <a:t>Competition Considerations</a:t>
            </a:r>
          </a:p>
        </p:txBody>
      </p:sp>
    </p:spTree>
    <p:extLst>
      <p:ext uri="{BB962C8B-B14F-4D97-AF65-F5344CB8AC3E}">
        <p14:creationId xmlns:p14="http://schemas.microsoft.com/office/powerpoint/2010/main" val="3772422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a:xfrm>
            <a:off x="680321" y="2336873"/>
            <a:ext cx="9613861" cy="4053294"/>
          </a:xfrm>
        </p:spPr>
        <p:txBody>
          <a:bodyPr>
            <a:normAutofit fontScale="92500" lnSpcReduction="20000"/>
          </a:bodyPr>
          <a:lstStyle/>
          <a:p>
            <a:pPr marL="268605" marR="180975" indent="-256540" algn="just">
              <a:lnSpc>
                <a:spcPct val="100000"/>
              </a:lnSpc>
              <a:spcBef>
                <a:spcPts val="0"/>
              </a:spcBef>
            </a:pPr>
            <a:r>
              <a:rPr lang="en-US" sz="2200" dirty="0">
                <a:cs typeface="Arial"/>
              </a:rPr>
              <a:t>T</a:t>
            </a:r>
            <a:r>
              <a:rPr lang="en-US" sz="2200" spc="5" dirty="0">
                <a:cs typeface="Arial"/>
              </a:rPr>
              <a:t>h</a:t>
            </a:r>
            <a:r>
              <a:rPr lang="en-US" sz="2200" dirty="0">
                <a:cs typeface="Arial"/>
              </a:rPr>
              <a:t>e</a:t>
            </a:r>
            <a:r>
              <a:rPr lang="en-US" sz="2200" spc="-15" dirty="0">
                <a:cs typeface="Arial"/>
              </a:rPr>
              <a:t> </a:t>
            </a:r>
            <a:r>
              <a:rPr lang="en-US" sz="2200" dirty="0">
                <a:cs typeface="Arial"/>
              </a:rPr>
              <a:t>Competiti</a:t>
            </a:r>
            <a:r>
              <a:rPr lang="en-US" sz="2200" spc="5" dirty="0">
                <a:cs typeface="Arial"/>
              </a:rPr>
              <a:t>o</a:t>
            </a:r>
            <a:r>
              <a:rPr lang="en-US" sz="2200" dirty="0">
                <a:cs typeface="Arial"/>
              </a:rPr>
              <a:t>n in </a:t>
            </a:r>
            <a:r>
              <a:rPr lang="en-US" sz="2200" spc="-10" dirty="0">
                <a:cs typeface="Arial"/>
              </a:rPr>
              <a:t>C</a:t>
            </a:r>
            <a:r>
              <a:rPr lang="en-US" sz="2200" dirty="0">
                <a:cs typeface="Arial"/>
              </a:rPr>
              <a:t>o</a:t>
            </a:r>
            <a:r>
              <a:rPr lang="en-US" sz="2200" spc="5" dirty="0">
                <a:cs typeface="Arial"/>
              </a:rPr>
              <a:t>n</a:t>
            </a:r>
            <a:r>
              <a:rPr lang="en-US" sz="2200" dirty="0">
                <a:cs typeface="Arial"/>
              </a:rPr>
              <a:t>tr</a:t>
            </a:r>
            <a:r>
              <a:rPr lang="en-US" sz="2200" spc="-10" dirty="0">
                <a:cs typeface="Arial"/>
              </a:rPr>
              <a:t>a</a:t>
            </a:r>
            <a:r>
              <a:rPr lang="en-US" sz="2200" dirty="0">
                <a:cs typeface="Arial"/>
              </a:rPr>
              <a:t>cting</a:t>
            </a:r>
            <a:r>
              <a:rPr lang="en-US" sz="2200" spc="-65" dirty="0">
                <a:cs typeface="Arial"/>
              </a:rPr>
              <a:t> </a:t>
            </a:r>
            <a:r>
              <a:rPr lang="en-US" sz="2200" spc="-55" dirty="0">
                <a:cs typeface="Arial"/>
              </a:rPr>
              <a:t>A</a:t>
            </a:r>
            <a:r>
              <a:rPr lang="en-US" sz="2200" dirty="0">
                <a:cs typeface="Arial"/>
              </a:rPr>
              <a:t>ct</a:t>
            </a:r>
            <a:r>
              <a:rPr lang="en-US" sz="2200" spc="45" dirty="0">
                <a:cs typeface="Arial"/>
              </a:rPr>
              <a:t> </a:t>
            </a:r>
            <a:r>
              <a:rPr lang="en-US" sz="2200" dirty="0">
                <a:cs typeface="Arial"/>
              </a:rPr>
              <a:t>(CIC</a:t>
            </a:r>
            <a:r>
              <a:rPr lang="en-US" sz="2200" spc="-55" dirty="0">
                <a:cs typeface="Arial"/>
              </a:rPr>
              <a:t>A</a:t>
            </a:r>
            <a:r>
              <a:rPr lang="en-US" sz="2200" dirty="0">
                <a:cs typeface="Arial"/>
              </a:rPr>
              <a:t>),</a:t>
            </a:r>
            <a:r>
              <a:rPr lang="en-US" sz="2200" spc="50" dirty="0">
                <a:cs typeface="Arial"/>
              </a:rPr>
              <a:t> </a:t>
            </a:r>
            <a:r>
              <a:rPr lang="en-US" sz="2200" dirty="0">
                <a:cs typeface="Arial"/>
              </a:rPr>
              <a:t>Pu</a:t>
            </a:r>
            <a:r>
              <a:rPr lang="en-US" sz="2200" spc="5" dirty="0">
                <a:cs typeface="Arial"/>
              </a:rPr>
              <a:t>b</a:t>
            </a:r>
            <a:r>
              <a:rPr lang="en-US" sz="2200" dirty="0">
                <a:cs typeface="Arial"/>
              </a:rPr>
              <a:t>. L.</a:t>
            </a:r>
            <a:r>
              <a:rPr lang="en-US" sz="2200" spc="-10" dirty="0">
                <a:cs typeface="Arial"/>
              </a:rPr>
              <a:t> </a:t>
            </a:r>
            <a:r>
              <a:rPr lang="en-US" sz="2200" dirty="0">
                <a:cs typeface="Arial"/>
              </a:rPr>
              <a:t>No. </a:t>
            </a:r>
            <a:r>
              <a:rPr lang="en-US" sz="2200" spc="-10" dirty="0">
                <a:cs typeface="Arial"/>
              </a:rPr>
              <a:t>9</a:t>
            </a:r>
            <a:r>
              <a:rPr lang="en-US" sz="2200" spc="15" dirty="0">
                <a:cs typeface="Arial"/>
              </a:rPr>
              <a:t>8</a:t>
            </a:r>
            <a:r>
              <a:rPr lang="en-US" sz="2200" dirty="0">
                <a:cs typeface="Arial"/>
              </a:rPr>
              <a:t>-3</a:t>
            </a:r>
            <a:r>
              <a:rPr lang="en-US" sz="2200" spc="-10" dirty="0">
                <a:cs typeface="Arial"/>
              </a:rPr>
              <a:t>6</a:t>
            </a:r>
            <a:r>
              <a:rPr lang="en-US" sz="2200" dirty="0">
                <a:cs typeface="Arial"/>
              </a:rPr>
              <a:t>9</a:t>
            </a:r>
            <a:r>
              <a:rPr lang="en-US" sz="2200" spc="5" dirty="0">
                <a:cs typeface="Arial"/>
              </a:rPr>
              <a:t> </a:t>
            </a:r>
            <a:r>
              <a:rPr lang="en-US" sz="2200" dirty="0">
                <a:cs typeface="Arial"/>
              </a:rPr>
              <a:t>(1</a:t>
            </a:r>
            <a:r>
              <a:rPr lang="en-US" sz="2200" spc="-10" dirty="0">
                <a:cs typeface="Arial"/>
              </a:rPr>
              <a:t>9</a:t>
            </a:r>
            <a:r>
              <a:rPr lang="en-US" sz="2200" dirty="0">
                <a:cs typeface="Arial"/>
              </a:rPr>
              <a:t>8</a:t>
            </a:r>
            <a:r>
              <a:rPr lang="en-US" sz="2200" spc="-10" dirty="0">
                <a:cs typeface="Arial"/>
              </a:rPr>
              <a:t>4</a:t>
            </a:r>
            <a:r>
              <a:rPr lang="en-US" sz="2200" dirty="0">
                <a:cs typeface="Arial"/>
              </a:rPr>
              <a:t>),</a:t>
            </a:r>
            <a:r>
              <a:rPr lang="en-US" sz="2200" spc="15" dirty="0">
                <a:cs typeface="Arial"/>
              </a:rPr>
              <a:t> </a:t>
            </a:r>
            <a:r>
              <a:rPr lang="en-US" sz="2200" dirty="0">
                <a:cs typeface="Arial"/>
              </a:rPr>
              <a:t>as a</a:t>
            </a:r>
            <a:r>
              <a:rPr lang="en-US" sz="2200" spc="-10" dirty="0">
                <a:cs typeface="Arial"/>
              </a:rPr>
              <a:t>m</a:t>
            </a:r>
            <a:r>
              <a:rPr lang="en-US" sz="2200" dirty="0">
                <a:cs typeface="Arial"/>
              </a:rPr>
              <a:t>ended</a:t>
            </a:r>
            <a:r>
              <a:rPr lang="en-US" sz="2200" spc="5" dirty="0">
                <a:cs typeface="Arial"/>
              </a:rPr>
              <a:t> </a:t>
            </a:r>
            <a:r>
              <a:rPr lang="en-US" sz="2200" dirty="0">
                <a:cs typeface="Arial"/>
              </a:rPr>
              <a:t>(i</a:t>
            </a:r>
            <a:r>
              <a:rPr lang="en-US" sz="2200" spc="5" dirty="0">
                <a:cs typeface="Arial"/>
              </a:rPr>
              <a:t>n</a:t>
            </a:r>
            <a:r>
              <a:rPr lang="en-US" sz="2200" dirty="0">
                <a:cs typeface="Arial"/>
              </a:rPr>
              <a:t>clu</a:t>
            </a:r>
            <a:r>
              <a:rPr lang="en-US" sz="2200" spc="5" dirty="0">
                <a:cs typeface="Arial"/>
              </a:rPr>
              <a:t>d</a:t>
            </a:r>
            <a:r>
              <a:rPr lang="en-US" sz="2200" dirty="0">
                <a:cs typeface="Arial"/>
              </a:rPr>
              <a:t>i</a:t>
            </a:r>
            <a:r>
              <a:rPr lang="en-US" sz="2200" spc="5" dirty="0">
                <a:cs typeface="Arial"/>
              </a:rPr>
              <a:t>n</a:t>
            </a:r>
            <a:r>
              <a:rPr lang="en-US" sz="2200" dirty="0">
                <a:cs typeface="Arial"/>
              </a:rPr>
              <a:t>g</a:t>
            </a:r>
            <a:r>
              <a:rPr lang="en-US" sz="2200" spc="-30" dirty="0">
                <a:cs typeface="Arial"/>
              </a:rPr>
              <a:t> </a:t>
            </a:r>
            <a:r>
              <a:rPr lang="en-US" sz="2200" dirty="0">
                <a:cs typeface="Arial"/>
              </a:rPr>
              <a:t>Truth </a:t>
            </a:r>
            <a:r>
              <a:rPr lang="en-US" sz="2200" spc="5" dirty="0">
                <a:cs typeface="Arial"/>
              </a:rPr>
              <a:t>i</a:t>
            </a:r>
            <a:r>
              <a:rPr lang="en-US" sz="2200" dirty="0">
                <a:cs typeface="Arial"/>
              </a:rPr>
              <a:t>n Negot</a:t>
            </a:r>
            <a:r>
              <a:rPr lang="en-US" sz="2200" spc="5" dirty="0">
                <a:cs typeface="Arial"/>
              </a:rPr>
              <a:t>i</a:t>
            </a:r>
            <a:r>
              <a:rPr lang="en-US" sz="2200" dirty="0">
                <a:cs typeface="Arial"/>
              </a:rPr>
              <a:t>atio</a:t>
            </a:r>
            <a:r>
              <a:rPr lang="en-US" sz="2200" spc="5" dirty="0">
                <a:cs typeface="Arial"/>
              </a:rPr>
              <a:t>n</a:t>
            </a:r>
            <a:r>
              <a:rPr lang="en-US" sz="2200" dirty="0">
                <a:cs typeface="Arial"/>
              </a:rPr>
              <a:t>s)</a:t>
            </a:r>
            <a:r>
              <a:rPr lang="en-US" sz="2200" spc="-5" dirty="0">
                <a:cs typeface="Arial"/>
              </a:rPr>
              <a:t> </a:t>
            </a:r>
            <a:r>
              <a:rPr lang="en-US" sz="2200" u="heavy" dirty="0">
                <a:cs typeface="Arial"/>
              </a:rPr>
              <a:t>d</a:t>
            </a:r>
            <a:r>
              <a:rPr lang="en-US" sz="2200" u="heavy" spc="5" dirty="0">
                <a:cs typeface="Arial"/>
              </a:rPr>
              <a:t>o</a:t>
            </a:r>
            <a:r>
              <a:rPr lang="en-US" sz="2200" u="heavy" dirty="0">
                <a:cs typeface="Arial"/>
              </a:rPr>
              <a:t>es</a:t>
            </a:r>
            <a:r>
              <a:rPr lang="en-US" sz="2200" u="heavy" spc="-10" dirty="0">
                <a:cs typeface="Arial"/>
              </a:rPr>
              <a:t> </a:t>
            </a:r>
            <a:r>
              <a:rPr lang="en-US" sz="2200" u="heavy" spc="5" dirty="0">
                <a:cs typeface="Arial"/>
              </a:rPr>
              <a:t>n</a:t>
            </a:r>
            <a:r>
              <a:rPr lang="en-US" sz="2200" u="heavy" dirty="0">
                <a:cs typeface="Arial"/>
              </a:rPr>
              <a:t>ot </a:t>
            </a:r>
            <a:r>
              <a:rPr lang="en-US" sz="2200" u="heavy" spc="-10" dirty="0">
                <a:cs typeface="Arial"/>
              </a:rPr>
              <a:t>a</a:t>
            </a:r>
            <a:r>
              <a:rPr lang="en-US" sz="2200" u="heavy" dirty="0">
                <a:cs typeface="Arial"/>
              </a:rPr>
              <a:t>p</a:t>
            </a:r>
            <a:r>
              <a:rPr lang="en-US" sz="2200" u="heavy" spc="5" dirty="0">
                <a:cs typeface="Arial"/>
              </a:rPr>
              <a:t>p</a:t>
            </a:r>
            <a:r>
              <a:rPr lang="en-US" sz="2200" u="heavy" dirty="0">
                <a:cs typeface="Arial"/>
              </a:rPr>
              <a:t>ly</a:t>
            </a:r>
            <a:r>
              <a:rPr lang="en-US" sz="2200" spc="-5" dirty="0">
                <a:cs typeface="Arial"/>
              </a:rPr>
              <a:t>. </a:t>
            </a:r>
            <a:endParaRPr lang="en-US" sz="2200" dirty="0">
              <a:cs typeface="Arial"/>
            </a:endParaRPr>
          </a:p>
          <a:p>
            <a:pPr>
              <a:lnSpc>
                <a:spcPct val="100000"/>
              </a:lnSpc>
              <a:spcBef>
                <a:spcPts val="0"/>
              </a:spcBef>
            </a:pPr>
            <a:endParaRPr lang="en-US" sz="2200" dirty="0">
              <a:cs typeface="Times New Roman"/>
            </a:endParaRPr>
          </a:p>
          <a:p>
            <a:pPr marL="268605" marR="180975" indent="-256540" algn="just">
              <a:lnSpc>
                <a:spcPct val="100000"/>
              </a:lnSpc>
              <a:spcBef>
                <a:spcPts val="0"/>
              </a:spcBef>
            </a:pPr>
            <a:r>
              <a:rPr lang="en-US" sz="2200" dirty="0">
                <a:cs typeface="Arial"/>
              </a:rPr>
              <a:t>Statute - The statute authorizing DoD’s use of OTs for Prototype Projects states that competitive procedures shall be used “to the maximum extent practicable” (</a:t>
            </a:r>
            <a:r>
              <a:rPr lang="en-US" sz="2200" dirty="0"/>
              <a:t>10 U.S.C. §2371b</a:t>
            </a:r>
            <a:r>
              <a:rPr lang="en-US" sz="2200" dirty="0">
                <a:cs typeface="Arial"/>
              </a:rPr>
              <a:t>(b)(2)). </a:t>
            </a:r>
          </a:p>
          <a:p>
            <a:pPr marL="268605" marR="180975" indent="-256540" algn="just">
              <a:lnSpc>
                <a:spcPct val="100000"/>
              </a:lnSpc>
              <a:spcBef>
                <a:spcPts val="0"/>
              </a:spcBef>
            </a:pPr>
            <a:endParaRPr lang="en-US" sz="2200" dirty="0">
              <a:cs typeface="Arial"/>
            </a:endParaRPr>
          </a:p>
          <a:p>
            <a:pPr marL="268605" marR="180975" indent="-256540" algn="just">
              <a:lnSpc>
                <a:spcPct val="100000"/>
              </a:lnSpc>
              <a:spcBef>
                <a:spcPts val="0"/>
              </a:spcBef>
            </a:pPr>
            <a:r>
              <a:rPr lang="en-US" sz="2200" dirty="0">
                <a:cs typeface="Arial"/>
              </a:rPr>
              <a:t>Guidance – “Competitions for OTs should be structured in a common sense manner that treats offerors fairly and, when applicable, be consistent with industry practice for that market segment. The multi-functional acquisition team is responsible for maximizing competition.”.</a:t>
            </a:r>
          </a:p>
          <a:p>
            <a:pPr marL="268605" marR="180975" indent="-256540" algn="just">
              <a:lnSpc>
                <a:spcPct val="100000"/>
              </a:lnSpc>
              <a:spcBef>
                <a:spcPts val="0"/>
              </a:spcBef>
            </a:pPr>
            <a:endParaRPr lang="en-US" sz="2200" dirty="0">
              <a:cs typeface="Arial"/>
            </a:endParaRPr>
          </a:p>
          <a:p>
            <a:pPr marL="268605" marR="180975" indent="-256540" algn="just">
              <a:lnSpc>
                <a:spcPct val="100000"/>
              </a:lnSpc>
              <a:spcBef>
                <a:spcPts val="0"/>
              </a:spcBef>
            </a:pPr>
            <a:r>
              <a:rPr lang="en-US" sz="2200" dirty="0">
                <a:cs typeface="Arial"/>
              </a:rPr>
              <a:t>While there is tremendous flexibility in how a competition is conducted, opportunities for OT awards must be handled in a manner that is fair, transparent, and ethical. </a:t>
            </a:r>
          </a:p>
          <a:p>
            <a:endParaRPr lang="en-US" dirty="0"/>
          </a:p>
        </p:txBody>
      </p:sp>
    </p:spTree>
    <p:extLst>
      <p:ext uri="{BB962C8B-B14F-4D97-AF65-F5344CB8AC3E}">
        <p14:creationId xmlns:p14="http://schemas.microsoft.com/office/powerpoint/2010/main" val="2990182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Property</a:t>
            </a:r>
          </a:p>
        </p:txBody>
      </p:sp>
      <p:sp>
        <p:nvSpPr>
          <p:cNvPr id="3" name="Content Placeholder 2"/>
          <p:cNvSpPr>
            <a:spLocks noGrp="1"/>
          </p:cNvSpPr>
          <p:nvPr>
            <p:ph idx="1"/>
          </p:nvPr>
        </p:nvSpPr>
        <p:spPr>
          <a:xfrm>
            <a:off x="680321" y="2336873"/>
            <a:ext cx="9613861" cy="3925704"/>
          </a:xfrm>
        </p:spPr>
        <p:txBody>
          <a:bodyPr>
            <a:normAutofit fontScale="92500" lnSpcReduction="10000"/>
          </a:bodyPr>
          <a:lstStyle/>
          <a:p>
            <a:pPr>
              <a:spcBef>
                <a:spcPts val="0"/>
              </a:spcBef>
            </a:pPr>
            <a:r>
              <a:rPr lang="en-US" sz="2200" dirty="0">
                <a:cs typeface="Arial"/>
              </a:rPr>
              <a:t>The Ba</a:t>
            </a:r>
            <a:r>
              <a:rPr lang="en-US" sz="2200" spc="-35" dirty="0">
                <a:cs typeface="Arial"/>
              </a:rPr>
              <a:t>y</a:t>
            </a:r>
            <a:r>
              <a:rPr lang="en-US" sz="2200" dirty="0">
                <a:cs typeface="Arial"/>
              </a:rPr>
              <a:t>h-Dole</a:t>
            </a:r>
            <a:r>
              <a:rPr lang="en-US" sz="2200" spc="-75" dirty="0">
                <a:cs typeface="Arial"/>
              </a:rPr>
              <a:t> </a:t>
            </a:r>
            <a:r>
              <a:rPr lang="en-US" sz="2200" dirty="0">
                <a:cs typeface="Arial"/>
              </a:rPr>
              <a:t>Act,</a:t>
            </a:r>
            <a:r>
              <a:rPr lang="en-US" sz="2200" spc="-20" dirty="0">
                <a:cs typeface="Arial"/>
              </a:rPr>
              <a:t> </a:t>
            </a:r>
            <a:r>
              <a:rPr lang="en-US" sz="2200" dirty="0">
                <a:cs typeface="Arial"/>
              </a:rPr>
              <a:t>prescribing</a:t>
            </a:r>
            <a:r>
              <a:rPr lang="en-US" sz="2200" spc="-35" dirty="0">
                <a:cs typeface="Arial"/>
              </a:rPr>
              <a:t> </a:t>
            </a:r>
            <a:r>
              <a:rPr lang="en-US" sz="2200" dirty="0">
                <a:cs typeface="Arial"/>
              </a:rPr>
              <a:t>Go</a:t>
            </a:r>
            <a:r>
              <a:rPr lang="en-US" sz="2200" spc="-25" dirty="0">
                <a:cs typeface="Arial"/>
              </a:rPr>
              <a:t>v</a:t>
            </a:r>
            <a:r>
              <a:rPr lang="en-US" sz="2200" dirty="0">
                <a:cs typeface="Arial"/>
              </a:rPr>
              <a:t>ernment</a:t>
            </a:r>
            <a:r>
              <a:rPr lang="en-US" sz="2200" spc="-75" dirty="0">
                <a:cs typeface="Arial"/>
              </a:rPr>
              <a:t>’</a:t>
            </a:r>
            <a:r>
              <a:rPr lang="en-US" sz="2200" dirty="0">
                <a:cs typeface="Arial"/>
              </a:rPr>
              <a:t>s</a:t>
            </a:r>
            <a:r>
              <a:rPr lang="en-US" sz="2200" spc="-30" dirty="0">
                <a:cs typeface="Arial"/>
              </a:rPr>
              <a:t> </a:t>
            </a:r>
            <a:r>
              <a:rPr lang="en-US" sz="2200" dirty="0">
                <a:cs typeface="Arial"/>
              </a:rPr>
              <a:t>rights</a:t>
            </a:r>
            <a:r>
              <a:rPr lang="en-US" sz="2200" spc="-15" dirty="0">
                <a:cs typeface="Arial"/>
              </a:rPr>
              <a:t> </a:t>
            </a:r>
            <a:r>
              <a:rPr lang="en-US" sz="2200" dirty="0">
                <a:cs typeface="Arial"/>
              </a:rPr>
              <a:t>in</a:t>
            </a:r>
            <a:r>
              <a:rPr lang="en-US" sz="2200" spc="-25" dirty="0">
                <a:cs typeface="Arial"/>
              </a:rPr>
              <a:t> </a:t>
            </a:r>
            <a:r>
              <a:rPr lang="en-US" sz="2200" dirty="0">
                <a:cs typeface="Arial"/>
              </a:rPr>
              <a:t>pat</a:t>
            </a:r>
            <a:r>
              <a:rPr lang="en-US" sz="2200" spc="5" dirty="0">
                <a:cs typeface="Arial"/>
              </a:rPr>
              <a:t>e</a:t>
            </a:r>
            <a:r>
              <a:rPr lang="en-US" sz="2200" dirty="0">
                <a:cs typeface="Arial"/>
              </a:rPr>
              <a:t>ntable i</a:t>
            </a:r>
            <a:r>
              <a:rPr lang="en-US" sz="2200" spc="-10" dirty="0">
                <a:cs typeface="Arial"/>
              </a:rPr>
              <a:t>n</a:t>
            </a:r>
            <a:r>
              <a:rPr lang="en-US" sz="2200" spc="-25" dirty="0">
                <a:cs typeface="Arial"/>
              </a:rPr>
              <a:t>v</a:t>
            </a:r>
            <a:r>
              <a:rPr lang="en-US" sz="2200" dirty="0">
                <a:cs typeface="Arial"/>
              </a:rPr>
              <a:t>entio</a:t>
            </a:r>
            <a:r>
              <a:rPr lang="en-US" sz="2200" spc="-10" dirty="0">
                <a:cs typeface="Arial"/>
              </a:rPr>
              <a:t>n</a:t>
            </a:r>
            <a:r>
              <a:rPr lang="en-US" sz="2200" dirty="0">
                <a:cs typeface="Arial"/>
              </a:rPr>
              <a:t>s;</a:t>
            </a:r>
            <a:r>
              <a:rPr lang="en-US" sz="2200" spc="-15" dirty="0">
                <a:cs typeface="Arial"/>
              </a:rPr>
              <a:t> </a:t>
            </a:r>
            <a:r>
              <a:rPr lang="en-US" sz="2200" dirty="0">
                <a:cs typeface="Arial"/>
              </a:rPr>
              <a:t>al</a:t>
            </a:r>
            <a:r>
              <a:rPr lang="en-US" sz="2200" spc="-10" dirty="0">
                <a:cs typeface="Arial"/>
              </a:rPr>
              <a:t>o</a:t>
            </a:r>
            <a:r>
              <a:rPr lang="en-US" sz="2200" dirty="0">
                <a:cs typeface="Arial"/>
              </a:rPr>
              <a:t>ng</a:t>
            </a:r>
            <a:r>
              <a:rPr lang="en-US" sz="2200" spc="-25" dirty="0">
                <a:cs typeface="Arial"/>
              </a:rPr>
              <a:t> </a:t>
            </a:r>
            <a:r>
              <a:rPr lang="en-US" sz="2200" spc="30" dirty="0">
                <a:cs typeface="Arial"/>
              </a:rPr>
              <a:t>w</a:t>
            </a:r>
            <a:r>
              <a:rPr lang="en-US" sz="2200" dirty="0">
                <a:cs typeface="Arial"/>
              </a:rPr>
              <a:t>i</a:t>
            </a:r>
            <a:r>
              <a:rPr lang="en-US" sz="2200" spc="-15" dirty="0">
                <a:cs typeface="Arial"/>
              </a:rPr>
              <a:t>t</a:t>
            </a:r>
            <a:r>
              <a:rPr lang="en-US" sz="2200" dirty="0">
                <a:cs typeface="Arial"/>
              </a:rPr>
              <a:t>h 10</a:t>
            </a:r>
            <a:r>
              <a:rPr lang="en-US" sz="2200" spc="-45" dirty="0">
                <a:cs typeface="Arial"/>
              </a:rPr>
              <a:t> </a:t>
            </a:r>
            <a:r>
              <a:rPr lang="en-US" sz="2200" dirty="0">
                <a:cs typeface="Arial"/>
              </a:rPr>
              <a:t>U.S.C. </a:t>
            </a:r>
            <a:r>
              <a:rPr lang="en-US" sz="2200" dirty="0"/>
              <a:t> § </a:t>
            </a:r>
            <a:r>
              <a:rPr lang="en-US" sz="2200" dirty="0">
                <a:cs typeface="Arial"/>
              </a:rPr>
              <a:t>2320</a:t>
            </a:r>
            <a:r>
              <a:rPr lang="en-US" sz="2200" spc="-35" dirty="0">
                <a:cs typeface="Arial"/>
              </a:rPr>
              <a:t> </a:t>
            </a:r>
            <a:r>
              <a:rPr lang="en-US" sz="2200" dirty="0">
                <a:cs typeface="Arial"/>
              </a:rPr>
              <a:t>“</a:t>
            </a:r>
            <a:r>
              <a:rPr lang="en-US" sz="2200" spc="5" dirty="0">
                <a:cs typeface="Arial"/>
              </a:rPr>
              <a:t>R</a:t>
            </a:r>
            <a:r>
              <a:rPr lang="en-US" sz="2200" dirty="0">
                <a:cs typeface="Arial"/>
              </a:rPr>
              <a:t>i</a:t>
            </a:r>
            <a:r>
              <a:rPr lang="en-US" sz="2200" spc="-10" dirty="0">
                <a:cs typeface="Arial"/>
              </a:rPr>
              <a:t>g</a:t>
            </a:r>
            <a:r>
              <a:rPr lang="en-US" sz="2200" dirty="0">
                <a:cs typeface="Arial"/>
              </a:rPr>
              <a:t>hts</a:t>
            </a:r>
            <a:r>
              <a:rPr lang="en-US" sz="2200" spc="-30" dirty="0">
                <a:cs typeface="Arial"/>
              </a:rPr>
              <a:t> </a:t>
            </a:r>
            <a:r>
              <a:rPr lang="en-US" sz="2200" dirty="0">
                <a:cs typeface="Arial"/>
              </a:rPr>
              <a:t>in</a:t>
            </a:r>
            <a:r>
              <a:rPr lang="en-US" sz="2200" spc="-10" dirty="0">
                <a:cs typeface="Arial"/>
              </a:rPr>
              <a:t> </a:t>
            </a:r>
            <a:r>
              <a:rPr lang="en-US" sz="2200" spc="-155" dirty="0">
                <a:cs typeface="Arial"/>
              </a:rPr>
              <a:t>T</a:t>
            </a:r>
            <a:r>
              <a:rPr lang="en-US" sz="2200" dirty="0">
                <a:cs typeface="Arial"/>
              </a:rPr>
              <a:t>echn</a:t>
            </a:r>
            <a:r>
              <a:rPr lang="en-US" sz="2200" spc="-10" dirty="0">
                <a:cs typeface="Arial"/>
              </a:rPr>
              <a:t>i</a:t>
            </a:r>
            <a:r>
              <a:rPr lang="en-US" sz="2200" dirty="0">
                <a:cs typeface="Arial"/>
              </a:rPr>
              <a:t>cal</a:t>
            </a:r>
            <a:r>
              <a:rPr lang="en-US" sz="2200" spc="-35" dirty="0">
                <a:cs typeface="Arial"/>
              </a:rPr>
              <a:t> </a:t>
            </a:r>
            <a:r>
              <a:rPr lang="en-US" sz="2200" dirty="0">
                <a:cs typeface="Arial"/>
              </a:rPr>
              <a:t>Da</a:t>
            </a:r>
            <a:r>
              <a:rPr lang="en-US" sz="2200" spc="5" dirty="0">
                <a:cs typeface="Arial"/>
              </a:rPr>
              <a:t>t</a:t>
            </a:r>
            <a:r>
              <a:rPr lang="en-US" sz="2200" dirty="0">
                <a:cs typeface="Arial"/>
              </a:rPr>
              <a:t>a”,</a:t>
            </a:r>
            <a:r>
              <a:rPr lang="en-US" sz="2200" spc="-30" dirty="0">
                <a:cs typeface="Arial"/>
              </a:rPr>
              <a:t> </a:t>
            </a:r>
            <a:r>
              <a:rPr lang="en-US" sz="2200" dirty="0">
                <a:cs typeface="Arial"/>
              </a:rPr>
              <a:t>and 10</a:t>
            </a:r>
            <a:r>
              <a:rPr lang="en-US" sz="2200" spc="-15" dirty="0">
                <a:cs typeface="Arial"/>
              </a:rPr>
              <a:t> </a:t>
            </a:r>
            <a:r>
              <a:rPr lang="en-US" sz="2200" dirty="0">
                <a:cs typeface="Arial"/>
              </a:rPr>
              <a:t>U.S.C. </a:t>
            </a:r>
            <a:r>
              <a:rPr lang="en-US" sz="2200" dirty="0"/>
              <a:t> §</a:t>
            </a:r>
            <a:r>
              <a:rPr lang="en-US" sz="2200" dirty="0">
                <a:cs typeface="Arial"/>
              </a:rPr>
              <a:t>2321</a:t>
            </a:r>
            <a:r>
              <a:rPr lang="en-US" sz="2200" spc="-15" dirty="0">
                <a:cs typeface="Arial"/>
              </a:rPr>
              <a:t> </a:t>
            </a:r>
            <a:r>
              <a:rPr lang="en-US" sz="2200" dirty="0">
                <a:cs typeface="Arial"/>
              </a:rPr>
              <a:t>“</a:t>
            </a:r>
            <a:r>
              <a:rPr lang="en-US" sz="2200" spc="-110" dirty="0">
                <a:cs typeface="Arial"/>
              </a:rPr>
              <a:t>V</a:t>
            </a:r>
            <a:r>
              <a:rPr lang="en-US" sz="2200" dirty="0">
                <a:cs typeface="Arial"/>
              </a:rPr>
              <a:t>al</a:t>
            </a:r>
            <a:r>
              <a:rPr lang="en-US" sz="2200" spc="-10" dirty="0">
                <a:cs typeface="Arial"/>
              </a:rPr>
              <a:t>i</a:t>
            </a:r>
            <a:r>
              <a:rPr lang="en-US" sz="2200" dirty="0">
                <a:cs typeface="Arial"/>
              </a:rPr>
              <a:t>dation</a:t>
            </a:r>
            <a:r>
              <a:rPr lang="en-US" sz="2200" spc="-30" dirty="0">
                <a:cs typeface="Arial"/>
              </a:rPr>
              <a:t> </a:t>
            </a:r>
            <a:r>
              <a:rPr lang="en-US" sz="2200" dirty="0">
                <a:cs typeface="Arial"/>
              </a:rPr>
              <a:t>of</a:t>
            </a:r>
            <a:r>
              <a:rPr lang="en-US" sz="2200" spc="-15" dirty="0">
                <a:cs typeface="Arial"/>
              </a:rPr>
              <a:t> </a:t>
            </a:r>
            <a:r>
              <a:rPr lang="en-US" sz="2200" dirty="0">
                <a:cs typeface="Arial"/>
              </a:rPr>
              <a:t>proprietary</a:t>
            </a:r>
            <a:r>
              <a:rPr lang="en-US" sz="2200" spc="-35" dirty="0">
                <a:cs typeface="Arial"/>
              </a:rPr>
              <a:t> </a:t>
            </a:r>
            <a:r>
              <a:rPr lang="en-US" sz="2200" dirty="0">
                <a:cs typeface="Arial"/>
              </a:rPr>
              <a:t>data</a:t>
            </a:r>
            <a:r>
              <a:rPr lang="en-US" sz="2200" spc="-25" dirty="0">
                <a:cs typeface="Arial"/>
              </a:rPr>
              <a:t> </a:t>
            </a:r>
            <a:r>
              <a:rPr lang="en-US" sz="2200" dirty="0">
                <a:cs typeface="Arial"/>
              </a:rPr>
              <a:t>res</a:t>
            </a:r>
            <a:r>
              <a:rPr lang="en-US" sz="2200" spc="5" dirty="0">
                <a:cs typeface="Arial"/>
              </a:rPr>
              <a:t>t</a:t>
            </a:r>
            <a:r>
              <a:rPr lang="en-US" sz="2200" dirty="0">
                <a:cs typeface="Arial"/>
              </a:rPr>
              <a:t>rictions</a:t>
            </a:r>
            <a:r>
              <a:rPr lang="en-US" sz="2200" spc="-10" dirty="0">
                <a:cs typeface="Arial"/>
              </a:rPr>
              <a:t>”</a:t>
            </a:r>
            <a:r>
              <a:rPr lang="en-US" sz="2200" dirty="0">
                <a:cs typeface="Arial"/>
              </a:rPr>
              <a:t>, prescribing</a:t>
            </a:r>
            <a:r>
              <a:rPr lang="en-US" sz="2200" spc="-35" dirty="0">
                <a:cs typeface="Arial"/>
              </a:rPr>
              <a:t> </a:t>
            </a:r>
            <a:r>
              <a:rPr lang="en-US" sz="2200" dirty="0">
                <a:cs typeface="Arial"/>
              </a:rPr>
              <a:t>Go</a:t>
            </a:r>
            <a:r>
              <a:rPr lang="en-US" sz="2200" spc="-25" dirty="0">
                <a:cs typeface="Arial"/>
              </a:rPr>
              <a:t>v</a:t>
            </a:r>
            <a:r>
              <a:rPr lang="en-US" sz="2200" dirty="0">
                <a:cs typeface="Arial"/>
              </a:rPr>
              <a:t>ernment</a:t>
            </a:r>
            <a:r>
              <a:rPr lang="en-US" sz="2200" spc="-15" dirty="0">
                <a:cs typeface="Arial"/>
              </a:rPr>
              <a:t> </a:t>
            </a:r>
            <a:r>
              <a:rPr lang="en-US" sz="2200" dirty="0">
                <a:cs typeface="Arial"/>
              </a:rPr>
              <a:t>and Contractor</a:t>
            </a:r>
            <a:r>
              <a:rPr lang="en-US" sz="2200" spc="-45" dirty="0">
                <a:cs typeface="Arial"/>
              </a:rPr>
              <a:t> </a:t>
            </a:r>
            <a:r>
              <a:rPr lang="en-US" sz="2200" dirty="0">
                <a:cs typeface="Arial"/>
              </a:rPr>
              <a:t>rights</a:t>
            </a:r>
            <a:r>
              <a:rPr lang="en-US" sz="2200" spc="-30" dirty="0">
                <a:cs typeface="Arial"/>
              </a:rPr>
              <a:t> </a:t>
            </a:r>
            <a:r>
              <a:rPr lang="en-US" sz="2200" dirty="0">
                <a:cs typeface="Arial"/>
              </a:rPr>
              <a:t>to</a:t>
            </a:r>
            <a:r>
              <a:rPr lang="en-US" sz="2200" spc="-15" dirty="0">
                <a:cs typeface="Arial"/>
              </a:rPr>
              <a:t> </a:t>
            </a:r>
            <a:r>
              <a:rPr lang="en-US" sz="2200" dirty="0">
                <a:cs typeface="Arial"/>
              </a:rPr>
              <a:t>technical</a:t>
            </a:r>
            <a:r>
              <a:rPr lang="en-US" sz="2200" spc="-35" dirty="0">
                <a:cs typeface="Arial"/>
              </a:rPr>
              <a:t> </a:t>
            </a:r>
            <a:r>
              <a:rPr lang="en-US" sz="2200" dirty="0">
                <a:cs typeface="Arial"/>
              </a:rPr>
              <a:t>data  </a:t>
            </a:r>
            <a:r>
              <a:rPr lang="en-US" sz="2200" u="heavy" dirty="0">
                <a:cs typeface="Arial"/>
              </a:rPr>
              <a:t>do </a:t>
            </a:r>
            <a:r>
              <a:rPr lang="en-US" sz="2200" u="heavy" spc="-10" dirty="0">
                <a:cs typeface="Arial"/>
              </a:rPr>
              <a:t>n</a:t>
            </a:r>
            <a:r>
              <a:rPr lang="en-US" sz="2200" u="heavy" dirty="0">
                <a:cs typeface="Arial"/>
              </a:rPr>
              <a:t>ot</a:t>
            </a:r>
            <a:r>
              <a:rPr lang="en-US" sz="2200" u="heavy" spc="-15" dirty="0">
                <a:cs typeface="Arial"/>
              </a:rPr>
              <a:t> </a:t>
            </a:r>
            <a:r>
              <a:rPr lang="en-US" sz="2200" u="heavy" dirty="0">
                <a:cs typeface="Arial"/>
              </a:rPr>
              <a:t>apply</a:t>
            </a:r>
            <a:r>
              <a:rPr lang="en-US" sz="2200" spc="-20" dirty="0">
                <a:cs typeface="Arial"/>
              </a:rPr>
              <a:t> </a:t>
            </a:r>
            <a:r>
              <a:rPr lang="en-US" sz="2200" dirty="0">
                <a:cs typeface="Arial"/>
              </a:rPr>
              <a:t>to Other Transactions for Prototype Projects.  </a:t>
            </a:r>
          </a:p>
          <a:p>
            <a:pPr marL="0" indent="0">
              <a:spcBef>
                <a:spcPts val="0"/>
              </a:spcBef>
              <a:buNone/>
            </a:pPr>
            <a:endParaRPr lang="en-US" sz="2200" dirty="0">
              <a:cs typeface="Arial"/>
            </a:endParaRPr>
          </a:p>
          <a:p>
            <a:pPr marL="469900" marR="5080" lvl="1">
              <a:lnSpc>
                <a:spcPct val="100000"/>
              </a:lnSpc>
              <a:spcBef>
                <a:spcPts val="0"/>
              </a:spcBef>
            </a:pPr>
            <a:r>
              <a:rPr lang="en-US" sz="2200" dirty="0">
                <a:cs typeface="Arial"/>
              </a:rPr>
              <a:t>Intellectual Property rights are negotiated on a project by project basis.</a:t>
            </a:r>
          </a:p>
          <a:p>
            <a:pPr marL="469900" marR="5080" lvl="1">
              <a:lnSpc>
                <a:spcPct val="100000"/>
              </a:lnSpc>
              <a:spcBef>
                <a:spcPts val="0"/>
              </a:spcBef>
            </a:pPr>
            <a:r>
              <a:rPr lang="en-US" sz="2200" dirty="0">
                <a:cs typeface="Arial"/>
              </a:rPr>
              <a:t>In a co</a:t>
            </a:r>
            <a:r>
              <a:rPr lang="en-US" sz="2200" spc="-10" dirty="0">
                <a:cs typeface="Arial"/>
              </a:rPr>
              <a:t>n</a:t>
            </a:r>
            <a:r>
              <a:rPr lang="en-US" sz="2200" dirty="0">
                <a:cs typeface="Arial"/>
              </a:rPr>
              <a:t>sorti</a:t>
            </a:r>
            <a:r>
              <a:rPr lang="en-US" sz="2200" spc="-10" dirty="0">
                <a:cs typeface="Arial"/>
              </a:rPr>
              <a:t>u</a:t>
            </a:r>
            <a:r>
              <a:rPr lang="en-US" sz="2200" dirty="0">
                <a:cs typeface="Arial"/>
              </a:rPr>
              <a:t>m</a:t>
            </a:r>
            <a:r>
              <a:rPr lang="en-US" sz="2200" spc="10" dirty="0">
                <a:cs typeface="Arial"/>
              </a:rPr>
              <a:t> </a:t>
            </a:r>
            <a:r>
              <a:rPr lang="en-US" sz="2200" dirty="0">
                <a:cs typeface="Arial"/>
              </a:rPr>
              <a:t>b</a:t>
            </a:r>
            <a:r>
              <a:rPr lang="en-US" sz="2200" spc="-10" dirty="0">
                <a:cs typeface="Arial"/>
              </a:rPr>
              <a:t>a</a:t>
            </a:r>
            <a:r>
              <a:rPr lang="en-US" sz="2200" dirty="0">
                <a:cs typeface="Arial"/>
              </a:rPr>
              <a:t>sed</a:t>
            </a:r>
            <a:r>
              <a:rPr lang="en-US" sz="2200" spc="5" dirty="0">
                <a:cs typeface="Arial"/>
              </a:rPr>
              <a:t> </a:t>
            </a:r>
            <a:r>
              <a:rPr lang="en-US" sz="2200" dirty="0">
                <a:cs typeface="Arial"/>
              </a:rPr>
              <a:t>b</a:t>
            </a:r>
            <a:r>
              <a:rPr lang="en-US" sz="2200" spc="-10" dirty="0">
                <a:cs typeface="Arial"/>
              </a:rPr>
              <a:t>l</a:t>
            </a:r>
            <a:r>
              <a:rPr lang="en-US" sz="2200" dirty="0">
                <a:cs typeface="Arial"/>
              </a:rPr>
              <a:t>a</a:t>
            </a:r>
            <a:r>
              <a:rPr lang="en-US" sz="2200" spc="-10" dirty="0">
                <a:cs typeface="Arial"/>
              </a:rPr>
              <a:t>n</a:t>
            </a:r>
            <a:r>
              <a:rPr lang="en-US" sz="2200" dirty="0">
                <a:cs typeface="Arial"/>
              </a:rPr>
              <a:t>ket</a:t>
            </a:r>
            <a:r>
              <a:rPr lang="en-US" sz="2200" spc="10" dirty="0">
                <a:cs typeface="Arial"/>
              </a:rPr>
              <a:t> </a:t>
            </a:r>
            <a:r>
              <a:rPr lang="en-US" sz="2200" dirty="0">
                <a:cs typeface="Arial"/>
              </a:rPr>
              <a:t>a</a:t>
            </a:r>
            <a:r>
              <a:rPr lang="en-US" sz="2200" spc="-10" dirty="0">
                <a:cs typeface="Arial"/>
              </a:rPr>
              <a:t>g</a:t>
            </a:r>
            <a:r>
              <a:rPr lang="en-US" sz="2200" dirty="0">
                <a:cs typeface="Arial"/>
              </a:rPr>
              <a:t>re</a:t>
            </a:r>
            <a:r>
              <a:rPr lang="en-US" sz="2200" spc="-10" dirty="0">
                <a:cs typeface="Arial"/>
              </a:rPr>
              <a:t>e</a:t>
            </a:r>
            <a:r>
              <a:rPr lang="en-US" sz="2200" dirty="0">
                <a:cs typeface="Arial"/>
              </a:rPr>
              <a:t>me</a:t>
            </a:r>
            <a:r>
              <a:rPr lang="en-US" sz="2200" spc="-10" dirty="0">
                <a:cs typeface="Arial"/>
              </a:rPr>
              <a:t>n</a:t>
            </a:r>
            <a:r>
              <a:rPr lang="en-US" sz="2200" dirty="0">
                <a:cs typeface="Arial"/>
              </a:rPr>
              <a:t>t</a:t>
            </a:r>
            <a:r>
              <a:rPr lang="en-US" sz="2200" spc="15" dirty="0">
                <a:cs typeface="Arial"/>
              </a:rPr>
              <a:t> </a:t>
            </a:r>
            <a:r>
              <a:rPr lang="en-US" sz="2200" dirty="0">
                <a:cs typeface="Arial"/>
              </a:rPr>
              <a:t>(</a:t>
            </a:r>
            <a:r>
              <a:rPr lang="en-US" sz="2200" spc="-40" dirty="0">
                <a:cs typeface="Arial"/>
              </a:rPr>
              <a:t>w</a:t>
            </a:r>
            <a:r>
              <a:rPr lang="en-US" sz="2200" dirty="0">
                <a:cs typeface="Arial"/>
              </a:rPr>
              <a:t>h</a:t>
            </a:r>
            <a:r>
              <a:rPr lang="en-US" sz="2200" spc="-10" dirty="0">
                <a:cs typeface="Arial"/>
              </a:rPr>
              <a:t>e</a:t>
            </a:r>
            <a:r>
              <a:rPr lang="en-US" sz="2200" dirty="0">
                <a:cs typeface="Arial"/>
              </a:rPr>
              <a:t>re</a:t>
            </a:r>
            <a:r>
              <a:rPr lang="en-US" sz="2200" spc="45" dirty="0">
                <a:cs typeface="Arial"/>
              </a:rPr>
              <a:t> </a:t>
            </a:r>
            <a:r>
              <a:rPr lang="en-US" sz="2200" dirty="0">
                <a:cs typeface="Arial"/>
              </a:rPr>
              <a:t>pr</a:t>
            </a:r>
            <a:r>
              <a:rPr lang="en-US" sz="2200" spc="-10" dirty="0">
                <a:cs typeface="Arial"/>
              </a:rPr>
              <a:t>o</a:t>
            </a:r>
            <a:r>
              <a:rPr lang="en-US" sz="2200" dirty="0">
                <a:cs typeface="Arial"/>
              </a:rPr>
              <a:t>j</a:t>
            </a:r>
            <a:r>
              <a:rPr lang="en-US" sz="2200" spc="-10" dirty="0">
                <a:cs typeface="Arial"/>
              </a:rPr>
              <a:t>e</a:t>
            </a:r>
            <a:r>
              <a:rPr lang="en-US" sz="2200" dirty="0">
                <a:cs typeface="Arial"/>
              </a:rPr>
              <a:t>cts</a:t>
            </a:r>
            <a:r>
              <a:rPr lang="en-US" sz="2200" spc="15" dirty="0">
                <a:cs typeface="Arial"/>
              </a:rPr>
              <a:t> </a:t>
            </a:r>
            <a:r>
              <a:rPr lang="en-US" sz="2200" dirty="0">
                <a:cs typeface="Arial"/>
              </a:rPr>
              <a:t>are</a:t>
            </a:r>
            <a:r>
              <a:rPr lang="en-US" sz="2200" spc="-10" dirty="0">
                <a:cs typeface="Arial"/>
              </a:rPr>
              <a:t> </a:t>
            </a:r>
            <a:r>
              <a:rPr lang="en-US" sz="2200" dirty="0">
                <a:cs typeface="Arial"/>
              </a:rPr>
              <a:t>su</a:t>
            </a:r>
            <a:r>
              <a:rPr lang="en-US" sz="2200" spc="-10" dirty="0">
                <a:cs typeface="Arial"/>
              </a:rPr>
              <a:t>b</a:t>
            </a:r>
            <a:r>
              <a:rPr lang="en-US" sz="2200" dirty="0">
                <a:cs typeface="Arial"/>
              </a:rPr>
              <a:t>se</a:t>
            </a:r>
            <a:r>
              <a:rPr lang="en-US" sz="2200" spc="-10" dirty="0">
                <a:cs typeface="Arial"/>
              </a:rPr>
              <a:t>q</a:t>
            </a:r>
            <a:r>
              <a:rPr lang="en-US" sz="2200" dirty="0">
                <a:cs typeface="Arial"/>
              </a:rPr>
              <a:t>u</a:t>
            </a:r>
            <a:r>
              <a:rPr lang="en-US" sz="2200" spc="-10" dirty="0">
                <a:cs typeface="Arial"/>
              </a:rPr>
              <a:t>e</a:t>
            </a:r>
            <a:r>
              <a:rPr lang="en-US" sz="2200" dirty="0">
                <a:cs typeface="Arial"/>
              </a:rPr>
              <a:t>ntly is</a:t>
            </a:r>
            <a:r>
              <a:rPr lang="en-US" sz="2200" spc="-10" dirty="0">
                <a:cs typeface="Arial"/>
              </a:rPr>
              <a:t>sued</a:t>
            </a:r>
            <a:r>
              <a:rPr lang="en-US" sz="2200" dirty="0">
                <a:cs typeface="Arial"/>
              </a:rPr>
              <a:t>),</a:t>
            </a:r>
            <a:r>
              <a:rPr lang="en-US" sz="2200" spc="15" dirty="0">
                <a:cs typeface="Arial"/>
              </a:rPr>
              <a:t> </a:t>
            </a:r>
            <a:r>
              <a:rPr lang="en-US" sz="2200" dirty="0">
                <a:cs typeface="Arial"/>
              </a:rPr>
              <a:t>th</a:t>
            </a:r>
            <a:r>
              <a:rPr lang="en-US" sz="2200" spc="-10" dirty="0">
                <a:cs typeface="Arial"/>
              </a:rPr>
              <a:t>e</a:t>
            </a:r>
            <a:r>
              <a:rPr lang="en-US" sz="2200" dirty="0">
                <a:cs typeface="Arial"/>
              </a:rPr>
              <a:t>re</a:t>
            </a:r>
            <a:r>
              <a:rPr lang="en-US" sz="2200" spc="-10" dirty="0">
                <a:cs typeface="Arial"/>
              </a:rPr>
              <a:t> </a:t>
            </a:r>
            <a:r>
              <a:rPr lang="en-US" sz="2200" dirty="0">
                <a:cs typeface="Arial"/>
              </a:rPr>
              <a:t>may</a:t>
            </a:r>
            <a:r>
              <a:rPr lang="en-US" sz="2200" spc="-5" dirty="0">
                <a:cs typeface="Arial"/>
              </a:rPr>
              <a:t> </a:t>
            </a:r>
            <a:r>
              <a:rPr lang="en-US" sz="2200" spc="-10" dirty="0">
                <a:cs typeface="Arial"/>
              </a:rPr>
              <a:t>b</a:t>
            </a:r>
            <a:r>
              <a:rPr lang="en-US" sz="2200" dirty="0">
                <a:cs typeface="Arial"/>
              </a:rPr>
              <a:t>e</a:t>
            </a:r>
            <a:r>
              <a:rPr lang="en-US" sz="2200" spc="-5" dirty="0">
                <a:cs typeface="Arial"/>
              </a:rPr>
              <a:t> </a:t>
            </a:r>
            <a:r>
              <a:rPr lang="en-US" sz="2200" dirty="0">
                <a:cs typeface="Arial"/>
              </a:rPr>
              <a:t>g</a:t>
            </a:r>
            <a:r>
              <a:rPr lang="en-US" sz="2200" spc="-10" dirty="0">
                <a:cs typeface="Arial"/>
              </a:rPr>
              <a:t>ene</a:t>
            </a:r>
            <a:r>
              <a:rPr lang="en-US" sz="2200" dirty="0">
                <a:cs typeface="Arial"/>
              </a:rPr>
              <a:t>r</a:t>
            </a:r>
            <a:r>
              <a:rPr lang="en-US" sz="2200" spc="-10" dirty="0">
                <a:cs typeface="Arial"/>
              </a:rPr>
              <a:t>a</a:t>
            </a:r>
            <a:r>
              <a:rPr lang="en-US" sz="2200" dirty="0">
                <a:cs typeface="Arial"/>
              </a:rPr>
              <a:t>l</a:t>
            </a:r>
            <a:r>
              <a:rPr lang="en-US" sz="2200" spc="20" dirty="0">
                <a:cs typeface="Arial"/>
              </a:rPr>
              <a:t> </a:t>
            </a:r>
            <a:r>
              <a:rPr lang="en-US" sz="2200" dirty="0">
                <a:cs typeface="Arial"/>
              </a:rPr>
              <a:t>IP</a:t>
            </a:r>
            <a:r>
              <a:rPr lang="en-US" sz="2200" spc="-40" dirty="0">
                <a:cs typeface="Arial"/>
              </a:rPr>
              <a:t> </a:t>
            </a:r>
            <a:r>
              <a:rPr lang="en-US" sz="2200" dirty="0">
                <a:cs typeface="Arial"/>
              </a:rPr>
              <a:t>pr</a:t>
            </a:r>
            <a:r>
              <a:rPr lang="en-US" sz="2200" spc="-10" dirty="0">
                <a:cs typeface="Arial"/>
              </a:rPr>
              <a:t>o</a:t>
            </a:r>
            <a:r>
              <a:rPr lang="en-US" sz="2200" dirty="0">
                <a:cs typeface="Arial"/>
              </a:rPr>
              <a:t>vi</a:t>
            </a:r>
            <a:r>
              <a:rPr lang="en-US" sz="2200" spc="-10" dirty="0">
                <a:cs typeface="Arial"/>
              </a:rPr>
              <a:t>s</a:t>
            </a:r>
            <a:r>
              <a:rPr lang="en-US" sz="2200" dirty="0">
                <a:cs typeface="Arial"/>
              </a:rPr>
              <a:t>i</a:t>
            </a:r>
            <a:r>
              <a:rPr lang="en-US" sz="2200" spc="-15" dirty="0">
                <a:cs typeface="Arial"/>
              </a:rPr>
              <a:t>o</a:t>
            </a:r>
            <a:r>
              <a:rPr lang="en-US" sz="2200" spc="-10" dirty="0">
                <a:cs typeface="Arial"/>
              </a:rPr>
              <a:t>n</a:t>
            </a:r>
            <a:r>
              <a:rPr lang="en-US" sz="2200" dirty="0">
                <a:cs typeface="Arial"/>
              </a:rPr>
              <a:t>s</a:t>
            </a:r>
            <a:r>
              <a:rPr lang="en-US" sz="2200" spc="10" dirty="0">
                <a:cs typeface="Arial"/>
              </a:rPr>
              <a:t> </a:t>
            </a:r>
            <a:r>
              <a:rPr lang="en-US" sz="2200" spc="-10" dirty="0">
                <a:cs typeface="Arial"/>
              </a:rPr>
              <a:t>a</a:t>
            </a:r>
            <a:r>
              <a:rPr lang="en-US" sz="2200" dirty="0">
                <a:cs typeface="Arial"/>
              </a:rPr>
              <a:t>t the</a:t>
            </a:r>
            <a:r>
              <a:rPr lang="en-US" sz="2200" spc="-10" dirty="0">
                <a:cs typeface="Arial"/>
              </a:rPr>
              <a:t> </a:t>
            </a:r>
            <a:r>
              <a:rPr lang="en-US" sz="2200" dirty="0">
                <a:cs typeface="Arial"/>
              </a:rPr>
              <a:t>ov</a:t>
            </a:r>
            <a:r>
              <a:rPr lang="en-US" sz="2200" spc="-15" dirty="0">
                <a:cs typeface="Arial"/>
              </a:rPr>
              <a:t>e</a:t>
            </a:r>
            <a:r>
              <a:rPr lang="en-US" sz="2200" dirty="0">
                <a:cs typeface="Arial"/>
              </a:rPr>
              <a:t>r</a:t>
            </a:r>
            <a:r>
              <a:rPr lang="en-US" sz="2200" spc="-10" dirty="0">
                <a:cs typeface="Arial"/>
              </a:rPr>
              <a:t>a</a:t>
            </a:r>
            <a:r>
              <a:rPr lang="en-US" sz="2200" dirty="0">
                <a:cs typeface="Arial"/>
              </a:rPr>
              <a:t>rc</a:t>
            </a:r>
            <a:r>
              <a:rPr lang="en-US" sz="2200" spc="-10" dirty="0">
                <a:cs typeface="Arial"/>
              </a:rPr>
              <a:t>h</a:t>
            </a:r>
            <a:r>
              <a:rPr lang="en-US" sz="2200" dirty="0">
                <a:cs typeface="Arial"/>
              </a:rPr>
              <a:t>i</a:t>
            </a:r>
            <a:r>
              <a:rPr lang="en-US" sz="2200" spc="-15" dirty="0">
                <a:cs typeface="Arial"/>
              </a:rPr>
              <a:t>n</a:t>
            </a:r>
            <a:r>
              <a:rPr lang="en-US" sz="2200" dirty="0">
                <a:cs typeface="Arial"/>
              </a:rPr>
              <a:t>g</a:t>
            </a:r>
            <a:r>
              <a:rPr lang="en-US" sz="2200" spc="-75" dirty="0">
                <a:cs typeface="Arial"/>
              </a:rPr>
              <a:t> </a:t>
            </a:r>
            <a:r>
              <a:rPr lang="en-US" sz="2200" dirty="0">
                <a:cs typeface="Arial"/>
              </a:rPr>
              <a:t>a</a:t>
            </a:r>
            <a:r>
              <a:rPr lang="en-US" sz="2200" spc="-10" dirty="0">
                <a:cs typeface="Arial"/>
              </a:rPr>
              <a:t>g</a:t>
            </a:r>
            <a:r>
              <a:rPr lang="en-US" sz="2200" dirty="0">
                <a:cs typeface="Arial"/>
              </a:rPr>
              <a:t>r</a:t>
            </a:r>
            <a:r>
              <a:rPr lang="en-US" sz="2200" spc="-10" dirty="0">
                <a:cs typeface="Arial"/>
              </a:rPr>
              <a:t>ee</a:t>
            </a:r>
            <a:r>
              <a:rPr lang="en-US" sz="2200" dirty="0">
                <a:cs typeface="Arial"/>
              </a:rPr>
              <a:t>m</a:t>
            </a:r>
            <a:r>
              <a:rPr lang="en-US" sz="2200" spc="-10" dirty="0">
                <a:cs typeface="Arial"/>
              </a:rPr>
              <a:t>en</a:t>
            </a:r>
            <a:r>
              <a:rPr lang="en-US" sz="2200" dirty="0">
                <a:cs typeface="Arial"/>
              </a:rPr>
              <a:t>t</a:t>
            </a:r>
            <a:r>
              <a:rPr lang="en-US" sz="2200" spc="15" dirty="0">
                <a:cs typeface="Arial"/>
              </a:rPr>
              <a:t> </a:t>
            </a:r>
            <a:r>
              <a:rPr lang="en-US" sz="2200" dirty="0">
                <a:cs typeface="Arial"/>
              </a:rPr>
              <a:t>l</a:t>
            </a:r>
            <a:r>
              <a:rPr lang="en-US" sz="2200" spc="-15" dirty="0">
                <a:cs typeface="Arial"/>
              </a:rPr>
              <a:t>e</a:t>
            </a:r>
            <a:r>
              <a:rPr lang="en-US" sz="2200" dirty="0">
                <a:cs typeface="Arial"/>
              </a:rPr>
              <a:t>v</a:t>
            </a:r>
            <a:r>
              <a:rPr lang="en-US" sz="2200" spc="-10" dirty="0">
                <a:cs typeface="Arial"/>
              </a:rPr>
              <a:t>e</a:t>
            </a:r>
            <a:r>
              <a:rPr lang="en-US" sz="2200" dirty="0">
                <a:cs typeface="Arial"/>
              </a:rPr>
              <a:t>l</a:t>
            </a:r>
            <a:r>
              <a:rPr lang="en-US" sz="2200" spc="5" dirty="0">
                <a:cs typeface="Arial"/>
              </a:rPr>
              <a:t> </a:t>
            </a:r>
            <a:r>
              <a:rPr lang="en-US" sz="2200" spc="-10" dirty="0">
                <a:cs typeface="Arial"/>
              </a:rPr>
              <a:t>a</a:t>
            </a:r>
            <a:r>
              <a:rPr lang="en-US" sz="2200" dirty="0">
                <a:cs typeface="Arial"/>
              </a:rPr>
              <a:t>s a starti</a:t>
            </a:r>
            <a:r>
              <a:rPr lang="en-US" sz="2200" spc="-10" dirty="0">
                <a:cs typeface="Arial"/>
              </a:rPr>
              <a:t>n</a:t>
            </a:r>
            <a:r>
              <a:rPr lang="en-US" sz="2200" dirty="0">
                <a:cs typeface="Arial"/>
              </a:rPr>
              <a:t>g </a:t>
            </a:r>
            <a:r>
              <a:rPr lang="en-US" sz="2200" spc="-10" dirty="0">
                <a:cs typeface="Arial"/>
              </a:rPr>
              <a:t>p</a:t>
            </a:r>
            <a:r>
              <a:rPr lang="en-US" sz="2200" dirty="0">
                <a:cs typeface="Arial"/>
              </a:rPr>
              <a:t>o</a:t>
            </a:r>
            <a:r>
              <a:rPr lang="en-US" sz="2200" spc="-10" dirty="0">
                <a:cs typeface="Arial"/>
              </a:rPr>
              <a:t>i</a:t>
            </a:r>
            <a:r>
              <a:rPr lang="en-US" sz="2200" dirty="0">
                <a:cs typeface="Arial"/>
              </a:rPr>
              <a:t>nt</a:t>
            </a:r>
            <a:r>
              <a:rPr lang="en-US" sz="2200" spc="10" dirty="0">
                <a:cs typeface="Arial"/>
              </a:rPr>
              <a:t> </a:t>
            </a:r>
            <a:r>
              <a:rPr lang="en-US" sz="2200" dirty="0">
                <a:cs typeface="Arial"/>
              </a:rPr>
              <a:t>for n</a:t>
            </a:r>
            <a:r>
              <a:rPr lang="en-US" sz="2200" spc="-10" dirty="0">
                <a:cs typeface="Arial"/>
              </a:rPr>
              <a:t>e</a:t>
            </a:r>
            <a:r>
              <a:rPr lang="en-US" sz="2200" dirty="0">
                <a:cs typeface="Arial"/>
              </a:rPr>
              <a:t>g</a:t>
            </a:r>
            <a:r>
              <a:rPr lang="en-US" sz="2200" spc="-10" dirty="0">
                <a:cs typeface="Arial"/>
              </a:rPr>
              <a:t>o</a:t>
            </a:r>
            <a:r>
              <a:rPr lang="en-US" sz="2200" dirty="0">
                <a:cs typeface="Arial"/>
              </a:rPr>
              <a:t>tiati</a:t>
            </a:r>
            <a:r>
              <a:rPr lang="en-US" sz="2200" spc="-10" dirty="0">
                <a:cs typeface="Arial"/>
              </a:rPr>
              <a:t>o</a:t>
            </a:r>
            <a:r>
              <a:rPr lang="en-US" sz="2200" dirty="0">
                <a:cs typeface="Arial"/>
              </a:rPr>
              <a:t>ns.</a:t>
            </a:r>
            <a:endParaRPr lang="en-US" sz="2200" dirty="0">
              <a:latin typeface="Times New Roman"/>
              <a:cs typeface="Times New Roman"/>
            </a:endParaRPr>
          </a:p>
          <a:p>
            <a:pPr marL="469900" lvl="1">
              <a:lnSpc>
                <a:spcPct val="100000"/>
              </a:lnSpc>
              <a:spcBef>
                <a:spcPts val="0"/>
              </a:spcBef>
            </a:pPr>
            <a:r>
              <a:rPr lang="en-US" sz="2200" dirty="0">
                <a:cs typeface="Arial"/>
              </a:rPr>
              <a:t>Ge</a:t>
            </a:r>
            <a:r>
              <a:rPr lang="en-US" sz="2200" spc="-10" dirty="0">
                <a:cs typeface="Arial"/>
              </a:rPr>
              <a:t>n</a:t>
            </a:r>
            <a:r>
              <a:rPr lang="en-US" sz="2200" dirty="0">
                <a:cs typeface="Arial"/>
              </a:rPr>
              <a:t>er</a:t>
            </a:r>
            <a:r>
              <a:rPr lang="en-US" sz="2200" spc="-10" dirty="0">
                <a:cs typeface="Arial"/>
              </a:rPr>
              <a:t>a</a:t>
            </a:r>
            <a:r>
              <a:rPr lang="en-US" sz="2200" dirty="0">
                <a:cs typeface="Arial"/>
              </a:rPr>
              <a:t>l</a:t>
            </a:r>
            <a:r>
              <a:rPr lang="en-US" sz="2200" spc="-10" dirty="0">
                <a:cs typeface="Arial"/>
              </a:rPr>
              <a:t>l</a:t>
            </a:r>
            <a:r>
              <a:rPr lang="en-US" sz="2200" spc="-160" dirty="0">
                <a:cs typeface="Arial"/>
              </a:rPr>
              <a:t>y</a:t>
            </a:r>
            <a:r>
              <a:rPr lang="en-US" sz="2200" dirty="0">
                <a:cs typeface="Arial"/>
              </a:rPr>
              <a:t>,</a:t>
            </a:r>
            <a:r>
              <a:rPr lang="en-US" sz="2200" spc="40" dirty="0">
                <a:cs typeface="Arial"/>
              </a:rPr>
              <a:t> </a:t>
            </a:r>
            <a:r>
              <a:rPr lang="en-US" sz="2200" dirty="0">
                <a:cs typeface="Arial"/>
              </a:rPr>
              <a:t>the</a:t>
            </a:r>
            <a:r>
              <a:rPr lang="en-US" sz="2200" spc="-10" dirty="0">
                <a:cs typeface="Arial"/>
              </a:rPr>
              <a:t> </a:t>
            </a:r>
            <a:r>
              <a:rPr lang="en-US" sz="2200" spc="5" dirty="0">
                <a:cs typeface="Arial"/>
              </a:rPr>
              <a:t>G</a:t>
            </a:r>
            <a:r>
              <a:rPr lang="en-US" sz="2200" dirty="0">
                <a:cs typeface="Arial"/>
              </a:rPr>
              <a:t>ov</a:t>
            </a:r>
            <a:r>
              <a:rPr lang="en-US" sz="2200" spc="-10" dirty="0">
                <a:cs typeface="Arial"/>
              </a:rPr>
              <a:t>e</a:t>
            </a:r>
            <a:r>
              <a:rPr lang="en-US" sz="2200" dirty="0">
                <a:cs typeface="Arial"/>
              </a:rPr>
              <a:t>rnm</a:t>
            </a:r>
            <a:r>
              <a:rPr lang="en-US" sz="2200" spc="-10" dirty="0">
                <a:cs typeface="Arial"/>
              </a:rPr>
              <a:t>e</a:t>
            </a:r>
            <a:r>
              <a:rPr lang="en-US" sz="2200" dirty="0">
                <a:cs typeface="Arial"/>
              </a:rPr>
              <a:t>nt</a:t>
            </a:r>
            <a:r>
              <a:rPr lang="en-US" sz="2200" spc="10" dirty="0">
                <a:cs typeface="Arial"/>
              </a:rPr>
              <a:t> </a:t>
            </a:r>
            <a:r>
              <a:rPr lang="en-US" sz="2200" dirty="0">
                <a:cs typeface="Arial"/>
              </a:rPr>
              <a:t>d</a:t>
            </a:r>
            <a:r>
              <a:rPr lang="en-US" sz="2200" spc="-10" dirty="0">
                <a:cs typeface="Arial"/>
              </a:rPr>
              <a:t>o</a:t>
            </a:r>
            <a:r>
              <a:rPr lang="en-US" sz="2200" dirty="0">
                <a:cs typeface="Arial"/>
              </a:rPr>
              <a:t>es </a:t>
            </a:r>
            <a:r>
              <a:rPr lang="en-US" sz="2200" spc="-10" dirty="0">
                <a:cs typeface="Arial"/>
              </a:rPr>
              <a:t>n</a:t>
            </a:r>
            <a:r>
              <a:rPr lang="en-US" sz="2200" dirty="0">
                <a:cs typeface="Arial"/>
              </a:rPr>
              <a:t>ot se</a:t>
            </a:r>
            <a:r>
              <a:rPr lang="en-US" sz="2200" spc="-10" dirty="0">
                <a:cs typeface="Arial"/>
              </a:rPr>
              <a:t>e</a:t>
            </a:r>
            <a:r>
              <a:rPr lang="en-US" sz="2200" dirty="0">
                <a:cs typeface="Arial"/>
              </a:rPr>
              <a:t>k</a:t>
            </a:r>
            <a:r>
              <a:rPr lang="en-US" sz="2200" spc="10" dirty="0">
                <a:cs typeface="Arial"/>
              </a:rPr>
              <a:t> </a:t>
            </a:r>
            <a:r>
              <a:rPr lang="en-US" sz="2200" dirty="0">
                <a:cs typeface="Arial"/>
              </a:rPr>
              <a:t>o</a:t>
            </a:r>
            <a:r>
              <a:rPr lang="en-US" sz="2200" spc="-45" dirty="0">
                <a:cs typeface="Arial"/>
              </a:rPr>
              <a:t>w</a:t>
            </a:r>
            <a:r>
              <a:rPr lang="en-US" sz="2200" dirty="0">
                <a:cs typeface="Arial"/>
              </a:rPr>
              <a:t>n</a:t>
            </a:r>
            <a:r>
              <a:rPr lang="en-US" sz="2200" spc="-10" dirty="0">
                <a:cs typeface="Arial"/>
              </a:rPr>
              <a:t>e</a:t>
            </a:r>
            <a:r>
              <a:rPr lang="en-US" sz="2200" dirty="0">
                <a:cs typeface="Arial"/>
              </a:rPr>
              <a:t>rsh</a:t>
            </a:r>
            <a:r>
              <a:rPr lang="en-US" sz="2200" spc="-10" dirty="0">
                <a:cs typeface="Arial"/>
              </a:rPr>
              <a:t>i</a:t>
            </a:r>
            <a:r>
              <a:rPr lang="en-US" sz="2200" dirty="0">
                <a:cs typeface="Arial"/>
              </a:rPr>
              <a:t>p</a:t>
            </a:r>
            <a:r>
              <a:rPr lang="en-US" sz="2200" spc="55" dirty="0">
                <a:cs typeface="Arial"/>
              </a:rPr>
              <a:t> </a:t>
            </a:r>
            <a:r>
              <a:rPr lang="en-US" sz="2200" dirty="0">
                <a:cs typeface="Arial"/>
              </a:rPr>
              <a:t>of</a:t>
            </a:r>
            <a:r>
              <a:rPr lang="en-US" sz="2200" spc="-10" dirty="0">
                <a:cs typeface="Arial"/>
              </a:rPr>
              <a:t> </a:t>
            </a:r>
            <a:r>
              <a:rPr lang="en-US" sz="2200" dirty="0">
                <a:cs typeface="Arial"/>
              </a:rPr>
              <a:t>I</a:t>
            </a:r>
            <a:r>
              <a:rPr lang="en-US" sz="2200" spc="-225" dirty="0">
                <a:cs typeface="Arial"/>
              </a:rPr>
              <a:t>P</a:t>
            </a:r>
            <a:r>
              <a:rPr lang="en-US" sz="2200" dirty="0">
                <a:cs typeface="Arial"/>
              </a:rPr>
              <a:t>, </a:t>
            </a:r>
            <a:r>
              <a:rPr lang="en-US" sz="2200" spc="-10" dirty="0">
                <a:cs typeface="Arial"/>
              </a:rPr>
              <a:t>o</a:t>
            </a:r>
            <a:r>
              <a:rPr lang="en-US" sz="2200" dirty="0">
                <a:cs typeface="Arial"/>
              </a:rPr>
              <a:t>n</a:t>
            </a:r>
            <a:r>
              <a:rPr lang="en-US" sz="2200" spc="-10" dirty="0">
                <a:cs typeface="Arial"/>
              </a:rPr>
              <a:t>l</a:t>
            </a:r>
            <a:r>
              <a:rPr lang="en-US" sz="2200" dirty="0">
                <a:cs typeface="Arial"/>
              </a:rPr>
              <a:t>y</a:t>
            </a:r>
            <a:r>
              <a:rPr lang="en-US" sz="2200" spc="10" dirty="0">
                <a:cs typeface="Arial"/>
              </a:rPr>
              <a:t> </a:t>
            </a:r>
            <a:r>
              <a:rPr lang="en-US" sz="2200" dirty="0">
                <a:cs typeface="Arial"/>
              </a:rPr>
              <a:t>a l</a:t>
            </a:r>
            <a:r>
              <a:rPr lang="en-US" sz="2200" spc="-10" dirty="0">
                <a:cs typeface="Arial"/>
              </a:rPr>
              <a:t>i</a:t>
            </a:r>
            <a:r>
              <a:rPr lang="en-US" sz="2200" dirty="0">
                <a:cs typeface="Arial"/>
              </a:rPr>
              <a:t>ce</a:t>
            </a:r>
            <a:r>
              <a:rPr lang="en-US" sz="2200" spc="-10" dirty="0">
                <a:cs typeface="Arial"/>
              </a:rPr>
              <a:t>n</a:t>
            </a:r>
            <a:r>
              <a:rPr lang="en-US" sz="2200" dirty="0">
                <a:cs typeface="Arial"/>
              </a:rPr>
              <a:t>se</a:t>
            </a:r>
            <a:r>
              <a:rPr lang="en-US" sz="2200" spc="5" dirty="0">
                <a:cs typeface="Arial"/>
              </a:rPr>
              <a:t> </a:t>
            </a:r>
            <a:r>
              <a:rPr lang="en-US" sz="2200" dirty="0">
                <a:cs typeface="Arial"/>
              </a:rPr>
              <a:t>for Go</a:t>
            </a:r>
            <a:r>
              <a:rPr lang="en-US" sz="2200" spc="-10" dirty="0">
                <a:cs typeface="Arial"/>
              </a:rPr>
              <a:t>ve</a:t>
            </a:r>
            <a:r>
              <a:rPr lang="en-US" sz="2200" dirty="0">
                <a:cs typeface="Arial"/>
              </a:rPr>
              <a:t>r</a:t>
            </a:r>
            <a:r>
              <a:rPr lang="en-US" sz="2200" spc="-10" dirty="0">
                <a:cs typeface="Arial"/>
              </a:rPr>
              <a:t>n</a:t>
            </a:r>
            <a:r>
              <a:rPr lang="en-US" sz="2200" dirty="0">
                <a:cs typeface="Arial"/>
              </a:rPr>
              <a:t>m</a:t>
            </a:r>
            <a:r>
              <a:rPr lang="en-US" sz="2200" spc="-10" dirty="0">
                <a:cs typeface="Arial"/>
              </a:rPr>
              <a:t>en</a:t>
            </a:r>
            <a:r>
              <a:rPr lang="en-US" sz="2200" dirty="0">
                <a:cs typeface="Arial"/>
              </a:rPr>
              <a:t>t</a:t>
            </a:r>
            <a:r>
              <a:rPr lang="en-US" sz="2200" spc="15" dirty="0">
                <a:cs typeface="Arial"/>
              </a:rPr>
              <a:t> </a:t>
            </a:r>
            <a:r>
              <a:rPr lang="en-US" sz="2200" spc="-10" dirty="0">
                <a:cs typeface="Arial"/>
              </a:rPr>
              <a:t>u</a:t>
            </a:r>
            <a:r>
              <a:rPr lang="en-US" sz="2200" dirty="0">
                <a:cs typeface="Arial"/>
              </a:rPr>
              <a:t>s</a:t>
            </a:r>
            <a:r>
              <a:rPr lang="en-US" sz="2200" spc="-10" dirty="0">
                <a:cs typeface="Arial"/>
              </a:rPr>
              <a:t>e.</a:t>
            </a:r>
          </a:p>
          <a:p>
            <a:pPr marL="469900" lvl="1">
              <a:lnSpc>
                <a:spcPct val="100000"/>
              </a:lnSpc>
              <a:spcBef>
                <a:spcPts val="0"/>
              </a:spcBef>
            </a:pPr>
            <a:r>
              <a:rPr lang="en-US" sz="2200" spc="-10" dirty="0">
                <a:cs typeface="Arial"/>
              </a:rPr>
              <a:t>Bottom Line: Involve your program counsel when discussing matters involving Intellectual Property. </a:t>
            </a:r>
            <a:endParaRPr lang="en-US" sz="2200" dirty="0"/>
          </a:p>
          <a:p>
            <a:endParaRPr lang="en-US" dirty="0"/>
          </a:p>
        </p:txBody>
      </p:sp>
    </p:spTree>
    <p:extLst>
      <p:ext uri="{BB962C8B-B14F-4D97-AF65-F5344CB8AC3E}">
        <p14:creationId xmlns:p14="http://schemas.microsoft.com/office/powerpoint/2010/main" val="3816248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Comptroller General Access</a:t>
            </a:r>
          </a:p>
        </p:txBody>
      </p:sp>
      <p:sp>
        <p:nvSpPr>
          <p:cNvPr id="3" name="Content Placeholder 2"/>
          <p:cNvSpPr>
            <a:spLocks noGrp="1"/>
          </p:cNvSpPr>
          <p:nvPr>
            <p:ph idx="1"/>
          </p:nvPr>
        </p:nvSpPr>
        <p:spPr>
          <a:xfrm>
            <a:off x="680321" y="2336873"/>
            <a:ext cx="9613861" cy="3808746"/>
          </a:xfrm>
        </p:spPr>
        <p:txBody>
          <a:bodyPr>
            <a:normAutofit fontScale="92500" lnSpcReduction="20000"/>
          </a:bodyPr>
          <a:lstStyle/>
          <a:p>
            <a:pPr marL="268605" marR="180975" indent="-256540" algn="just">
              <a:spcBef>
                <a:spcPts val="0"/>
              </a:spcBef>
              <a:tabLst>
                <a:tab pos="268605" algn="l"/>
              </a:tabLst>
            </a:pPr>
            <a:r>
              <a:rPr lang="en-US" sz="2200" dirty="0">
                <a:cs typeface="Arial"/>
              </a:rPr>
              <a:t>Prototype Project Agreements entered into under 10 U.S.C. §2371b, which provide for total payments in excess of $5,000,000, shall provide for Comptroller General access to examine the records of any party to the Project Agreement.</a:t>
            </a:r>
          </a:p>
          <a:p>
            <a:pPr marL="268605" marR="180975" indent="-256540" algn="just">
              <a:spcBef>
                <a:spcPts val="0"/>
              </a:spcBef>
              <a:tabLst>
                <a:tab pos="268605" algn="l"/>
              </a:tabLst>
            </a:pPr>
            <a:endParaRPr lang="en-US" sz="2200" dirty="0">
              <a:cs typeface="Arial"/>
            </a:endParaRPr>
          </a:p>
          <a:p>
            <a:pPr marL="725805" marR="180975" lvl="2" indent="-256540" algn="just">
              <a:spcBef>
                <a:spcPts val="0"/>
              </a:spcBef>
              <a:tabLst>
                <a:tab pos="268605" algn="l"/>
              </a:tabLst>
            </a:pPr>
            <a:r>
              <a:rPr lang="en-US" sz="2200" dirty="0">
                <a:cs typeface="Arial"/>
              </a:rPr>
              <a:t>But – the access requirement does not apply where an entity has not entered into any other contract, grant, cooperative agreement, or “other transaction” agreement that provides for audit access by a Government entity in the year prior to the date of the Project Agreement.</a:t>
            </a:r>
          </a:p>
          <a:p>
            <a:pPr marL="268605" marR="180975" lvl="1" indent="-256540" algn="just">
              <a:spcBef>
                <a:spcPts val="0"/>
              </a:spcBef>
              <a:tabLst>
                <a:tab pos="268605" algn="l"/>
              </a:tabLst>
            </a:pPr>
            <a:endParaRPr lang="en-US" sz="2200" dirty="0">
              <a:cs typeface="Arial"/>
            </a:endParaRPr>
          </a:p>
          <a:p>
            <a:pPr marL="268605" marR="180975" indent="-256540" algn="just">
              <a:spcBef>
                <a:spcPts val="0"/>
              </a:spcBef>
              <a:tabLst>
                <a:tab pos="268605" algn="l"/>
              </a:tabLst>
            </a:pPr>
            <a:r>
              <a:rPr lang="en-US" sz="2200" dirty="0">
                <a:cs typeface="Arial"/>
              </a:rPr>
              <a:t>If an entity participating in the performance of the Project Agreement, has only performed under cooperative agreements or transactions that were entered into under 10 USC 2371 and/or 10 USC 2371b in the year prior to the date of the Project Agreement, then the only records the Comptroller General may examine are records of the same type as the records that the Government has had the right to examine under the audit access clauses of the previous agreements or transactions performed within the prior year.</a:t>
            </a:r>
          </a:p>
          <a:p>
            <a:endParaRPr lang="en-US" dirty="0"/>
          </a:p>
        </p:txBody>
      </p:sp>
    </p:spTree>
    <p:extLst>
      <p:ext uri="{BB962C8B-B14F-4D97-AF65-F5344CB8AC3E}">
        <p14:creationId xmlns:p14="http://schemas.microsoft.com/office/powerpoint/2010/main" val="313173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0321" y="753228"/>
            <a:ext cx="9613861" cy="1080938"/>
          </a:xfrm>
        </p:spPr>
        <p:txBody>
          <a:bodyPr/>
          <a:lstStyle/>
          <a:p>
            <a:pPr eaLnBrk="1" hangingPunct="1"/>
            <a:r>
              <a:rPr lang="en-US" altLang="en-US" dirty="0"/>
              <a:t>Agenda</a:t>
            </a:r>
          </a:p>
        </p:txBody>
      </p:sp>
      <p:sp>
        <p:nvSpPr>
          <p:cNvPr id="7171" name="Rectangle 3"/>
          <p:cNvSpPr>
            <a:spLocks noGrp="1" noChangeArrowheads="1"/>
          </p:cNvSpPr>
          <p:nvPr>
            <p:ph idx="1"/>
          </p:nvPr>
        </p:nvSpPr>
        <p:spPr>
          <a:xfrm>
            <a:off x="1658060" y="2030818"/>
            <a:ext cx="8358187" cy="4911571"/>
          </a:xfrm>
        </p:spPr>
        <p:txBody>
          <a:bodyPr>
            <a:normAutofit fontScale="92500" lnSpcReduction="10000"/>
          </a:bodyPr>
          <a:lstStyle/>
          <a:p>
            <a:r>
              <a:rPr lang="en-US" sz="2400" dirty="0"/>
              <a:t>What is an Other Transaction?</a:t>
            </a:r>
          </a:p>
          <a:p>
            <a:r>
              <a:rPr lang="en-US" sz="2400" dirty="0"/>
              <a:t>History of OTA/OTA Timeline</a:t>
            </a:r>
          </a:p>
          <a:p>
            <a:r>
              <a:rPr lang="en-US" dirty="0"/>
              <a:t>Types of Other Transactions</a:t>
            </a:r>
            <a:endParaRPr lang="en-US" sz="2400" dirty="0"/>
          </a:p>
          <a:p>
            <a:r>
              <a:rPr lang="en-US" sz="2400" dirty="0"/>
              <a:t>Definition of a Prototype </a:t>
            </a:r>
          </a:p>
          <a:p>
            <a:r>
              <a:rPr lang="en-US" sz="2400" dirty="0"/>
              <a:t>Benefits of Other Transactions</a:t>
            </a:r>
          </a:p>
          <a:p>
            <a:r>
              <a:rPr lang="en-US" sz="2400" dirty="0"/>
              <a:t>Limitations on the use of OTA</a:t>
            </a:r>
          </a:p>
          <a:p>
            <a:r>
              <a:rPr lang="en-US" sz="2400" dirty="0"/>
              <a:t>What is a Nontraditional Defense Contractor?</a:t>
            </a:r>
          </a:p>
          <a:p>
            <a:r>
              <a:rPr lang="en-US" sz="2400" dirty="0"/>
              <a:t>What is Significant Participation?</a:t>
            </a:r>
          </a:p>
          <a:p>
            <a:r>
              <a:rPr lang="en-US" sz="2400" dirty="0"/>
              <a:t>What is Cost Sharing?</a:t>
            </a:r>
          </a:p>
          <a:p>
            <a:r>
              <a:rPr lang="en-US" dirty="0"/>
              <a:t>Acquisition Planning</a:t>
            </a:r>
          </a:p>
          <a:p>
            <a:r>
              <a:rPr lang="en-US" sz="2400" dirty="0"/>
              <a:t>OT Acquisition Approach</a:t>
            </a:r>
          </a:p>
          <a:p>
            <a:r>
              <a:rPr lang="en-US" sz="2400" dirty="0"/>
              <a:t>Competition </a:t>
            </a:r>
          </a:p>
          <a:p>
            <a:endParaRPr lang="en-US" sz="2400"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1401472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Other Transactions</a:t>
            </a:r>
          </a:p>
        </p:txBody>
      </p:sp>
      <p:sp>
        <p:nvSpPr>
          <p:cNvPr id="3" name="Content Placeholder 2"/>
          <p:cNvSpPr>
            <a:spLocks noGrp="1"/>
          </p:cNvSpPr>
          <p:nvPr>
            <p:ph idx="1"/>
          </p:nvPr>
        </p:nvSpPr>
        <p:spPr>
          <a:xfrm>
            <a:off x="680321" y="2336873"/>
            <a:ext cx="9613861" cy="3808746"/>
          </a:xfrm>
        </p:spPr>
        <p:txBody>
          <a:bodyPr/>
          <a:lstStyle/>
          <a:p>
            <a:pPr marL="268605" marR="5080" indent="-256540">
              <a:lnSpc>
                <a:spcPct val="100000"/>
              </a:lnSpc>
              <a:tabLst>
                <a:tab pos="268605" algn="l"/>
              </a:tabLst>
            </a:pPr>
            <a:r>
              <a:rPr lang="en-US" sz="2000" spc="-15" dirty="0">
                <a:cs typeface="Arial"/>
              </a:rPr>
              <a:t>Sol</a:t>
            </a:r>
            <a:r>
              <a:rPr lang="en-US" sz="2000" spc="-10" dirty="0">
                <a:cs typeface="Arial"/>
              </a:rPr>
              <a:t>e</a:t>
            </a:r>
            <a:r>
              <a:rPr lang="en-US" sz="2000" spc="-15" dirty="0">
                <a:cs typeface="Arial"/>
              </a:rPr>
              <a:t>-Source</a:t>
            </a:r>
            <a:r>
              <a:rPr lang="en-US" sz="2000" spc="25" dirty="0">
                <a:cs typeface="Arial"/>
              </a:rPr>
              <a:t> </a:t>
            </a:r>
            <a:r>
              <a:rPr lang="en-US" sz="2000" spc="-15" dirty="0">
                <a:cs typeface="Arial"/>
              </a:rPr>
              <a:t>Production</a:t>
            </a:r>
            <a:r>
              <a:rPr lang="en-US" sz="2000" spc="35" dirty="0">
                <a:cs typeface="Arial"/>
              </a:rPr>
              <a:t> </a:t>
            </a:r>
            <a:r>
              <a:rPr lang="en-US" sz="2000" spc="-15" dirty="0">
                <a:cs typeface="Arial"/>
              </a:rPr>
              <a:t>Follo</a:t>
            </a:r>
            <a:r>
              <a:rPr lang="en-US" sz="2000" spc="20" dirty="0">
                <a:cs typeface="Arial"/>
              </a:rPr>
              <a:t>w</a:t>
            </a:r>
            <a:r>
              <a:rPr lang="en-US" sz="2000" spc="-15" dirty="0">
                <a:cs typeface="Arial"/>
              </a:rPr>
              <a:t>-On:</a:t>
            </a:r>
            <a:r>
              <a:rPr lang="en-US" sz="2000" spc="20" dirty="0">
                <a:cs typeface="Arial"/>
              </a:rPr>
              <a:t> </a:t>
            </a:r>
            <a:r>
              <a:rPr lang="en-US" sz="2000" spc="-15" dirty="0">
                <a:cs typeface="Arial"/>
              </a:rPr>
              <a:t>Pursuant</a:t>
            </a:r>
            <a:r>
              <a:rPr lang="en-US" sz="2000" spc="25" dirty="0">
                <a:cs typeface="Arial"/>
              </a:rPr>
              <a:t> </a:t>
            </a:r>
            <a:r>
              <a:rPr lang="en-US" sz="2000" spc="-15" dirty="0">
                <a:cs typeface="Arial"/>
              </a:rPr>
              <a:t>to</a:t>
            </a:r>
            <a:r>
              <a:rPr lang="en-US" sz="2000" spc="10" dirty="0">
                <a:cs typeface="Arial"/>
              </a:rPr>
              <a:t> </a:t>
            </a:r>
            <a:r>
              <a:rPr lang="en-US" sz="2000" spc="-15" dirty="0">
                <a:cs typeface="Arial"/>
              </a:rPr>
              <a:t>10</a:t>
            </a:r>
            <a:r>
              <a:rPr lang="en-US" sz="2000" dirty="0">
                <a:cs typeface="Arial"/>
              </a:rPr>
              <a:t> </a:t>
            </a:r>
            <a:r>
              <a:rPr lang="en-US" sz="2000" spc="-20" dirty="0">
                <a:cs typeface="Arial"/>
              </a:rPr>
              <a:t>U.S.C.</a:t>
            </a:r>
            <a:r>
              <a:rPr lang="en-US" sz="2000" spc="-10" dirty="0">
                <a:cs typeface="Arial"/>
              </a:rPr>
              <a:t> </a:t>
            </a:r>
            <a:r>
              <a:rPr lang="en-US" sz="2000" dirty="0"/>
              <a:t>§</a:t>
            </a:r>
            <a:r>
              <a:rPr lang="en-US" sz="2000" spc="-15" dirty="0">
                <a:cs typeface="Arial"/>
              </a:rPr>
              <a:t>2371b(f): “a transaction</a:t>
            </a:r>
            <a:r>
              <a:rPr lang="en-US" sz="2000" spc="35" dirty="0">
                <a:cs typeface="Arial"/>
              </a:rPr>
              <a:t> </a:t>
            </a:r>
            <a:r>
              <a:rPr lang="en-US" sz="2000" spc="-15" dirty="0">
                <a:cs typeface="Arial"/>
              </a:rPr>
              <a:t>entered</a:t>
            </a:r>
            <a:r>
              <a:rPr lang="en-US" sz="2000" spc="10" dirty="0">
                <a:cs typeface="Arial"/>
              </a:rPr>
              <a:t> </a:t>
            </a:r>
            <a:r>
              <a:rPr lang="en-US" sz="2000" spc="-10" dirty="0">
                <a:cs typeface="Arial"/>
              </a:rPr>
              <a:t>into</a:t>
            </a:r>
            <a:r>
              <a:rPr lang="en-US" sz="2000" spc="20" dirty="0">
                <a:cs typeface="Arial"/>
              </a:rPr>
              <a:t> </a:t>
            </a:r>
            <a:r>
              <a:rPr lang="en-US" sz="2000" spc="-15" dirty="0">
                <a:cs typeface="Arial"/>
              </a:rPr>
              <a:t>under</a:t>
            </a:r>
            <a:r>
              <a:rPr lang="en-US" sz="2000" spc="10" dirty="0">
                <a:cs typeface="Arial"/>
              </a:rPr>
              <a:t> </a:t>
            </a:r>
            <a:r>
              <a:rPr lang="en-US" sz="2000" spc="-10" dirty="0">
                <a:cs typeface="Arial"/>
              </a:rPr>
              <a:t>this</a:t>
            </a:r>
            <a:r>
              <a:rPr lang="en-US" sz="2000" spc="10" dirty="0">
                <a:cs typeface="Arial"/>
              </a:rPr>
              <a:t> </a:t>
            </a:r>
            <a:r>
              <a:rPr lang="en-US" sz="2000" spc="-15" dirty="0">
                <a:cs typeface="Arial"/>
              </a:rPr>
              <a:t>section</a:t>
            </a:r>
            <a:r>
              <a:rPr lang="en-US" sz="2000" spc="20" dirty="0">
                <a:cs typeface="Arial"/>
              </a:rPr>
              <a:t> </a:t>
            </a:r>
            <a:r>
              <a:rPr lang="en-US" sz="2000" spc="-10" dirty="0">
                <a:cs typeface="Arial"/>
              </a:rPr>
              <a:t>for</a:t>
            </a:r>
            <a:r>
              <a:rPr lang="en-US" sz="2000" spc="5" dirty="0">
                <a:cs typeface="Arial"/>
              </a:rPr>
              <a:t> </a:t>
            </a:r>
            <a:r>
              <a:rPr lang="en-US" sz="2000" spc="-15" dirty="0">
                <a:cs typeface="Arial"/>
              </a:rPr>
              <a:t>a</a:t>
            </a:r>
            <a:r>
              <a:rPr lang="en-US" sz="2000" spc="-10" dirty="0">
                <a:cs typeface="Arial"/>
              </a:rPr>
              <a:t> </a:t>
            </a:r>
            <a:r>
              <a:rPr lang="en-US" sz="2000" spc="-15" dirty="0">
                <a:cs typeface="Arial"/>
              </a:rPr>
              <a:t>protot</a:t>
            </a:r>
            <a:r>
              <a:rPr lang="en-US" sz="2000" spc="-35" dirty="0">
                <a:cs typeface="Arial"/>
              </a:rPr>
              <a:t>y</a:t>
            </a:r>
            <a:r>
              <a:rPr lang="en-US" sz="2000" spc="-15" dirty="0">
                <a:cs typeface="Arial"/>
              </a:rPr>
              <a:t>pe</a:t>
            </a:r>
            <a:r>
              <a:rPr lang="en-US" sz="2000" spc="60" dirty="0">
                <a:cs typeface="Arial"/>
              </a:rPr>
              <a:t> </a:t>
            </a:r>
            <a:r>
              <a:rPr lang="en-US" sz="2000" spc="-15" dirty="0">
                <a:cs typeface="Arial"/>
              </a:rPr>
              <a:t>project</a:t>
            </a:r>
            <a:r>
              <a:rPr lang="en-US" sz="2000" spc="25" dirty="0">
                <a:cs typeface="Arial"/>
              </a:rPr>
              <a:t> </a:t>
            </a:r>
            <a:r>
              <a:rPr lang="en-US" sz="2000" spc="-15" dirty="0">
                <a:cs typeface="Arial"/>
              </a:rPr>
              <a:t>may provide</a:t>
            </a:r>
            <a:r>
              <a:rPr lang="en-US" sz="2000" spc="25" dirty="0">
                <a:cs typeface="Arial"/>
              </a:rPr>
              <a:t> </a:t>
            </a:r>
            <a:r>
              <a:rPr lang="en-US" sz="2000" spc="-10" dirty="0">
                <a:cs typeface="Arial"/>
              </a:rPr>
              <a:t>for</a:t>
            </a:r>
            <a:r>
              <a:rPr lang="en-US" sz="2000" spc="5" dirty="0">
                <a:cs typeface="Arial"/>
              </a:rPr>
              <a:t> </a:t>
            </a:r>
            <a:r>
              <a:rPr lang="en-US" sz="2000" spc="-15" dirty="0">
                <a:cs typeface="Arial"/>
              </a:rPr>
              <a:t>the</a:t>
            </a:r>
            <a:r>
              <a:rPr lang="en-US" sz="2000" spc="15" dirty="0">
                <a:cs typeface="Arial"/>
              </a:rPr>
              <a:t> </a:t>
            </a:r>
            <a:r>
              <a:rPr lang="en-US" sz="2000" spc="-15" dirty="0">
                <a:cs typeface="Arial"/>
              </a:rPr>
              <a:t>a</a:t>
            </a:r>
            <a:r>
              <a:rPr lang="en-US" sz="2000" spc="-5" dirty="0">
                <a:cs typeface="Arial"/>
              </a:rPr>
              <a:t>w</a:t>
            </a:r>
            <a:r>
              <a:rPr lang="en-US" sz="2000" spc="-15" dirty="0">
                <a:cs typeface="Arial"/>
              </a:rPr>
              <a:t>ard</a:t>
            </a:r>
            <a:r>
              <a:rPr lang="en-US" sz="2000" spc="-10" dirty="0">
                <a:cs typeface="Arial"/>
              </a:rPr>
              <a:t> </a:t>
            </a:r>
            <a:r>
              <a:rPr lang="en-US" sz="2000" spc="-15" dirty="0">
                <a:cs typeface="Arial"/>
              </a:rPr>
              <a:t>of</a:t>
            </a:r>
            <a:r>
              <a:rPr lang="en-US" sz="2000" spc="10" dirty="0">
                <a:cs typeface="Arial"/>
              </a:rPr>
              <a:t> </a:t>
            </a:r>
            <a:r>
              <a:rPr lang="en-US" sz="2000" spc="-15" dirty="0">
                <a:cs typeface="Arial"/>
              </a:rPr>
              <a:t>a</a:t>
            </a:r>
            <a:r>
              <a:rPr lang="en-US" sz="2000" spc="-5" dirty="0">
                <a:cs typeface="Arial"/>
              </a:rPr>
              <a:t> </a:t>
            </a:r>
            <a:r>
              <a:rPr lang="en-US" sz="2000" spc="-10" dirty="0">
                <a:cs typeface="Arial"/>
              </a:rPr>
              <a:t>follo</a:t>
            </a:r>
            <a:r>
              <a:rPr lang="en-US" sz="2000" spc="45" dirty="0">
                <a:cs typeface="Arial"/>
              </a:rPr>
              <a:t>w</a:t>
            </a:r>
            <a:r>
              <a:rPr lang="en-US" sz="2000" spc="-15" dirty="0">
                <a:cs typeface="Arial"/>
              </a:rPr>
              <a:t>-on production</a:t>
            </a:r>
            <a:r>
              <a:rPr lang="en-US" sz="2000" spc="35" dirty="0">
                <a:cs typeface="Arial"/>
              </a:rPr>
              <a:t> </a:t>
            </a:r>
            <a:r>
              <a:rPr lang="en-US" sz="2000" spc="-15" dirty="0">
                <a:cs typeface="Arial"/>
              </a:rPr>
              <a:t>contract</a:t>
            </a:r>
            <a:r>
              <a:rPr lang="en-US" sz="2000" spc="35" dirty="0">
                <a:cs typeface="Arial"/>
              </a:rPr>
              <a:t> </a:t>
            </a:r>
            <a:r>
              <a:rPr lang="en-US" sz="2000" spc="-15" dirty="0">
                <a:cs typeface="Arial"/>
              </a:rPr>
              <a:t>or</a:t>
            </a:r>
            <a:r>
              <a:rPr lang="en-US" sz="2000" spc="-5" dirty="0">
                <a:cs typeface="Arial"/>
              </a:rPr>
              <a:t> </a:t>
            </a:r>
            <a:r>
              <a:rPr lang="en-US" sz="2000" spc="-15" dirty="0">
                <a:cs typeface="Arial"/>
              </a:rPr>
              <a:t>tran</a:t>
            </a:r>
            <a:r>
              <a:rPr lang="en-US" sz="2000" spc="-10" dirty="0">
                <a:cs typeface="Arial"/>
              </a:rPr>
              <a:t>s</a:t>
            </a:r>
            <a:r>
              <a:rPr lang="en-US" sz="2000" spc="-15" dirty="0">
                <a:cs typeface="Arial"/>
              </a:rPr>
              <a:t>action</a:t>
            </a:r>
            <a:r>
              <a:rPr lang="en-US" sz="2000" spc="40" dirty="0">
                <a:cs typeface="Arial"/>
              </a:rPr>
              <a:t> </a:t>
            </a:r>
            <a:r>
              <a:rPr lang="en-US" sz="2000" spc="-15" dirty="0">
                <a:cs typeface="Arial"/>
              </a:rPr>
              <a:t>to</a:t>
            </a:r>
            <a:r>
              <a:rPr lang="en-US" sz="2000" spc="10" dirty="0">
                <a:cs typeface="Arial"/>
              </a:rPr>
              <a:t> </a:t>
            </a:r>
            <a:r>
              <a:rPr lang="en-US" sz="2000" spc="-15" dirty="0">
                <a:cs typeface="Arial"/>
              </a:rPr>
              <a:t>the</a:t>
            </a:r>
            <a:r>
              <a:rPr lang="en-US" sz="2000" spc="15" dirty="0">
                <a:cs typeface="Arial"/>
              </a:rPr>
              <a:t> </a:t>
            </a:r>
            <a:r>
              <a:rPr lang="en-US" sz="2000" spc="-10" dirty="0">
                <a:cs typeface="Arial"/>
              </a:rPr>
              <a:t>partic</a:t>
            </a:r>
            <a:r>
              <a:rPr lang="en-US" sz="2000" spc="-15" dirty="0">
                <a:cs typeface="Arial"/>
              </a:rPr>
              <a:t>ipants</a:t>
            </a:r>
            <a:r>
              <a:rPr lang="en-US" sz="2000" spc="25" dirty="0">
                <a:cs typeface="Arial"/>
              </a:rPr>
              <a:t> </a:t>
            </a:r>
            <a:r>
              <a:rPr lang="en-US" sz="2000" spc="-10" dirty="0">
                <a:cs typeface="Arial"/>
              </a:rPr>
              <a:t>in</a:t>
            </a:r>
            <a:r>
              <a:rPr lang="en-US" sz="2000" spc="10" dirty="0">
                <a:cs typeface="Arial"/>
              </a:rPr>
              <a:t> </a:t>
            </a:r>
            <a:r>
              <a:rPr lang="en-US" sz="2000" spc="-15" dirty="0">
                <a:cs typeface="Arial"/>
              </a:rPr>
              <a:t>the</a:t>
            </a:r>
            <a:r>
              <a:rPr lang="en-US" sz="2000" spc="-10" dirty="0">
                <a:cs typeface="Arial"/>
              </a:rPr>
              <a:t> </a:t>
            </a:r>
            <a:r>
              <a:rPr lang="en-US" sz="2000" spc="-15" dirty="0">
                <a:cs typeface="Arial"/>
              </a:rPr>
              <a:t>transaction”</a:t>
            </a:r>
            <a:r>
              <a:rPr lang="en-US" sz="2000" spc="30" dirty="0">
                <a:cs typeface="Arial"/>
              </a:rPr>
              <a:t> </a:t>
            </a:r>
            <a:r>
              <a:rPr lang="en-US" sz="2000" spc="-15" dirty="0">
                <a:cs typeface="Arial"/>
              </a:rPr>
              <a:t>provided:</a:t>
            </a:r>
            <a:endParaRPr lang="en-US" sz="2000" dirty="0">
              <a:latin typeface="Times New Roman"/>
              <a:cs typeface="Times New Roman"/>
            </a:endParaRPr>
          </a:p>
          <a:p>
            <a:pPr marL="812800" marR="192405" lvl="2">
              <a:buFont typeface="Arial"/>
              <a:buAutoNum type="alphaUcParenBoth"/>
              <a:tabLst>
                <a:tab pos="463550" algn="l"/>
              </a:tabLst>
            </a:pPr>
            <a:r>
              <a:rPr lang="en-US" sz="2000" spc="-15" dirty="0">
                <a:cs typeface="Arial"/>
              </a:rPr>
              <a:t> c</a:t>
            </a:r>
            <a:r>
              <a:rPr lang="en-US" sz="2000" spc="-10" dirty="0">
                <a:cs typeface="Arial"/>
              </a:rPr>
              <a:t>ompetitive</a:t>
            </a:r>
            <a:r>
              <a:rPr lang="en-US" sz="2000" spc="10" dirty="0">
                <a:cs typeface="Arial"/>
              </a:rPr>
              <a:t> </a:t>
            </a:r>
            <a:r>
              <a:rPr lang="en-US" sz="2000" spc="-15" dirty="0">
                <a:cs typeface="Arial"/>
              </a:rPr>
              <a:t>proc</a:t>
            </a:r>
            <a:r>
              <a:rPr lang="en-US" sz="2000" spc="-10" dirty="0">
                <a:cs typeface="Arial"/>
              </a:rPr>
              <a:t>e</a:t>
            </a:r>
            <a:r>
              <a:rPr lang="en-US" sz="2000" spc="-15" dirty="0">
                <a:cs typeface="Arial"/>
              </a:rPr>
              <a:t>dures</a:t>
            </a:r>
            <a:r>
              <a:rPr lang="en-US" sz="2000" spc="15" dirty="0">
                <a:cs typeface="Arial"/>
              </a:rPr>
              <a:t> </a:t>
            </a:r>
            <a:r>
              <a:rPr lang="en-US" sz="2000" spc="-15" dirty="0">
                <a:cs typeface="Arial"/>
              </a:rPr>
              <a:t>were</a:t>
            </a:r>
            <a:r>
              <a:rPr lang="en-US" sz="2000" spc="15" dirty="0">
                <a:cs typeface="Arial"/>
              </a:rPr>
              <a:t> </a:t>
            </a:r>
            <a:r>
              <a:rPr lang="en-US" sz="2000" spc="-15" dirty="0">
                <a:cs typeface="Arial"/>
              </a:rPr>
              <a:t>u</a:t>
            </a:r>
            <a:r>
              <a:rPr lang="en-US" sz="2000" spc="-10" dirty="0">
                <a:cs typeface="Arial"/>
              </a:rPr>
              <a:t>s</a:t>
            </a:r>
            <a:r>
              <a:rPr lang="en-US" sz="2000" spc="-15" dirty="0">
                <a:cs typeface="Arial"/>
              </a:rPr>
              <a:t>ed</a:t>
            </a:r>
            <a:r>
              <a:rPr lang="en-US" sz="2000" dirty="0">
                <a:cs typeface="Arial"/>
              </a:rPr>
              <a:t> </a:t>
            </a:r>
            <a:r>
              <a:rPr lang="en-US" sz="2000" spc="-10" dirty="0">
                <a:cs typeface="Arial"/>
              </a:rPr>
              <a:t>for</a:t>
            </a:r>
            <a:r>
              <a:rPr lang="en-US" sz="2000" dirty="0">
                <a:cs typeface="Arial"/>
              </a:rPr>
              <a:t> </a:t>
            </a:r>
            <a:r>
              <a:rPr lang="en-US" sz="2000" spc="-15" dirty="0">
                <a:cs typeface="Arial"/>
              </a:rPr>
              <a:t>the</a:t>
            </a:r>
            <a:r>
              <a:rPr lang="en-US" sz="2000" spc="10" dirty="0">
                <a:cs typeface="Arial"/>
              </a:rPr>
              <a:t> </a:t>
            </a:r>
            <a:r>
              <a:rPr lang="en-US" sz="2000" spc="-15" dirty="0">
                <a:cs typeface="Arial"/>
              </a:rPr>
              <a:t>s</a:t>
            </a:r>
            <a:r>
              <a:rPr lang="en-US" sz="2000" spc="-10" dirty="0">
                <a:cs typeface="Arial"/>
              </a:rPr>
              <a:t>election of</a:t>
            </a:r>
            <a:r>
              <a:rPr lang="en-US" sz="2000" spc="-5" dirty="0">
                <a:cs typeface="Arial"/>
              </a:rPr>
              <a:t> </a:t>
            </a:r>
            <a:r>
              <a:rPr lang="en-US" sz="2000" spc="-10" dirty="0">
                <a:cs typeface="Arial"/>
              </a:rPr>
              <a:t>part</a:t>
            </a:r>
            <a:r>
              <a:rPr lang="en-US" sz="2000" dirty="0">
                <a:cs typeface="Arial"/>
              </a:rPr>
              <a:t>i</a:t>
            </a:r>
            <a:r>
              <a:rPr lang="en-US" sz="2000" spc="-15" dirty="0">
                <a:cs typeface="Arial"/>
              </a:rPr>
              <a:t>es</a:t>
            </a:r>
            <a:r>
              <a:rPr lang="en-US" sz="2000" spc="-10" dirty="0">
                <a:cs typeface="Arial"/>
              </a:rPr>
              <a:t> for</a:t>
            </a:r>
            <a:r>
              <a:rPr lang="en-US" sz="2000" spc="15" dirty="0">
                <a:cs typeface="Arial"/>
              </a:rPr>
              <a:t> </a:t>
            </a:r>
            <a:r>
              <a:rPr lang="en-US" sz="2000" spc="-10" dirty="0">
                <a:cs typeface="Arial"/>
              </a:rPr>
              <a:t>participat</a:t>
            </a:r>
            <a:r>
              <a:rPr lang="en-US" sz="2000" dirty="0">
                <a:cs typeface="Arial"/>
              </a:rPr>
              <a:t>i</a:t>
            </a:r>
            <a:r>
              <a:rPr lang="en-US" sz="2000" spc="-15" dirty="0">
                <a:cs typeface="Arial"/>
              </a:rPr>
              <a:t>on</a:t>
            </a:r>
            <a:r>
              <a:rPr lang="en-US" sz="2000" spc="-5" dirty="0">
                <a:cs typeface="Arial"/>
              </a:rPr>
              <a:t> </a:t>
            </a:r>
            <a:r>
              <a:rPr lang="en-US" sz="2000" spc="-10" dirty="0">
                <a:cs typeface="Arial"/>
              </a:rPr>
              <a:t>in</a:t>
            </a:r>
            <a:r>
              <a:rPr lang="en-US" sz="2000" spc="-5" dirty="0">
                <a:cs typeface="Arial"/>
              </a:rPr>
              <a:t>  </a:t>
            </a:r>
            <a:r>
              <a:rPr lang="en-US" sz="2000" spc="-10" dirty="0">
                <a:cs typeface="Arial"/>
              </a:rPr>
              <a:t>th</a:t>
            </a:r>
            <a:r>
              <a:rPr lang="en-US" sz="2000" spc="-15" dirty="0">
                <a:cs typeface="Arial"/>
              </a:rPr>
              <a:t>e</a:t>
            </a:r>
            <a:r>
              <a:rPr lang="en-US" sz="2000" spc="-5" dirty="0">
                <a:cs typeface="Arial"/>
              </a:rPr>
              <a:t> </a:t>
            </a:r>
            <a:r>
              <a:rPr lang="en-US" sz="2000" spc="-10" dirty="0">
                <a:cs typeface="Arial"/>
              </a:rPr>
              <a:t>trans</a:t>
            </a:r>
            <a:r>
              <a:rPr lang="en-US" sz="2000" spc="-15" dirty="0">
                <a:cs typeface="Arial"/>
              </a:rPr>
              <a:t>a</a:t>
            </a:r>
            <a:r>
              <a:rPr lang="en-US" sz="2000" spc="-10" dirty="0">
                <a:cs typeface="Arial"/>
              </a:rPr>
              <a:t>ction;</a:t>
            </a:r>
            <a:r>
              <a:rPr lang="en-US" sz="2000" spc="-5" dirty="0">
                <a:cs typeface="Arial"/>
              </a:rPr>
              <a:t> </a:t>
            </a:r>
            <a:r>
              <a:rPr lang="en-US" sz="2000" spc="-10" dirty="0">
                <a:cs typeface="Arial"/>
              </a:rPr>
              <a:t>a</a:t>
            </a:r>
            <a:r>
              <a:rPr lang="en-US" sz="2000" spc="-15" dirty="0">
                <a:cs typeface="Arial"/>
              </a:rPr>
              <a:t>nd</a:t>
            </a:r>
            <a:endParaRPr lang="en-US" sz="2000" dirty="0">
              <a:latin typeface="Times New Roman"/>
              <a:cs typeface="Times New Roman"/>
            </a:endParaRPr>
          </a:p>
          <a:p>
            <a:pPr marL="812800" marR="210820" lvl="2">
              <a:buFont typeface="Arial"/>
              <a:buAutoNum type="alphaUcParenBoth"/>
              <a:tabLst>
                <a:tab pos="463550" algn="l"/>
              </a:tabLst>
            </a:pPr>
            <a:r>
              <a:rPr lang="en-US" sz="2000" spc="-15" dirty="0">
                <a:cs typeface="Arial"/>
              </a:rPr>
              <a:t> the</a:t>
            </a:r>
            <a:r>
              <a:rPr lang="en-US" sz="2000" dirty="0">
                <a:cs typeface="Arial"/>
              </a:rPr>
              <a:t> </a:t>
            </a:r>
            <a:r>
              <a:rPr lang="en-US" sz="2000" spc="-10" dirty="0">
                <a:cs typeface="Arial"/>
              </a:rPr>
              <a:t>partic</a:t>
            </a:r>
            <a:r>
              <a:rPr lang="en-US" sz="2000" dirty="0">
                <a:cs typeface="Arial"/>
              </a:rPr>
              <a:t>i</a:t>
            </a:r>
            <a:r>
              <a:rPr lang="en-US" sz="2000" spc="-15" dirty="0">
                <a:cs typeface="Arial"/>
              </a:rPr>
              <a:t>pa</a:t>
            </a:r>
            <a:r>
              <a:rPr lang="en-US" sz="2000" spc="-10" dirty="0">
                <a:cs typeface="Arial"/>
              </a:rPr>
              <a:t>nts</a:t>
            </a:r>
            <a:r>
              <a:rPr lang="en-US" sz="2000" dirty="0">
                <a:cs typeface="Arial"/>
              </a:rPr>
              <a:t> </a:t>
            </a:r>
            <a:r>
              <a:rPr lang="en-US" sz="2000" spc="-10" dirty="0">
                <a:cs typeface="Arial"/>
              </a:rPr>
              <a:t>in </a:t>
            </a:r>
            <a:r>
              <a:rPr lang="en-US" sz="2000" spc="-15" dirty="0">
                <a:cs typeface="Arial"/>
              </a:rPr>
              <a:t>the</a:t>
            </a:r>
            <a:r>
              <a:rPr lang="en-US" sz="2000" spc="10" dirty="0">
                <a:cs typeface="Arial"/>
              </a:rPr>
              <a:t> </a:t>
            </a:r>
            <a:r>
              <a:rPr lang="en-US" sz="2000" spc="-10" dirty="0">
                <a:cs typeface="Arial"/>
              </a:rPr>
              <a:t>tran</a:t>
            </a:r>
            <a:r>
              <a:rPr lang="en-US" sz="2000" spc="-15" dirty="0">
                <a:cs typeface="Arial"/>
              </a:rPr>
              <a:t>s</a:t>
            </a:r>
            <a:r>
              <a:rPr lang="en-US" sz="2000" spc="-10" dirty="0">
                <a:cs typeface="Arial"/>
              </a:rPr>
              <a:t>action</a:t>
            </a:r>
            <a:r>
              <a:rPr lang="en-US" sz="2000" spc="-5" dirty="0">
                <a:cs typeface="Arial"/>
              </a:rPr>
              <a:t> </a:t>
            </a:r>
            <a:r>
              <a:rPr lang="en-US" sz="2000" spc="-10" dirty="0">
                <a:cs typeface="Arial"/>
              </a:rPr>
              <a:t>s</a:t>
            </a:r>
            <a:r>
              <a:rPr lang="en-US" sz="2000" spc="-15" dirty="0">
                <a:cs typeface="Arial"/>
              </a:rPr>
              <a:t>u</a:t>
            </a:r>
            <a:r>
              <a:rPr lang="en-US" sz="2000" spc="-10" dirty="0">
                <a:cs typeface="Arial"/>
              </a:rPr>
              <a:t>c</a:t>
            </a:r>
            <a:r>
              <a:rPr lang="en-US" sz="2000" spc="-15" dirty="0">
                <a:cs typeface="Arial"/>
              </a:rPr>
              <a:t>c</a:t>
            </a:r>
            <a:r>
              <a:rPr lang="en-US" sz="2000" spc="-10" dirty="0">
                <a:cs typeface="Arial"/>
              </a:rPr>
              <a:t>e</a:t>
            </a:r>
            <a:r>
              <a:rPr lang="en-US" sz="2000" spc="-15" dirty="0">
                <a:cs typeface="Arial"/>
              </a:rPr>
              <a:t>s</a:t>
            </a:r>
            <a:r>
              <a:rPr lang="en-US" sz="2000" spc="-10" dirty="0">
                <a:cs typeface="Arial"/>
              </a:rPr>
              <a:t>sfu</a:t>
            </a:r>
            <a:r>
              <a:rPr lang="en-US" sz="2000" dirty="0">
                <a:cs typeface="Arial"/>
              </a:rPr>
              <a:t>l</a:t>
            </a:r>
            <a:r>
              <a:rPr lang="en-US" sz="2000" spc="-10" dirty="0">
                <a:cs typeface="Arial"/>
              </a:rPr>
              <a:t>ly</a:t>
            </a:r>
            <a:r>
              <a:rPr lang="en-US" sz="2000" spc="-30" dirty="0">
                <a:cs typeface="Arial"/>
              </a:rPr>
              <a:t> </a:t>
            </a:r>
            <a:r>
              <a:rPr lang="en-US" sz="2000" spc="-15" dirty="0">
                <a:cs typeface="Arial"/>
              </a:rPr>
              <a:t>c</a:t>
            </a:r>
            <a:r>
              <a:rPr lang="en-US" sz="2000" spc="-10" dirty="0">
                <a:cs typeface="Arial"/>
              </a:rPr>
              <a:t>o</a:t>
            </a:r>
            <a:r>
              <a:rPr lang="en-US" sz="2000" spc="-15" dirty="0">
                <a:cs typeface="Arial"/>
              </a:rPr>
              <a:t>mpleted</a:t>
            </a:r>
            <a:r>
              <a:rPr lang="en-US" sz="2000" spc="15" dirty="0">
                <a:cs typeface="Arial"/>
              </a:rPr>
              <a:t> </a:t>
            </a:r>
            <a:r>
              <a:rPr lang="en-US" sz="2000" spc="-15" dirty="0">
                <a:cs typeface="Arial"/>
              </a:rPr>
              <a:t>the</a:t>
            </a:r>
            <a:r>
              <a:rPr lang="en-US" sz="2000" spc="-10" dirty="0">
                <a:cs typeface="Arial"/>
              </a:rPr>
              <a:t> prototype</a:t>
            </a:r>
            <a:r>
              <a:rPr lang="en-US" sz="2000" spc="25" dirty="0">
                <a:cs typeface="Arial"/>
              </a:rPr>
              <a:t> </a:t>
            </a:r>
            <a:r>
              <a:rPr lang="en-US" sz="2000" spc="-10" dirty="0">
                <a:cs typeface="Arial"/>
              </a:rPr>
              <a:t>project</a:t>
            </a:r>
            <a:r>
              <a:rPr lang="en-US" sz="2000" dirty="0">
                <a:cs typeface="Arial"/>
              </a:rPr>
              <a:t> </a:t>
            </a:r>
            <a:r>
              <a:rPr lang="en-US" sz="2000" spc="-10" dirty="0">
                <a:cs typeface="Arial"/>
              </a:rPr>
              <a:t>pro</a:t>
            </a:r>
            <a:r>
              <a:rPr lang="en-US" sz="2000" spc="-15" dirty="0">
                <a:cs typeface="Arial"/>
              </a:rPr>
              <a:t>vided</a:t>
            </a:r>
            <a:r>
              <a:rPr lang="en-US" sz="2000" spc="10" dirty="0">
                <a:cs typeface="Arial"/>
              </a:rPr>
              <a:t> </a:t>
            </a:r>
            <a:r>
              <a:rPr lang="en-US" sz="2000" spc="-10" dirty="0">
                <a:cs typeface="Arial"/>
              </a:rPr>
              <a:t>for</a:t>
            </a:r>
            <a:r>
              <a:rPr lang="en-US" sz="2000" spc="15" dirty="0">
                <a:cs typeface="Arial"/>
              </a:rPr>
              <a:t> </a:t>
            </a:r>
            <a:r>
              <a:rPr lang="en-US" sz="2000" spc="-10" dirty="0">
                <a:cs typeface="Arial"/>
              </a:rPr>
              <a:t>in </a:t>
            </a:r>
            <a:r>
              <a:rPr lang="en-US" sz="2000" spc="-15" dirty="0">
                <a:cs typeface="Arial"/>
              </a:rPr>
              <a:t>the</a:t>
            </a:r>
            <a:r>
              <a:rPr lang="en-US" sz="2000" spc="10" dirty="0">
                <a:cs typeface="Arial"/>
              </a:rPr>
              <a:t> </a:t>
            </a:r>
            <a:r>
              <a:rPr lang="en-US" sz="2000" spc="-10" dirty="0">
                <a:cs typeface="Arial"/>
              </a:rPr>
              <a:t>tran</a:t>
            </a:r>
            <a:r>
              <a:rPr lang="en-US" sz="2000" spc="-15" dirty="0">
                <a:cs typeface="Arial"/>
              </a:rPr>
              <a:t>s</a:t>
            </a:r>
            <a:r>
              <a:rPr lang="en-US" sz="2000" spc="-10" dirty="0">
                <a:cs typeface="Arial"/>
              </a:rPr>
              <a:t>action.</a:t>
            </a:r>
            <a:endParaRPr lang="en-US" sz="2000" dirty="0">
              <a:cs typeface="Arial"/>
            </a:endParaRPr>
          </a:p>
          <a:p>
            <a:endParaRPr lang="en-US" dirty="0"/>
          </a:p>
        </p:txBody>
      </p:sp>
    </p:spTree>
    <p:extLst>
      <p:ext uri="{BB962C8B-B14F-4D97-AF65-F5344CB8AC3E}">
        <p14:creationId xmlns:p14="http://schemas.microsoft.com/office/powerpoint/2010/main" val="4174179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Applicable Regulations</a:t>
            </a:r>
          </a:p>
        </p:txBody>
      </p:sp>
      <p:sp>
        <p:nvSpPr>
          <p:cNvPr id="3" name="Content Placeholder 2"/>
          <p:cNvSpPr>
            <a:spLocks noGrp="1"/>
          </p:cNvSpPr>
          <p:nvPr>
            <p:ph idx="1"/>
          </p:nvPr>
        </p:nvSpPr>
        <p:spPr/>
        <p:txBody>
          <a:bodyPr>
            <a:normAutofit/>
          </a:bodyPr>
          <a:lstStyle/>
          <a:p>
            <a:pPr marL="240665" marR="127000" indent="-227965">
              <a:lnSpc>
                <a:spcPct val="100000"/>
              </a:lnSpc>
              <a:spcBef>
                <a:spcPts val="300"/>
              </a:spcBef>
              <a:buClr>
                <a:srgbClr val="2CA1BE"/>
              </a:buClr>
              <a:buFont typeface="Arial"/>
              <a:buChar char="•"/>
              <a:tabLst>
                <a:tab pos="241300" algn="l"/>
              </a:tabLst>
            </a:pPr>
            <a:r>
              <a:rPr lang="en-US" dirty="0"/>
              <a:t>10 U.S.C. §2371b</a:t>
            </a:r>
          </a:p>
          <a:p>
            <a:pPr marL="240665" marR="127000" indent="-227965">
              <a:spcBef>
                <a:spcPts val="300"/>
              </a:spcBef>
              <a:buClr>
                <a:srgbClr val="2CA1BE"/>
              </a:buClr>
              <a:buFont typeface="Arial"/>
              <a:buChar char="•"/>
              <a:tabLst>
                <a:tab pos="241300" algn="l"/>
              </a:tabLst>
            </a:pPr>
            <a:r>
              <a:rPr lang="en-US" dirty="0"/>
              <a:t>Procure</a:t>
            </a:r>
            <a:r>
              <a:rPr lang="en-US" spc="-10" dirty="0"/>
              <a:t>m</a:t>
            </a:r>
            <a:r>
              <a:rPr lang="en-US" dirty="0"/>
              <a:t>e</a:t>
            </a:r>
            <a:r>
              <a:rPr lang="en-US" spc="-15" dirty="0"/>
              <a:t>n</a:t>
            </a:r>
            <a:r>
              <a:rPr lang="en-US" dirty="0"/>
              <a:t>t</a:t>
            </a:r>
            <a:r>
              <a:rPr lang="en-US" spc="-40" dirty="0"/>
              <a:t> </a:t>
            </a:r>
            <a:r>
              <a:rPr lang="en-US" dirty="0"/>
              <a:t>Integri</a:t>
            </a:r>
            <a:r>
              <a:rPr lang="en-US" spc="-10" dirty="0"/>
              <a:t>t</a:t>
            </a:r>
            <a:r>
              <a:rPr lang="en-US" dirty="0"/>
              <a:t>y</a:t>
            </a:r>
            <a:r>
              <a:rPr lang="en-US" spc="-40" dirty="0"/>
              <a:t> </a:t>
            </a:r>
            <a:r>
              <a:rPr lang="en-US" dirty="0"/>
              <a:t>Act</a:t>
            </a:r>
          </a:p>
          <a:p>
            <a:pPr marL="240665" marR="127000" indent="-227965">
              <a:spcBef>
                <a:spcPts val="300"/>
              </a:spcBef>
              <a:buClr>
                <a:srgbClr val="2CA1BE"/>
              </a:buClr>
              <a:buFont typeface="Arial"/>
              <a:buChar char="•"/>
              <a:tabLst>
                <a:tab pos="241300" algn="l"/>
              </a:tabLst>
            </a:pPr>
            <a:r>
              <a:rPr lang="en-US" spc="-10" dirty="0"/>
              <a:t>D</a:t>
            </a:r>
            <a:r>
              <a:rPr lang="en-US" spc="-110" dirty="0"/>
              <a:t>oD</a:t>
            </a:r>
            <a:r>
              <a:rPr lang="en-US" spc="-20" dirty="0"/>
              <a:t> </a:t>
            </a:r>
            <a:r>
              <a:rPr lang="en-US" dirty="0"/>
              <a:t>OT</a:t>
            </a:r>
            <a:r>
              <a:rPr lang="en-US" spc="-35" dirty="0"/>
              <a:t> </a:t>
            </a:r>
            <a:r>
              <a:rPr lang="en-US" dirty="0"/>
              <a:t>Guide,</a:t>
            </a:r>
            <a:r>
              <a:rPr lang="en-US" spc="-30" dirty="0"/>
              <a:t> DAU December</a:t>
            </a:r>
            <a:r>
              <a:rPr lang="en-US" spc="-40" dirty="0"/>
              <a:t> </a:t>
            </a:r>
            <a:r>
              <a:rPr lang="en-US" dirty="0"/>
              <a:t>2018</a:t>
            </a:r>
          </a:p>
          <a:p>
            <a:pPr marL="240665" indent="-227965">
              <a:spcBef>
                <a:spcPts val="300"/>
              </a:spcBef>
              <a:buClr>
                <a:srgbClr val="2CA1BE"/>
              </a:buClr>
              <a:buFont typeface="Arial"/>
              <a:buChar char="•"/>
              <a:tabLst>
                <a:tab pos="241300" algn="l"/>
              </a:tabLst>
            </a:pPr>
            <a:r>
              <a:rPr lang="en-US" spc="-10" dirty="0"/>
              <a:t>F</a:t>
            </a:r>
            <a:r>
              <a:rPr lang="en-US" dirty="0"/>
              <a:t>ederal</a:t>
            </a:r>
            <a:r>
              <a:rPr lang="en-US" spc="-35" dirty="0"/>
              <a:t> </a:t>
            </a:r>
            <a:r>
              <a:rPr lang="en-US" spc="-10" dirty="0"/>
              <a:t>F</a:t>
            </a:r>
            <a:r>
              <a:rPr lang="en-US" dirty="0"/>
              <a:t>iscal</a:t>
            </a:r>
            <a:r>
              <a:rPr lang="en-US" spc="-30" dirty="0"/>
              <a:t> </a:t>
            </a:r>
            <a:r>
              <a:rPr lang="en-US" dirty="0"/>
              <a:t>Law</a:t>
            </a:r>
          </a:p>
          <a:p>
            <a:pPr marL="640715" lvl="1" indent="-227965">
              <a:spcBef>
                <a:spcPts val="300"/>
              </a:spcBef>
              <a:buClr>
                <a:srgbClr val="2CA1BE"/>
              </a:buClr>
              <a:buFont typeface="Arial"/>
              <a:buChar char="•"/>
              <a:tabLst>
                <a:tab pos="241300" algn="l"/>
              </a:tabLst>
            </a:pPr>
            <a:r>
              <a:rPr lang="en-US" sz="2400" dirty="0"/>
              <a:t>Agency Fiscal Regulations Apply – Consult Legal and Comptroller</a:t>
            </a:r>
          </a:p>
          <a:p>
            <a:pPr marL="240665" indent="-227965">
              <a:spcBef>
                <a:spcPts val="300"/>
              </a:spcBef>
              <a:buClr>
                <a:srgbClr val="2CA1BE"/>
              </a:buClr>
              <a:buFont typeface="Arial"/>
              <a:buChar char="•"/>
              <a:tabLst>
                <a:tab pos="241300" algn="l"/>
              </a:tabLst>
            </a:pPr>
            <a:r>
              <a:rPr lang="en-US" dirty="0"/>
              <a:t>Ar</a:t>
            </a:r>
            <a:r>
              <a:rPr lang="en-US" spc="-10" dirty="0"/>
              <a:t>m</a:t>
            </a:r>
            <a:r>
              <a:rPr lang="en-US" dirty="0"/>
              <a:t>s</a:t>
            </a:r>
            <a:r>
              <a:rPr lang="en-US" spc="-15" dirty="0"/>
              <a:t> </a:t>
            </a:r>
            <a:r>
              <a:rPr lang="en-US" dirty="0"/>
              <a:t>E</a:t>
            </a:r>
            <a:r>
              <a:rPr lang="en-US" spc="-20" dirty="0"/>
              <a:t>x</a:t>
            </a:r>
            <a:r>
              <a:rPr lang="en-US" dirty="0"/>
              <a:t>port</a:t>
            </a:r>
            <a:r>
              <a:rPr lang="en-US" spc="-5" dirty="0"/>
              <a:t> </a:t>
            </a:r>
            <a:r>
              <a:rPr lang="en-US" spc="-10" dirty="0"/>
              <a:t>C</a:t>
            </a:r>
            <a:r>
              <a:rPr lang="en-US" dirty="0"/>
              <a:t>ontrol</a:t>
            </a:r>
            <a:r>
              <a:rPr lang="en-US" spc="-105" dirty="0"/>
              <a:t> </a:t>
            </a:r>
            <a:r>
              <a:rPr lang="en-US" dirty="0"/>
              <a:t>Act</a:t>
            </a:r>
            <a:r>
              <a:rPr lang="en-US" spc="-15" dirty="0"/>
              <a:t> </a:t>
            </a:r>
            <a:r>
              <a:rPr lang="en-US" dirty="0"/>
              <a:t>(AE</a:t>
            </a:r>
            <a:r>
              <a:rPr lang="en-US" spc="-10" dirty="0"/>
              <a:t>C</a:t>
            </a:r>
            <a:r>
              <a:rPr lang="en-US" dirty="0"/>
              <a:t>A)</a:t>
            </a:r>
          </a:p>
          <a:p>
            <a:pPr marL="240665" marR="406400" indent="-227965">
              <a:spcBef>
                <a:spcPts val="300"/>
              </a:spcBef>
              <a:buClr>
                <a:srgbClr val="2CA1BE"/>
              </a:buClr>
              <a:buFont typeface="Arial"/>
              <a:buChar char="•"/>
              <a:tabLst>
                <a:tab pos="241300" algn="l"/>
              </a:tabLst>
            </a:pPr>
            <a:r>
              <a:rPr lang="en-US" dirty="0"/>
              <a:t>Intern</a:t>
            </a:r>
            <a:r>
              <a:rPr lang="en-US" spc="-15" dirty="0"/>
              <a:t>a</a:t>
            </a:r>
            <a:r>
              <a:rPr lang="en-US" dirty="0"/>
              <a:t>ti</a:t>
            </a:r>
            <a:r>
              <a:rPr lang="en-US" spc="-15" dirty="0"/>
              <a:t>o</a:t>
            </a:r>
            <a:r>
              <a:rPr lang="en-US" dirty="0"/>
              <a:t>nal</a:t>
            </a:r>
            <a:r>
              <a:rPr lang="en-US" spc="-70" dirty="0"/>
              <a:t> </a:t>
            </a:r>
            <a:r>
              <a:rPr lang="en-US" spc="-55" dirty="0"/>
              <a:t>T</a:t>
            </a:r>
            <a:r>
              <a:rPr lang="en-US" dirty="0"/>
              <a:t>ra</a:t>
            </a:r>
            <a:r>
              <a:rPr lang="en-US" spc="-20" dirty="0"/>
              <a:t>f</a:t>
            </a:r>
            <a:r>
              <a:rPr lang="en-US" dirty="0"/>
              <a:t>fic</a:t>
            </a:r>
            <a:r>
              <a:rPr lang="en-US" spc="-50" dirty="0"/>
              <a:t> </a:t>
            </a:r>
            <a:r>
              <a:rPr lang="en-US" dirty="0"/>
              <a:t>in</a:t>
            </a:r>
            <a:r>
              <a:rPr lang="en-US" spc="-80" dirty="0"/>
              <a:t> </a:t>
            </a:r>
            <a:r>
              <a:rPr lang="en-US" dirty="0"/>
              <a:t>Ar</a:t>
            </a:r>
            <a:r>
              <a:rPr lang="en-US" spc="-10" dirty="0"/>
              <a:t>m</a:t>
            </a:r>
            <a:r>
              <a:rPr lang="en-US" dirty="0"/>
              <a:t>s </a:t>
            </a:r>
            <a:r>
              <a:rPr lang="en-US" spc="-10" dirty="0"/>
              <a:t>R</a:t>
            </a:r>
            <a:r>
              <a:rPr lang="en-US" dirty="0"/>
              <a:t>egulation</a:t>
            </a:r>
            <a:r>
              <a:rPr lang="en-US" spc="-30" dirty="0"/>
              <a:t> </a:t>
            </a:r>
            <a:r>
              <a:rPr lang="en-US" dirty="0"/>
              <a:t>(I</a:t>
            </a:r>
            <a:r>
              <a:rPr lang="en-US" spc="-114" dirty="0"/>
              <a:t>T</a:t>
            </a:r>
            <a:r>
              <a:rPr lang="en-US" dirty="0"/>
              <a:t>A</a:t>
            </a:r>
            <a:r>
              <a:rPr lang="en-US" spc="-10" dirty="0"/>
              <a:t>R</a:t>
            </a:r>
            <a:r>
              <a:rPr lang="en-US" dirty="0"/>
              <a:t>)</a:t>
            </a:r>
          </a:p>
          <a:p>
            <a:pPr marL="240665" marR="870585" indent="-227965">
              <a:spcBef>
                <a:spcPts val="300"/>
              </a:spcBef>
              <a:buClr>
                <a:srgbClr val="2CA1BE"/>
              </a:buClr>
              <a:buFont typeface="Arial"/>
              <a:buChar char="•"/>
              <a:tabLst>
                <a:tab pos="241300" algn="l"/>
              </a:tabLst>
            </a:pPr>
            <a:r>
              <a:rPr lang="en-US" dirty="0"/>
              <a:t>E</a:t>
            </a:r>
            <a:r>
              <a:rPr lang="en-US" spc="-20" dirty="0"/>
              <a:t>x</a:t>
            </a:r>
            <a:r>
              <a:rPr lang="en-US" dirty="0"/>
              <a:t>port</a:t>
            </a:r>
            <a:r>
              <a:rPr lang="en-US" spc="-90" dirty="0"/>
              <a:t> </a:t>
            </a:r>
            <a:r>
              <a:rPr lang="en-US" dirty="0"/>
              <a:t>Ad</a:t>
            </a:r>
            <a:r>
              <a:rPr lang="en-US" spc="-10" dirty="0"/>
              <a:t>m</a:t>
            </a:r>
            <a:r>
              <a:rPr lang="en-US" dirty="0"/>
              <a:t>inistrati</a:t>
            </a:r>
            <a:r>
              <a:rPr lang="en-US" spc="-15" dirty="0"/>
              <a:t>o</a:t>
            </a:r>
            <a:r>
              <a:rPr lang="en-US" dirty="0"/>
              <a:t>n </a:t>
            </a:r>
            <a:r>
              <a:rPr lang="en-US" spc="-10" dirty="0"/>
              <a:t>R</a:t>
            </a:r>
            <a:r>
              <a:rPr lang="en-US" dirty="0"/>
              <a:t>egulations</a:t>
            </a:r>
            <a:r>
              <a:rPr lang="en-US" spc="-35" dirty="0"/>
              <a:t> </a:t>
            </a:r>
            <a:r>
              <a:rPr lang="en-US" dirty="0"/>
              <a:t>(EA</a:t>
            </a:r>
            <a:r>
              <a:rPr lang="en-US" spc="-10" dirty="0"/>
              <a:t>R</a:t>
            </a:r>
            <a:r>
              <a:rPr lang="en-US" dirty="0"/>
              <a:t>)</a:t>
            </a:r>
          </a:p>
          <a:p>
            <a:pPr marL="240665" indent="-227965">
              <a:spcBef>
                <a:spcPts val="300"/>
              </a:spcBef>
              <a:buClr>
                <a:srgbClr val="2CA1BE"/>
              </a:buClr>
              <a:buFont typeface="Arial"/>
              <a:buChar char="•"/>
              <a:tabLst>
                <a:tab pos="241300" algn="l"/>
              </a:tabLst>
            </a:pPr>
            <a:r>
              <a:rPr lang="en-US" dirty="0"/>
              <a:t>La</a:t>
            </a:r>
            <a:r>
              <a:rPr lang="en-US" spc="-20" dirty="0"/>
              <a:t>w</a:t>
            </a:r>
            <a:r>
              <a:rPr lang="en-US" dirty="0"/>
              <a:t>s</a:t>
            </a:r>
            <a:r>
              <a:rPr lang="en-US" spc="-5" dirty="0"/>
              <a:t> </a:t>
            </a:r>
            <a:r>
              <a:rPr lang="en-US" dirty="0"/>
              <a:t>of</a:t>
            </a:r>
            <a:r>
              <a:rPr lang="en-US" spc="-15" dirty="0"/>
              <a:t> </a:t>
            </a:r>
            <a:r>
              <a:rPr lang="en-US" dirty="0"/>
              <a:t>General</a:t>
            </a:r>
            <a:r>
              <a:rPr lang="en-US" spc="-105" dirty="0"/>
              <a:t> </a:t>
            </a:r>
            <a:r>
              <a:rPr lang="en-US" dirty="0"/>
              <a:t>Applicability</a:t>
            </a:r>
          </a:p>
          <a:p>
            <a:pPr marL="0" indent="0">
              <a:buNone/>
            </a:pPr>
            <a:endParaRPr lang="en-US" dirty="0"/>
          </a:p>
        </p:txBody>
      </p:sp>
    </p:spTree>
    <p:extLst>
      <p:ext uri="{BB962C8B-B14F-4D97-AF65-F5344CB8AC3E}">
        <p14:creationId xmlns:p14="http://schemas.microsoft.com/office/powerpoint/2010/main" val="2692683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that do not apply</a:t>
            </a:r>
          </a:p>
        </p:txBody>
      </p:sp>
      <p:sp>
        <p:nvSpPr>
          <p:cNvPr id="3" name="Content Placeholder 2"/>
          <p:cNvSpPr>
            <a:spLocks noGrp="1"/>
          </p:cNvSpPr>
          <p:nvPr>
            <p:ph idx="1"/>
          </p:nvPr>
        </p:nvSpPr>
        <p:spPr>
          <a:xfrm>
            <a:off x="680321" y="2336873"/>
            <a:ext cx="9613861" cy="3819378"/>
          </a:xfrm>
        </p:spPr>
        <p:txBody>
          <a:bodyPr>
            <a:normAutofit lnSpcReduction="10000"/>
          </a:bodyPr>
          <a:lstStyle/>
          <a:p>
            <a:pPr marL="241300">
              <a:spcBef>
                <a:spcPts val="0"/>
              </a:spcBef>
              <a:buClr>
                <a:srgbClr val="2CA1BE"/>
              </a:buClr>
              <a:buFont typeface="Arial"/>
              <a:buChar char="•"/>
              <a:tabLst>
                <a:tab pos="241300" algn="l"/>
              </a:tabLst>
            </a:pPr>
            <a:r>
              <a:rPr lang="en-US" sz="2200" dirty="0">
                <a:cs typeface="Arial"/>
              </a:rPr>
              <a:t>The following DO NOT apply to Other Transactions:</a:t>
            </a:r>
          </a:p>
          <a:p>
            <a:pPr marL="641350" lvl="1">
              <a:spcBef>
                <a:spcPts val="0"/>
              </a:spcBef>
              <a:buClr>
                <a:srgbClr val="2CA1BE"/>
              </a:buClr>
              <a:buFont typeface="Arial"/>
              <a:buChar char="•"/>
              <a:tabLst>
                <a:tab pos="241300" algn="l"/>
              </a:tabLst>
            </a:pPr>
            <a:r>
              <a:rPr lang="en-US" sz="2200" dirty="0">
                <a:cs typeface="Arial"/>
              </a:rPr>
              <a:t>Ba</a:t>
            </a:r>
            <a:r>
              <a:rPr lang="en-US" sz="2200" spc="-20" dirty="0">
                <a:cs typeface="Arial"/>
              </a:rPr>
              <a:t>y</a:t>
            </a:r>
            <a:r>
              <a:rPr lang="en-US" sz="2200" dirty="0">
                <a:cs typeface="Arial"/>
              </a:rPr>
              <a:t>h-</a:t>
            </a:r>
            <a:r>
              <a:rPr lang="en-US" sz="2200" spc="-10" dirty="0">
                <a:cs typeface="Arial"/>
              </a:rPr>
              <a:t>D</a:t>
            </a:r>
            <a:r>
              <a:rPr lang="en-US" sz="2200" dirty="0">
                <a:cs typeface="Arial"/>
              </a:rPr>
              <a:t>ole</a:t>
            </a:r>
            <a:r>
              <a:rPr lang="en-US" sz="2200" spc="-80" dirty="0">
                <a:cs typeface="Arial"/>
              </a:rPr>
              <a:t> </a:t>
            </a:r>
            <a:r>
              <a:rPr lang="en-US" sz="2200" dirty="0">
                <a:cs typeface="Arial"/>
              </a:rPr>
              <a:t>Act</a:t>
            </a:r>
            <a:r>
              <a:rPr lang="en-US" sz="2200" spc="-15" dirty="0">
                <a:cs typeface="Arial"/>
              </a:rPr>
              <a:t> </a:t>
            </a:r>
            <a:r>
              <a:rPr lang="en-US" sz="2200" dirty="0">
                <a:cs typeface="Arial"/>
              </a:rPr>
              <a:t>/</a:t>
            </a:r>
            <a:r>
              <a:rPr lang="en-US" sz="2200" spc="-15" dirty="0">
                <a:cs typeface="Arial"/>
              </a:rPr>
              <a:t> </a:t>
            </a:r>
            <a:r>
              <a:rPr lang="en-US" sz="2200" dirty="0">
                <a:cs typeface="Arial"/>
              </a:rPr>
              <a:t>IP</a:t>
            </a:r>
            <a:r>
              <a:rPr lang="en-US" sz="2200" spc="-30" dirty="0">
                <a:cs typeface="Arial"/>
              </a:rPr>
              <a:t> </a:t>
            </a:r>
            <a:r>
              <a:rPr lang="en-US" sz="2200" dirty="0">
                <a:cs typeface="Arial"/>
              </a:rPr>
              <a:t>Statutes</a:t>
            </a:r>
          </a:p>
          <a:p>
            <a:pPr marL="641350" marR="224154" lvl="1">
              <a:spcBef>
                <a:spcPts val="0"/>
              </a:spcBef>
              <a:buClr>
                <a:srgbClr val="2CA1BE"/>
              </a:buClr>
              <a:buFont typeface="Arial"/>
              <a:buChar char="•"/>
              <a:tabLst>
                <a:tab pos="241300" algn="l"/>
              </a:tabLst>
            </a:pPr>
            <a:r>
              <a:rPr lang="en-US" sz="2200" spc="-10" dirty="0">
                <a:cs typeface="Arial"/>
              </a:rPr>
              <a:t>C</a:t>
            </a:r>
            <a:r>
              <a:rPr lang="en-US" sz="2200" dirty="0">
                <a:cs typeface="Arial"/>
              </a:rPr>
              <a:t>o</a:t>
            </a:r>
            <a:r>
              <a:rPr lang="en-US" sz="2200" spc="-10" dirty="0">
                <a:cs typeface="Arial"/>
              </a:rPr>
              <a:t>m</a:t>
            </a:r>
            <a:r>
              <a:rPr lang="en-US" sz="2200" dirty="0">
                <a:cs typeface="Arial"/>
              </a:rPr>
              <a:t>petition</a:t>
            </a:r>
            <a:r>
              <a:rPr lang="en-US" sz="2200" spc="-45" dirty="0">
                <a:cs typeface="Arial"/>
              </a:rPr>
              <a:t> </a:t>
            </a:r>
            <a:r>
              <a:rPr lang="en-US" sz="2200" dirty="0">
                <a:cs typeface="Arial"/>
              </a:rPr>
              <a:t>in</a:t>
            </a:r>
            <a:r>
              <a:rPr lang="en-US" sz="2200" spc="-10" dirty="0">
                <a:cs typeface="Arial"/>
              </a:rPr>
              <a:t> C</a:t>
            </a:r>
            <a:r>
              <a:rPr lang="en-US" sz="2200" dirty="0">
                <a:cs typeface="Arial"/>
              </a:rPr>
              <a:t>ontracti</a:t>
            </a:r>
            <a:r>
              <a:rPr lang="en-US" sz="2200" spc="-15" dirty="0">
                <a:cs typeface="Arial"/>
              </a:rPr>
              <a:t>n</a:t>
            </a:r>
            <a:r>
              <a:rPr lang="en-US" sz="2200" dirty="0">
                <a:cs typeface="Arial"/>
              </a:rPr>
              <a:t>g</a:t>
            </a:r>
            <a:r>
              <a:rPr lang="en-US" sz="2200" spc="-114" dirty="0">
                <a:cs typeface="Arial"/>
              </a:rPr>
              <a:t> </a:t>
            </a:r>
            <a:r>
              <a:rPr lang="en-US" sz="2200" dirty="0">
                <a:cs typeface="Arial"/>
              </a:rPr>
              <a:t>Act (</a:t>
            </a:r>
            <a:r>
              <a:rPr lang="en-US" sz="2200" spc="-10" dirty="0">
                <a:cs typeface="Arial"/>
              </a:rPr>
              <a:t>C</a:t>
            </a:r>
            <a:r>
              <a:rPr lang="en-US" sz="2200" dirty="0">
                <a:cs typeface="Arial"/>
              </a:rPr>
              <a:t>I</a:t>
            </a:r>
            <a:r>
              <a:rPr lang="en-US" sz="2200" spc="-10" dirty="0">
                <a:cs typeface="Arial"/>
              </a:rPr>
              <a:t>C</a:t>
            </a:r>
            <a:r>
              <a:rPr lang="en-US" sz="2200" dirty="0">
                <a:cs typeface="Arial"/>
              </a:rPr>
              <a:t>A)</a:t>
            </a:r>
          </a:p>
          <a:p>
            <a:pPr marL="641350" lvl="1">
              <a:spcBef>
                <a:spcPts val="0"/>
              </a:spcBef>
              <a:buClr>
                <a:srgbClr val="2CA1BE"/>
              </a:buClr>
              <a:buFont typeface="Arial"/>
              <a:buChar char="•"/>
              <a:tabLst>
                <a:tab pos="241300" algn="l"/>
              </a:tabLst>
            </a:pPr>
            <a:r>
              <a:rPr lang="en-US" sz="2200" spc="-55" dirty="0">
                <a:cs typeface="Arial"/>
              </a:rPr>
              <a:t>T</a:t>
            </a:r>
            <a:r>
              <a:rPr lang="en-US" sz="2200" dirty="0">
                <a:cs typeface="Arial"/>
              </a:rPr>
              <a:t>ruth</a:t>
            </a:r>
            <a:r>
              <a:rPr lang="en-US" sz="2200" spc="-30" dirty="0">
                <a:cs typeface="Arial"/>
              </a:rPr>
              <a:t> </a:t>
            </a:r>
            <a:r>
              <a:rPr lang="en-US" sz="2200" dirty="0">
                <a:cs typeface="Arial"/>
              </a:rPr>
              <a:t>in</a:t>
            </a:r>
            <a:r>
              <a:rPr lang="en-US" sz="2200" spc="-10" dirty="0">
                <a:cs typeface="Arial"/>
              </a:rPr>
              <a:t> N</a:t>
            </a:r>
            <a:r>
              <a:rPr lang="en-US" sz="2200" dirty="0">
                <a:cs typeface="Arial"/>
              </a:rPr>
              <a:t>egotia</a:t>
            </a:r>
            <a:r>
              <a:rPr lang="en-US" sz="2200" spc="5" dirty="0">
                <a:cs typeface="Arial"/>
              </a:rPr>
              <a:t>t</a:t>
            </a:r>
            <a:r>
              <a:rPr lang="en-US" sz="2200" dirty="0">
                <a:cs typeface="Arial"/>
              </a:rPr>
              <a:t>io</a:t>
            </a:r>
            <a:r>
              <a:rPr lang="en-US" sz="2200" spc="-15" dirty="0">
                <a:cs typeface="Arial"/>
              </a:rPr>
              <a:t>n</a:t>
            </a:r>
            <a:r>
              <a:rPr lang="en-US" sz="2200" dirty="0">
                <a:cs typeface="Arial"/>
              </a:rPr>
              <a:t>s</a:t>
            </a:r>
            <a:r>
              <a:rPr lang="en-US" sz="2200" spc="-125" dirty="0">
                <a:cs typeface="Arial"/>
              </a:rPr>
              <a:t> </a:t>
            </a:r>
            <a:r>
              <a:rPr lang="en-US" sz="2200" dirty="0">
                <a:cs typeface="Arial"/>
              </a:rPr>
              <a:t>Act</a:t>
            </a:r>
          </a:p>
          <a:p>
            <a:pPr marL="641350" lvl="1">
              <a:spcBef>
                <a:spcPts val="0"/>
              </a:spcBef>
              <a:buClr>
                <a:srgbClr val="2CA1BE"/>
              </a:buClr>
              <a:buFont typeface="Arial"/>
              <a:buChar char="•"/>
              <a:tabLst>
                <a:tab pos="241300" algn="l"/>
              </a:tabLst>
            </a:pPr>
            <a:r>
              <a:rPr lang="en-US" sz="2200" spc="-10" dirty="0">
                <a:cs typeface="Arial"/>
              </a:rPr>
              <a:t>C</a:t>
            </a:r>
            <a:r>
              <a:rPr lang="en-US" sz="2200" dirty="0">
                <a:cs typeface="Arial"/>
              </a:rPr>
              <a:t>ontract</a:t>
            </a:r>
            <a:r>
              <a:rPr lang="en-US" sz="2200" spc="-40" dirty="0">
                <a:cs typeface="Arial"/>
              </a:rPr>
              <a:t> </a:t>
            </a:r>
            <a:r>
              <a:rPr lang="en-US" sz="2200" spc="-10" dirty="0">
                <a:cs typeface="Arial"/>
              </a:rPr>
              <a:t>D</a:t>
            </a:r>
            <a:r>
              <a:rPr lang="en-US" sz="2200" dirty="0">
                <a:cs typeface="Arial"/>
              </a:rPr>
              <a:t>isputes</a:t>
            </a:r>
            <a:r>
              <a:rPr lang="en-US" sz="2200" spc="-110" dirty="0">
                <a:cs typeface="Arial"/>
              </a:rPr>
              <a:t> </a:t>
            </a:r>
            <a:r>
              <a:rPr lang="en-US" sz="2200" dirty="0">
                <a:cs typeface="Arial"/>
              </a:rPr>
              <a:t>Act</a:t>
            </a:r>
          </a:p>
          <a:p>
            <a:pPr marL="641350" marR="313690" lvl="1">
              <a:spcBef>
                <a:spcPts val="0"/>
              </a:spcBef>
              <a:buClr>
                <a:srgbClr val="2CA1BE"/>
              </a:buClr>
              <a:buFont typeface="Arial"/>
              <a:buChar char="•"/>
              <a:tabLst>
                <a:tab pos="241300" algn="l"/>
              </a:tabLst>
            </a:pPr>
            <a:r>
              <a:rPr lang="en-US" sz="2200" dirty="0">
                <a:cs typeface="Arial"/>
              </a:rPr>
              <a:t>Grants</a:t>
            </a:r>
            <a:r>
              <a:rPr lang="en-US" sz="2200" spc="-40" dirty="0">
                <a:cs typeface="Arial"/>
              </a:rPr>
              <a:t> </a:t>
            </a:r>
            <a:r>
              <a:rPr lang="en-US" sz="2200" dirty="0">
                <a:cs typeface="Arial"/>
              </a:rPr>
              <a:t>and</a:t>
            </a:r>
            <a:r>
              <a:rPr lang="en-US" sz="2200" spc="-95" dirty="0">
                <a:cs typeface="Arial"/>
              </a:rPr>
              <a:t> </a:t>
            </a:r>
            <a:r>
              <a:rPr lang="en-US" sz="2200" dirty="0">
                <a:cs typeface="Arial"/>
              </a:rPr>
              <a:t>Agree</a:t>
            </a:r>
            <a:r>
              <a:rPr lang="en-US" sz="2200" spc="-10" dirty="0">
                <a:cs typeface="Arial"/>
              </a:rPr>
              <a:t>m</a:t>
            </a:r>
            <a:r>
              <a:rPr lang="en-US" sz="2200" dirty="0">
                <a:cs typeface="Arial"/>
              </a:rPr>
              <a:t>ents</a:t>
            </a:r>
            <a:r>
              <a:rPr lang="en-US" sz="2200" spc="-50" dirty="0">
                <a:cs typeface="Arial"/>
              </a:rPr>
              <a:t> </a:t>
            </a:r>
            <a:r>
              <a:rPr lang="en-US" sz="2200" spc="-10" dirty="0">
                <a:cs typeface="Arial"/>
              </a:rPr>
              <a:t>R</a:t>
            </a:r>
            <a:r>
              <a:rPr lang="en-US" sz="2200" dirty="0">
                <a:cs typeface="Arial"/>
              </a:rPr>
              <a:t>eg. (</a:t>
            </a:r>
            <a:r>
              <a:rPr lang="en-US" sz="2200" spc="-10" dirty="0">
                <a:cs typeface="Arial"/>
              </a:rPr>
              <a:t>D</a:t>
            </a:r>
            <a:r>
              <a:rPr lang="en-US" sz="2200" dirty="0">
                <a:cs typeface="Arial"/>
              </a:rPr>
              <a:t>O</a:t>
            </a:r>
            <a:r>
              <a:rPr lang="en-US" sz="2200" spc="-10" dirty="0">
                <a:cs typeface="Arial"/>
              </a:rPr>
              <a:t>D</a:t>
            </a:r>
            <a:r>
              <a:rPr lang="en-US" sz="2200" dirty="0">
                <a:cs typeface="Arial"/>
              </a:rPr>
              <a:t>GA</a:t>
            </a:r>
            <a:r>
              <a:rPr lang="en-US" sz="2200" spc="-10" dirty="0">
                <a:cs typeface="Arial"/>
              </a:rPr>
              <a:t>R</a:t>
            </a:r>
            <a:r>
              <a:rPr lang="en-US" sz="2200" dirty="0">
                <a:cs typeface="Arial"/>
              </a:rPr>
              <a:t>S)</a:t>
            </a:r>
          </a:p>
          <a:p>
            <a:pPr marL="641350" marR="211454" lvl="1">
              <a:spcBef>
                <a:spcPts val="0"/>
              </a:spcBef>
              <a:buClr>
                <a:srgbClr val="2CA1BE"/>
              </a:buClr>
              <a:buFont typeface="Arial"/>
              <a:buChar char="•"/>
              <a:tabLst>
                <a:tab pos="241300" algn="l"/>
              </a:tabLst>
            </a:pPr>
            <a:r>
              <a:rPr lang="en-US" sz="2200" spc="-10" dirty="0">
                <a:cs typeface="Arial"/>
              </a:rPr>
              <a:t>F</a:t>
            </a:r>
            <a:r>
              <a:rPr lang="en-US" sz="2200" dirty="0">
                <a:cs typeface="Arial"/>
              </a:rPr>
              <a:t>ederal</a:t>
            </a:r>
            <a:r>
              <a:rPr lang="en-US" sz="2200" spc="-105" dirty="0">
                <a:cs typeface="Arial"/>
              </a:rPr>
              <a:t> </a:t>
            </a:r>
            <a:r>
              <a:rPr lang="en-US" sz="2200" dirty="0">
                <a:cs typeface="Arial"/>
              </a:rPr>
              <a:t>Acquisition</a:t>
            </a:r>
            <a:r>
              <a:rPr lang="en-US" sz="2200" spc="-55" dirty="0">
                <a:cs typeface="Arial"/>
              </a:rPr>
              <a:t> </a:t>
            </a:r>
            <a:r>
              <a:rPr lang="en-US" sz="2200" spc="-10" dirty="0">
                <a:cs typeface="Arial"/>
              </a:rPr>
              <a:t>R</a:t>
            </a:r>
            <a:r>
              <a:rPr lang="en-US" sz="2200" dirty="0">
                <a:cs typeface="Arial"/>
              </a:rPr>
              <a:t>egulation (</a:t>
            </a:r>
            <a:r>
              <a:rPr lang="en-US" sz="2200" spc="-80" dirty="0">
                <a:cs typeface="Arial"/>
              </a:rPr>
              <a:t>F</a:t>
            </a:r>
            <a:r>
              <a:rPr lang="en-US" sz="2200" dirty="0">
                <a:cs typeface="Arial"/>
              </a:rPr>
              <a:t>A</a:t>
            </a:r>
            <a:r>
              <a:rPr lang="en-US" sz="2200" spc="-10" dirty="0">
                <a:cs typeface="Arial"/>
              </a:rPr>
              <a:t>R</a:t>
            </a:r>
            <a:r>
              <a:rPr lang="en-US" sz="2200" dirty="0">
                <a:cs typeface="Arial"/>
              </a:rPr>
              <a:t>)</a:t>
            </a:r>
          </a:p>
          <a:p>
            <a:pPr marL="641350" marR="5080" lvl="1">
              <a:spcBef>
                <a:spcPts val="0"/>
              </a:spcBef>
              <a:buClr>
                <a:srgbClr val="2CA1BE"/>
              </a:buClr>
              <a:buFont typeface="Arial"/>
              <a:buChar char="•"/>
              <a:tabLst>
                <a:tab pos="241300" algn="l"/>
              </a:tabLst>
            </a:pPr>
            <a:r>
              <a:rPr lang="en-US" sz="2200" spc="-10" dirty="0">
                <a:cs typeface="Arial"/>
              </a:rPr>
              <a:t>D</a:t>
            </a:r>
            <a:r>
              <a:rPr lang="en-US" sz="2200" dirty="0">
                <a:cs typeface="Arial"/>
              </a:rPr>
              <a:t>efense</a:t>
            </a:r>
            <a:r>
              <a:rPr lang="en-US" sz="2200" spc="-30" dirty="0">
                <a:cs typeface="Arial"/>
              </a:rPr>
              <a:t> </a:t>
            </a:r>
            <a:r>
              <a:rPr lang="en-US" sz="2200" spc="-10" dirty="0">
                <a:cs typeface="Arial"/>
              </a:rPr>
              <a:t>F</a:t>
            </a:r>
            <a:r>
              <a:rPr lang="en-US" sz="2200" dirty="0">
                <a:cs typeface="Arial"/>
              </a:rPr>
              <a:t>ederal</a:t>
            </a:r>
            <a:r>
              <a:rPr lang="en-US" sz="2200" spc="-120" dirty="0">
                <a:cs typeface="Arial"/>
              </a:rPr>
              <a:t> </a:t>
            </a:r>
            <a:r>
              <a:rPr lang="en-US" sz="2200" dirty="0">
                <a:cs typeface="Arial"/>
              </a:rPr>
              <a:t>Acquisition </a:t>
            </a:r>
            <a:r>
              <a:rPr lang="en-US" sz="2200" spc="-10" dirty="0">
                <a:cs typeface="Arial"/>
              </a:rPr>
              <a:t>R</a:t>
            </a:r>
            <a:r>
              <a:rPr lang="en-US" sz="2200" dirty="0">
                <a:cs typeface="Arial"/>
              </a:rPr>
              <a:t>egulation</a:t>
            </a:r>
            <a:r>
              <a:rPr lang="en-US" sz="2200" spc="-30" dirty="0">
                <a:cs typeface="Arial"/>
              </a:rPr>
              <a:t> </a:t>
            </a:r>
            <a:r>
              <a:rPr lang="en-US" sz="2200" dirty="0">
                <a:cs typeface="Arial"/>
              </a:rPr>
              <a:t>Supple</a:t>
            </a:r>
            <a:r>
              <a:rPr lang="en-US" sz="2200" spc="-10" dirty="0">
                <a:cs typeface="Arial"/>
              </a:rPr>
              <a:t>m</a:t>
            </a:r>
            <a:r>
              <a:rPr lang="en-US" sz="2200" dirty="0">
                <a:cs typeface="Arial"/>
              </a:rPr>
              <a:t>ent</a:t>
            </a:r>
            <a:r>
              <a:rPr lang="en-US" sz="2200" spc="-40" dirty="0">
                <a:cs typeface="Arial"/>
              </a:rPr>
              <a:t> </a:t>
            </a:r>
            <a:r>
              <a:rPr lang="en-US" sz="2200" dirty="0">
                <a:cs typeface="Arial"/>
              </a:rPr>
              <a:t>(</a:t>
            </a:r>
            <a:r>
              <a:rPr lang="en-US" sz="2200" spc="-10" dirty="0">
                <a:cs typeface="Arial"/>
              </a:rPr>
              <a:t>D</a:t>
            </a:r>
            <a:r>
              <a:rPr lang="en-US" sz="2200" spc="-80" dirty="0">
                <a:cs typeface="Arial"/>
              </a:rPr>
              <a:t>F</a:t>
            </a:r>
            <a:r>
              <a:rPr lang="en-US" sz="2200" dirty="0">
                <a:cs typeface="Arial"/>
              </a:rPr>
              <a:t>A</a:t>
            </a:r>
            <a:r>
              <a:rPr lang="en-US" sz="2200" spc="-10" dirty="0">
                <a:cs typeface="Arial"/>
              </a:rPr>
              <a:t>R</a:t>
            </a:r>
            <a:r>
              <a:rPr lang="en-US" sz="2200" dirty="0">
                <a:cs typeface="Arial"/>
              </a:rPr>
              <a:t>S)</a:t>
            </a:r>
          </a:p>
          <a:p>
            <a:pPr marL="641350" lvl="2" indent="-342900">
              <a:spcBef>
                <a:spcPts val="0"/>
              </a:spcBef>
              <a:buClr>
                <a:srgbClr val="2CA1BE"/>
              </a:buClr>
              <a:buFont typeface="Arial"/>
              <a:buChar char="•"/>
              <a:tabLst>
                <a:tab pos="241300" algn="l"/>
              </a:tabLst>
            </a:pPr>
            <a:r>
              <a:rPr lang="en-US" sz="2200" spc="-10" dirty="0">
                <a:cs typeface="Arial"/>
              </a:rPr>
              <a:t>GAO Protests</a:t>
            </a:r>
          </a:p>
          <a:p>
            <a:pPr marL="1098550" lvl="3" indent="-342900">
              <a:spcBef>
                <a:spcPts val="0"/>
              </a:spcBef>
              <a:buClr>
                <a:srgbClr val="2CA1BE"/>
              </a:buClr>
              <a:buFont typeface="Arial"/>
              <a:buChar char="•"/>
              <a:tabLst>
                <a:tab pos="241300" algn="l"/>
              </a:tabLst>
            </a:pPr>
            <a:r>
              <a:rPr lang="en-US" sz="2200" dirty="0"/>
              <a:t>Agency-Level Protests and U.S. Court of Federal Claims </a:t>
            </a:r>
            <a:r>
              <a:rPr lang="en-US" sz="2200" u="sng" dirty="0"/>
              <a:t>are applicable</a:t>
            </a:r>
          </a:p>
          <a:p>
            <a:pPr>
              <a:spcBef>
                <a:spcPts val="0"/>
              </a:spcBef>
            </a:pPr>
            <a:r>
              <a:rPr lang="en-US" sz="2200" dirty="0"/>
              <a:t>Use of OT authority does not eliminate the applicability of all Laws and Regulations. Consult your counsel whenever an OT is used.</a:t>
            </a:r>
            <a:endParaRPr lang="en-US" sz="2200" u="sng" dirty="0"/>
          </a:p>
          <a:p>
            <a:endParaRPr lang="en-US" dirty="0"/>
          </a:p>
        </p:txBody>
      </p:sp>
    </p:spTree>
    <p:extLst>
      <p:ext uri="{BB962C8B-B14F-4D97-AF65-F5344CB8AC3E}">
        <p14:creationId xmlns:p14="http://schemas.microsoft.com/office/powerpoint/2010/main" val="83713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to Remember</a:t>
            </a:r>
          </a:p>
        </p:txBody>
      </p:sp>
      <p:sp>
        <p:nvSpPr>
          <p:cNvPr id="3" name="Content Placeholder 2"/>
          <p:cNvSpPr>
            <a:spLocks noGrp="1"/>
          </p:cNvSpPr>
          <p:nvPr>
            <p:ph idx="1"/>
          </p:nvPr>
        </p:nvSpPr>
        <p:spPr>
          <a:xfrm>
            <a:off x="680321" y="1710267"/>
            <a:ext cx="9613861" cy="4225922"/>
          </a:xfrm>
        </p:spPr>
        <p:txBody>
          <a:bodyPr>
            <a:normAutofit fontScale="77500" lnSpcReduction="20000"/>
          </a:bodyPr>
          <a:lstStyle/>
          <a:p>
            <a:r>
              <a:rPr lang="en-US" dirty="0"/>
              <a:t>Federal funding can be obligated more quickly than through a traditional contract vehicle.</a:t>
            </a:r>
          </a:p>
          <a:p>
            <a:r>
              <a:rPr lang="en-US" dirty="0"/>
              <a:t>Unlike a typical contract </a:t>
            </a:r>
            <a:r>
              <a:rPr lang="en-US" dirty="0" err="1"/>
              <a:t>awared</a:t>
            </a:r>
            <a:r>
              <a:rPr lang="en-US" dirty="0"/>
              <a:t> under the FAR, cannot be protested.</a:t>
            </a:r>
          </a:p>
          <a:p>
            <a:r>
              <a:rPr lang="en-US" dirty="0"/>
              <a:t>The government is allowed to openly discuss requirements and collaborate with contractors to determine the best approach for achieving the deliverable product.</a:t>
            </a:r>
          </a:p>
          <a:p>
            <a:r>
              <a:rPr lang="en-US" dirty="0"/>
              <a:t>While not automatically subject to DCAA audit, expect the government to included specified audit rights.</a:t>
            </a:r>
          </a:p>
          <a:p>
            <a:r>
              <a:rPr lang="en-US" dirty="0"/>
              <a:t>Government rights to IP are far more </a:t>
            </a:r>
            <a:r>
              <a:rPr lang="en-US" dirty="0" err="1"/>
              <a:t>negotiatible</a:t>
            </a:r>
            <a:r>
              <a:rPr lang="en-US" dirty="0"/>
              <a:t> than for traditional government contracts.; however, expect at minimum, “government purpose rights.”</a:t>
            </a:r>
          </a:p>
          <a:p>
            <a:r>
              <a:rPr lang="en-US" dirty="0"/>
              <a:t>Milestones for payment, generally firm-fixed-price basis.</a:t>
            </a:r>
          </a:p>
          <a:p>
            <a:r>
              <a:rPr lang="en-US" dirty="0"/>
              <a:t>Still working the government—need to honor certain terms and conditions (foreign access, domestic manufacturing </a:t>
            </a:r>
            <a:r>
              <a:rPr lang="en-US" dirty="0" err="1"/>
              <a:t>requirments</a:t>
            </a:r>
            <a:r>
              <a:rPr lang="en-US" dirty="0"/>
              <a:t>, required systems and some socio-economic principles.</a:t>
            </a:r>
          </a:p>
          <a:p>
            <a:r>
              <a:rPr lang="en-US" dirty="0"/>
              <a:t>Subject to certain remedies such a fraud, FCA, etc.</a:t>
            </a:r>
          </a:p>
          <a:p>
            <a:endParaRPr lang="en-US" dirty="0"/>
          </a:p>
          <a:p>
            <a:endParaRPr lang="en-US" dirty="0"/>
          </a:p>
        </p:txBody>
      </p:sp>
    </p:spTree>
    <p:extLst>
      <p:ext uri="{BB962C8B-B14F-4D97-AF65-F5344CB8AC3E}">
        <p14:creationId xmlns:p14="http://schemas.microsoft.com/office/powerpoint/2010/main" val="1553296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it being executed within the DoD?</a:t>
            </a:r>
          </a:p>
        </p:txBody>
      </p:sp>
      <p:sp>
        <p:nvSpPr>
          <p:cNvPr id="3" name="Content Placeholder 2"/>
          <p:cNvSpPr>
            <a:spLocks noGrp="1"/>
          </p:cNvSpPr>
          <p:nvPr>
            <p:ph idx="1"/>
          </p:nvPr>
        </p:nvSpPr>
        <p:spPr/>
        <p:txBody>
          <a:bodyPr>
            <a:normAutofit/>
          </a:bodyPr>
          <a:lstStyle/>
          <a:p>
            <a:r>
              <a:rPr lang="en-US" dirty="0"/>
              <a:t>Consortium Approach</a:t>
            </a:r>
          </a:p>
          <a:p>
            <a:pPr lvl="1"/>
            <a:r>
              <a:rPr lang="en-US" dirty="0"/>
              <a:t>Air Force Research Lab (Air Force Material Command) </a:t>
            </a:r>
          </a:p>
          <a:p>
            <a:pPr lvl="1"/>
            <a:r>
              <a:rPr lang="en-US" dirty="0"/>
              <a:t>Space and Missile Systems Center (SMC)</a:t>
            </a:r>
          </a:p>
          <a:p>
            <a:pPr lvl="1"/>
            <a:r>
              <a:rPr lang="en-US" dirty="0"/>
              <a:t>Wright Patterson Air Force Base (Air Force Material Command) </a:t>
            </a:r>
          </a:p>
          <a:p>
            <a:pPr lvl="1"/>
            <a:r>
              <a:rPr lang="en-US" dirty="0"/>
              <a:t>AMRDEC</a:t>
            </a:r>
          </a:p>
          <a:p>
            <a:r>
              <a:rPr lang="en-US" dirty="0"/>
              <a:t>Using Government Point of Entry (</a:t>
            </a:r>
            <a:r>
              <a:rPr lang="en-US" dirty="0" err="1"/>
              <a:t>FedBizOps</a:t>
            </a:r>
            <a:r>
              <a:rPr lang="en-US" dirty="0"/>
              <a:t> or the like)</a:t>
            </a:r>
          </a:p>
          <a:p>
            <a:pPr lvl="1"/>
            <a:r>
              <a:rPr lang="en-US" dirty="0"/>
              <a:t>DARPA (website links to </a:t>
            </a:r>
            <a:r>
              <a:rPr lang="en-US" dirty="0" err="1"/>
              <a:t>FedBizOps</a:t>
            </a:r>
            <a:r>
              <a:rPr lang="en-US" dirty="0"/>
              <a:t>)</a:t>
            </a:r>
          </a:p>
          <a:p>
            <a:pPr lvl="1"/>
            <a:r>
              <a:rPr lang="en-US" dirty="0"/>
              <a:t>Defense Innovation Unit Experimental (DIUx) (Commercial Solutions Offering)</a:t>
            </a:r>
          </a:p>
          <a:p>
            <a:pPr lvl="1"/>
            <a:r>
              <a:rPr lang="en-US" dirty="0"/>
              <a:t>SMC</a:t>
            </a:r>
          </a:p>
          <a:p>
            <a:pPr marL="457200" lvl="1" indent="0">
              <a:buNone/>
            </a:pPr>
            <a:endParaRPr lang="en-US" dirty="0"/>
          </a:p>
        </p:txBody>
      </p:sp>
    </p:spTree>
    <p:extLst>
      <p:ext uri="{BB962C8B-B14F-4D97-AF65-F5344CB8AC3E}">
        <p14:creationId xmlns:p14="http://schemas.microsoft.com/office/powerpoint/2010/main" val="871018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Consortium?</a:t>
            </a:r>
          </a:p>
        </p:txBody>
      </p:sp>
      <p:sp>
        <p:nvSpPr>
          <p:cNvPr id="3" name="Content Placeholder 2"/>
          <p:cNvSpPr>
            <a:spLocks noGrp="1"/>
          </p:cNvSpPr>
          <p:nvPr>
            <p:ph idx="1"/>
          </p:nvPr>
        </p:nvSpPr>
        <p:spPr>
          <a:xfrm>
            <a:off x="1667054" y="1647690"/>
            <a:ext cx="8358187" cy="51212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nSpc>
                <a:spcPct val="120000"/>
              </a:lnSpc>
              <a:spcBef>
                <a:spcPts val="0"/>
              </a:spcBef>
            </a:pPr>
            <a:r>
              <a:rPr lang="en-US" dirty="0">
                <a:ea typeface="MS PGothic" pitchFamily="34" charset="-128"/>
              </a:rPr>
              <a:t>See </a:t>
            </a:r>
            <a:r>
              <a:rPr lang="en-US" dirty="0">
                <a:ea typeface="MS PGothic" pitchFamily="34" charset="-128"/>
                <a:hlinkClick r:id="rId2"/>
              </a:rPr>
              <a:t>https://www.sossecinc.com/consortium/sossec-home/</a:t>
            </a:r>
            <a:r>
              <a:rPr lang="en-US" dirty="0">
                <a:ea typeface="MS PGothic" pitchFamily="34" charset="-128"/>
              </a:rPr>
              <a:t> </a:t>
            </a:r>
          </a:p>
          <a:p>
            <a:pPr>
              <a:lnSpc>
                <a:spcPct val="120000"/>
              </a:lnSpc>
              <a:spcBef>
                <a:spcPts val="0"/>
              </a:spcBef>
            </a:pPr>
            <a:r>
              <a:rPr lang="en-US" sz="2400" dirty="0">
                <a:ea typeface="MS PGothic" pitchFamily="34" charset="-128"/>
              </a:rPr>
              <a:t>Dictionary Definition: Association of two or more individuals, companies, or organizations (or any combination of these entities) with the objective of participating in a common activity or pooling their resources for achieving a common goal.</a:t>
            </a:r>
          </a:p>
          <a:p>
            <a:pPr>
              <a:lnSpc>
                <a:spcPct val="120000"/>
              </a:lnSpc>
              <a:spcBef>
                <a:spcPts val="0"/>
              </a:spcBef>
            </a:pPr>
            <a:r>
              <a:rPr lang="en-US" sz="2400" dirty="0">
                <a:ea typeface="MS PGothic" pitchFamily="34" charset="-128"/>
              </a:rPr>
              <a:t>Some benefits:</a:t>
            </a:r>
          </a:p>
          <a:p>
            <a:pPr lvl="1">
              <a:lnSpc>
                <a:spcPct val="120000"/>
              </a:lnSpc>
              <a:spcBef>
                <a:spcPts val="0"/>
              </a:spcBef>
            </a:pPr>
            <a:r>
              <a:rPr lang="en-US" dirty="0">
                <a:ea typeface="MS PGothic" pitchFamily="34" charset="-128"/>
              </a:rPr>
              <a:t>Allows for competition to be maintained</a:t>
            </a:r>
          </a:p>
          <a:p>
            <a:pPr lvl="1">
              <a:lnSpc>
                <a:spcPct val="120000"/>
              </a:lnSpc>
              <a:spcBef>
                <a:spcPts val="0"/>
              </a:spcBef>
            </a:pPr>
            <a:r>
              <a:rPr lang="en-US" dirty="0">
                <a:ea typeface="MS PGothic" pitchFamily="34" charset="-128"/>
              </a:rPr>
              <a:t>Promotes relationships between Industry and Government that otherwise may not have occurred</a:t>
            </a:r>
          </a:p>
          <a:p>
            <a:pPr lvl="1">
              <a:lnSpc>
                <a:spcPct val="120000"/>
              </a:lnSpc>
              <a:spcBef>
                <a:spcPts val="0"/>
              </a:spcBef>
            </a:pPr>
            <a:r>
              <a:rPr lang="en-US" dirty="0">
                <a:ea typeface="MS PGothic" pitchFamily="34" charset="-128"/>
              </a:rPr>
              <a:t>Better understanding of Government and Industry needs</a:t>
            </a:r>
          </a:p>
        </p:txBody>
      </p:sp>
    </p:spTree>
    <p:extLst>
      <p:ext uri="{BB962C8B-B14F-4D97-AF65-F5344CB8AC3E}">
        <p14:creationId xmlns:p14="http://schemas.microsoft.com/office/powerpoint/2010/main" val="1550529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it work?</a:t>
            </a:r>
          </a:p>
        </p:txBody>
      </p:sp>
      <p:sp>
        <p:nvSpPr>
          <p:cNvPr id="3" name="Content Placeholder 2"/>
          <p:cNvSpPr>
            <a:spLocks noGrp="1"/>
          </p:cNvSpPr>
          <p:nvPr>
            <p:ph idx="1"/>
          </p:nvPr>
        </p:nvSpPr>
        <p:spPr>
          <a:xfrm>
            <a:off x="680321" y="2336873"/>
            <a:ext cx="9613861" cy="4010764"/>
          </a:xfrm>
        </p:spPr>
        <p:txBody>
          <a:bodyPr>
            <a:normAutofit fontScale="32500" lnSpcReduction="20000"/>
          </a:bodyPr>
          <a:lstStyle/>
          <a:p>
            <a:pPr>
              <a:lnSpc>
                <a:spcPct val="130000"/>
              </a:lnSpc>
              <a:spcBef>
                <a:spcPts val="0"/>
              </a:spcBef>
            </a:pPr>
            <a:r>
              <a:rPr lang="en-US" altLang="en-US" sz="6000" dirty="0">
                <a:ea typeface="MS PGothic" pitchFamily="34" charset="-128"/>
              </a:rPr>
              <a:t>Government solicits on </a:t>
            </a:r>
            <a:r>
              <a:rPr lang="en-US" altLang="en-US" sz="6000" dirty="0" err="1">
                <a:ea typeface="MS PGothic" pitchFamily="34" charset="-128"/>
              </a:rPr>
              <a:t>FedBizOps</a:t>
            </a:r>
            <a:r>
              <a:rPr lang="en-US" altLang="en-US" sz="6000" dirty="0">
                <a:ea typeface="MS PGothic" pitchFamily="34" charset="-128"/>
              </a:rPr>
              <a:t> or GPE</a:t>
            </a:r>
          </a:p>
          <a:p>
            <a:pPr lvl="1">
              <a:lnSpc>
                <a:spcPct val="130000"/>
              </a:lnSpc>
              <a:spcBef>
                <a:spcPts val="0"/>
              </a:spcBef>
            </a:pPr>
            <a:r>
              <a:rPr lang="en-US" altLang="en-US" sz="6000" dirty="0">
                <a:ea typeface="MS PGothic" pitchFamily="34" charset="-128"/>
              </a:rPr>
              <a:t>Responses Analyzed</a:t>
            </a:r>
          </a:p>
          <a:p>
            <a:pPr lvl="1">
              <a:lnSpc>
                <a:spcPct val="130000"/>
              </a:lnSpc>
              <a:spcBef>
                <a:spcPts val="0"/>
              </a:spcBef>
            </a:pPr>
            <a:r>
              <a:rPr lang="en-US" altLang="en-US" sz="6000" dirty="0">
                <a:ea typeface="MS PGothic" pitchFamily="34" charset="-128"/>
              </a:rPr>
              <a:t>Consortium Selected based on selection criteria</a:t>
            </a:r>
          </a:p>
          <a:p>
            <a:pPr marL="0">
              <a:lnSpc>
                <a:spcPct val="130000"/>
              </a:lnSpc>
              <a:spcBef>
                <a:spcPts val="0"/>
              </a:spcBef>
            </a:pPr>
            <a:r>
              <a:rPr lang="en-US" altLang="en-US" sz="6000" dirty="0">
                <a:ea typeface="MS PGothic" pitchFamily="34" charset="-128"/>
              </a:rPr>
              <a:t>OTA Consortium Member Agreement (CMA) is established</a:t>
            </a:r>
          </a:p>
          <a:p>
            <a:pPr>
              <a:lnSpc>
                <a:spcPct val="130000"/>
              </a:lnSpc>
              <a:spcBef>
                <a:spcPts val="0"/>
              </a:spcBef>
            </a:pPr>
            <a:r>
              <a:rPr lang="en-US" altLang="en-US" sz="6000" dirty="0">
                <a:ea typeface="MS PGothic" pitchFamily="34" charset="-128"/>
              </a:rPr>
              <a:t>Other Transaction Agreement with Consortium is awarded </a:t>
            </a:r>
          </a:p>
          <a:p>
            <a:pPr>
              <a:lnSpc>
                <a:spcPct val="130000"/>
              </a:lnSpc>
              <a:spcBef>
                <a:spcPts val="0"/>
              </a:spcBef>
            </a:pPr>
            <a:r>
              <a:rPr lang="en-US" altLang="en-US" sz="6000" dirty="0">
                <a:ea typeface="MS PGothic" pitchFamily="34" charset="-128"/>
              </a:rPr>
              <a:t>Consortium Member Agreement is between Consortium and Members </a:t>
            </a:r>
          </a:p>
          <a:p>
            <a:pPr lvl="1">
              <a:lnSpc>
                <a:spcPct val="130000"/>
              </a:lnSpc>
              <a:spcBef>
                <a:spcPts val="0"/>
              </a:spcBef>
            </a:pPr>
            <a:r>
              <a:rPr lang="en-US" altLang="en-US" sz="6000" dirty="0">
                <a:ea typeface="MS PGothic" pitchFamily="34" charset="-128"/>
              </a:rPr>
              <a:t>Government is not a party to the CMA</a:t>
            </a:r>
          </a:p>
          <a:p>
            <a:pPr lvl="1">
              <a:lnSpc>
                <a:spcPct val="130000"/>
              </a:lnSpc>
              <a:spcBef>
                <a:spcPts val="0"/>
              </a:spcBef>
            </a:pPr>
            <a:r>
              <a:rPr lang="en-US" altLang="en-US" sz="6000" dirty="0">
                <a:ea typeface="MS PGothic" pitchFamily="34" charset="-128"/>
              </a:rPr>
              <a:t>CMA is a separate legal instrument that includes terms and conditions not necessarily in the OT with Consortium.</a:t>
            </a:r>
          </a:p>
          <a:p>
            <a:endParaRPr lang="en-US" dirty="0"/>
          </a:p>
        </p:txBody>
      </p:sp>
    </p:spTree>
    <p:extLst>
      <p:ext uri="{BB962C8B-B14F-4D97-AF65-F5344CB8AC3E}">
        <p14:creationId xmlns:p14="http://schemas.microsoft.com/office/powerpoint/2010/main" val="3218350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OTA Resources</a:t>
            </a:r>
          </a:p>
        </p:txBody>
      </p:sp>
      <p:sp>
        <p:nvSpPr>
          <p:cNvPr id="3" name="Content Placeholder 2"/>
          <p:cNvSpPr>
            <a:spLocks noGrp="1"/>
          </p:cNvSpPr>
          <p:nvPr>
            <p:ph idx="1"/>
          </p:nvPr>
        </p:nvSpPr>
        <p:spPr>
          <a:xfrm>
            <a:off x="680321" y="2336872"/>
            <a:ext cx="9613861" cy="3755583"/>
          </a:xfrm>
        </p:spPr>
        <p:txBody>
          <a:bodyPr>
            <a:normAutofit/>
          </a:bodyPr>
          <a:lstStyle/>
          <a:p>
            <a:r>
              <a:rPr lang="en-US" sz="2000" dirty="0">
                <a:cs typeface="Arial" pitchFamily="34" charset="0"/>
              </a:rPr>
              <a:t>Other Transactional Authority (OTA) Guide – 3 Dec 2018 (</a:t>
            </a:r>
            <a:r>
              <a:rPr lang="en-US" dirty="0"/>
              <a:t>https://aaf.dau.mil/ot-guide/)</a:t>
            </a:r>
          </a:p>
          <a:p>
            <a:pPr marL="457200" lvl="1" indent="0">
              <a:buNone/>
            </a:pPr>
            <a:endParaRPr lang="en-US" dirty="0"/>
          </a:p>
          <a:p>
            <a:r>
              <a:rPr lang="en-US" sz="2000" b="0" dirty="0">
                <a:cs typeface="Arial" pitchFamily="34" charset="0"/>
              </a:rPr>
              <a:t>DoD Centers of Excellence for OTs </a:t>
            </a:r>
          </a:p>
          <a:p>
            <a:pPr lvl="1"/>
            <a:r>
              <a:rPr lang="en-US" dirty="0"/>
              <a:t>Defense Advanced Research Projects Agency (DARPA): http://www.darpa.mil/</a:t>
            </a:r>
          </a:p>
          <a:p>
            <a:pPr lvl="1"/>
            <a:r>
              <a:rPr lang="en-US" dirty="0"/>
              <a:t>USAF: Transformational Innovation web page at http://www.transform.af.mil/</a:t>
            </a:r>
          </a:p>
          <a:p>
            <a:pPr lvl="1"/>
            <a:r>
              <a:rPr lang="en-US" dirty="0"/>
              <a:t>USA: http://acc.army.mil/contractingcenters/acc-nj/index.html</a:t>
            </a:r>
          </a:p>
          <a:p>
            <a:pPr lvl="1"/>
            <a:r>
              <a:rPr lang="en-US" dirty="0"/>
              <a:t>USN: https://www.nrl.navy.mil/</a:t>
            </a:r>
          </a:p>
          <a:p>
            <a:endParaRPr lang="en-US" dirty="0"/>
          </a:p>
        </p:txBody>
      </p:sp>
    </p:spTree>
    <p:extLst>
      <p:ext uri="{BB962C8B-B14F-4D97-AF65-F5344CB8AC3E}">
        <p14:creationId xmlns:p14="http://schemas.microsoft.com/office/powerpoint/2010/main" val="2527696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10 U.S.C §2371 (b)</a:t>
            </a:r>
          </a:p>
          <a:p>
            <a:r>
              <a:rPr lang="en-US" dirty="0"/>
              <a:t>DoD OTA Guide for Prototype Projects, DPAP, January 2017 [OLD]</a:t>
            </a:r>
          </a:p>
          <a:p>
            <a:r>
              <a:rPr lang="en-US" dirty="0"/>
              <a:t>GAO Report, “Use of ‘Other Transaction’ Agreements Limited and Mostly for Research and Development Activities” dated January 2016</a:t>
            </a:r>
            <a:r>
              <a:rPr lang="en-US" dirty="0">
                <a:hlinkClick r:id="rId2"/>
              </a:rPr>
              <a:t> (https://www.gao.gov/products/GAO-16-209</a:t>
            </a:r>
            <a:r>
              <a:rPr lang="en-US" dirty="0"/>
              <a:t>)</a:t>
            </a:r>
          </a:p>
        </p:txBody>
      </p:sp>
    </p:spTree>
    <p:extLst>
      <p:ext uri="{BB962C8B-B14F-4D97-AF65-F5344CB8AC3E}">
        <p14:creationId xmlns:p14="http://schemas.microsoft.com/office/powerpoint/2010/main" val="1500674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168502" y="2967335"/>
            <a:ext cx="5582093" cy="1323439"/>
          </a:xfrm>
          <a:prstGeom prst="rect">
            <a:avLst/>
          </a:prstGeom>
          <a:noFill/>
        </p:spPr>
        <p:txBody>
          <a:bodyPr wrap="square" lIns="91440" tIns="45720" rIns="91440" bIns="45720">
            <a:spAutoFit/>
          </a:bodyPr>
          <a:lstStyle/>
          <a:p>
            <a:pPr algn="ctr"/>
            <a:r>
              <a:rPr lang="en-US" sz="8000" b="1" dirty="0">
                <a:ln w="22225">
                  <a:solidFill>
                    <a:schemeClr val="accent2"/>
                  </a:solidFill>
                  <a:prstDash val="solid"/>
                </a:ln>
              </a:rPr>
              <a:t>Questions</a:t>
            </a:r>
            <a:r>
              <a:rPr lang="en-US" sz="5400" b="1" dirty="0">
                <a:ln w="22225">
                  <a:solidFill>
                    <a:schemeClr val="accent2"/>
                  </a:solidFill>
                  <a:prstDash val="solid"/>
                </a:ln>
              </a:rPr>
              <a:t>??</a:t>
            </a:r>
          </a:p>
        </p:txBody>
      </p:sp>
    </p:spTree>
    <p:extLst>
      <p:ext uri="{BB962C8B-B14F-4D97-AF65-F5344CB8AC3E}">
        <p14:creationId xmlns:p14="http://schemas.microsoft.com/office/powerpoint/2010/main" val="310732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Agenda (continued)</a:t>
            </a:r>
          </a:p>
        </p:txBody>
      </p:sp>
      <p:sp>
        <p:nvSpPr>
          <p:cNvPr id="7171" name="Rectangle 3"/>
          <p:cNvSpPr>
            <a:spLocks noGrp="1" noChangeArrowheads="1"/>
          </p:cNvSpPr>
          <p:nvPr>
            <p:ph idx="1"/>
          </p:nvPr>
        </p:nvSpPr>
        <p:spPr/>
        <p:txBody>
          <a:bodyPr>
            <a:normAutofit/>
          </a:bodyPr>
          <a:lstStyle/>
          <a:p>
            <a:r>
              <a:rPr lang="en-US" dirty="0"/>
              <a:t>Intellectual Property</a:t>
            </a:r>
          </a:p>
          <a:p>
            <a:r>
              <a:rPr lang="en-US" dirty="0"/>
              <a:t>Comptroller General Access</a:t>
            </a:r>
          </a:p>
          <a:p>
            <a:r>
              <a:rPr lang="en-US" sz="2400" dirty="0"/>
              <a:t>Production Other Transactions</a:t>
            </a:r>
          </a:p>
          <a:p>
            <a:r>
              <a:rPr lang="en-US" sz="2400" dirty="0"/>
              <a:t>Regulations</a:t>
            </a:r>
          </a:p>
          <a:p>
            <a:r>
              <a:rPr lang="en-US" sz="2400" dirty="0"/>
              <a:t>How is OTA being executed within the DoD?</a:t>
            </a:r>
          </a:p>
          <a:p>
            <a:r>
              <a:rPr lang="en-US" sz="2400" dirty="0"/>
              <a:t>Consortiums</a:t>
            </a:r>
          </a:p>
          <a:p>
            <a:r>
              <a:rPr lang="en-US" sz="2400" dirty="0"/>
              <a:t>OTA Resources</a:t>
            </a:r>
          </a:p>
          <a:p>
            <a:pPr marL="0" indent="0">
              <a:buNone/>
            </a:pPr>
            <a:endParaRPr lang="en-US" sz="2400"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48153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Other Transaction?</a:t>
            </a:r>
          </a:p>
        </p:txBody>
      </p:sp>
      <p:sp>
        <p:nvSpPr>
          <p:cNvPr id="3" name="Content Placeholder 2"/>
          <p:cNvSpPr>
            <a:spLocks noGrp="1"/>
          </p:cNvSpPr>
          <p:nvPr>
            <p:ph idx="1"/>
          </p:nvPr>
        </p:nvSpPr>
        <p:spPr>
          <a:xfrm>
            <a:off x="1860736" y="2113444"/>
            <a:ext cx="8358187" cy="5529791"/>
          </a:xfrm>
        </p:spPr>
        <p:txBody>
          <a:bodyPr/>
          <a:lstStyle/>
          <a:p>
            <a:r>
              <a:rPr lang="en-US" sz="2200" dirty="0"/>
              <a:t>A legally binding agreement </a:t>
            </a:r>
            <a:r>
              <a:rPr lang="en-US" sz="2200" b="1" i="1" dirty="0"/>
              <a:t>other than </a:t>
            </a:r>
            <a:r>
              <a:rPr lang="en-US" sz="2200" dirty="0"/>
              <a:t>a Procurement Contract, Grant, or Cooperative Agreement</a:t>
            </a:r>
          </a:p>
          <a:p>
            <a:r>
              <a:rPr lang="en-US" sz="2200" dirty="0"/>
              <a:t> Defined by what it is NOT:</a:t>
            </a:r>
          </a:p>
          <a:p>
            <a:pPr lvl="1">
              <a:buFont typeface="Wingdings" panose="05000000000000000000" pitchFamily="2" charset="2"/>
              <a:buChar char="ü"/>
            </a:pPr>
            <a:r>
              <a:rPr lang="en-US" sz="2200" u="sng" dirty="0"/>
              <a:t>Not</a:t>
            </a:r>
            <a:r>
              <a:rPr lang="en-US" sz="2200" dirty="0"/>
              <a:t> a </a:t>
            </a:r>
            <a:r>
              <a:rPr lang="en-US" sz="2200" b="1" dirty="0"/>
              <a:t>Procurement Contract </a:t>
            </a:r>
          </a:p>
          <a:p>
            <a:pPr lvl="2"/>
            <a:r>
              <a:rPr lang="en-US" sz="2200" dirty="0"/>
              <a:t>Generally not subject to Federal Laws and Regulations</a:t>
            </a:r>
          </a:p>
          <a:p>
            <a:pPr lvl="2"/>
            <a:r>
              <a:rPr lang="en-US" sz="2200" dirty="0"/>
              <a:t>Federal Acquisition Regulations (FAR) do not apply.</a:t>
            </a:r>
          </a:p>
          <a:p>
            <a:pPr lvl="2"/>
            <a:r>
              <a:rPr lang="en-US" sz="2200" dirty="0"/>
              <a:t>FAR Supplements do not apply i.e. DFARs, AFFARs</a:t>
            </a:r>
          </a:p>
          <a:p>
            <a:pPr lvl="1">
              <a:buFont typeface="Wingdings" panose="05000000000000000000" pitchFamily="2" charset="2"/>
              <a:buChar char="ü"/>
            </a:pPr>
            <a:r>
              <a:rPr lang="en-US" sz="2200" u="sng" dirty="0"/>
              <a:t>Not</a:t>
            </a:r>
            <a:r>
              <a:rPr lang="en-US" sz="2200" dirty="0"/>
              <a:t> a </a:t>
            </a:r>
            <a:r>
              <a:rPr lang="en-US" sz="2200" b="1" dirty="0"/>
              <a:t>Grant</a:t>
            </a:r>
            <a:r>
              <a:rPr lang="en-US" sz="2200" dirty="0"/>
              <a:t>, or </a:t>
            </a:r>
            <a:r>
              <a:rPr lang="en-US" sz="2200" b="1" dirty="0"/>
              <a:t>Cooperative Agreement</a:t>
            </a:r>
          </a:p>
          <a:p>
            <a:pPr lvl="2"/>
            <a:r>
              <a:rPr lang="en-US" sz="2200" dirty="0"/>
              <a:t>DoD Grants and Agreements Regulations (</a:t>
            </a:r>
            <a:r>
              <a:rPr lang="en-US" sz="2200" dirty="0" err="1"/>
              <a:t>DoDGARS</a:t>
            </a:r>
            <a:r>
              <a:rPr lang="en-US" sz="2200" dirty="0"/>
              <a:t>) does not apply.</a:t>
            </a:r>
          </a:p>
          <a:p>
            <a:endParaRPr lang="en-US" dirty="0"/>
          </a:p>
        </p:txBody>
      </p:sp>
    </p:spTree>
    <p:extLst>
      <p:ext uri="{BB962C8B-B14F-4D97-AF65-F5344CB8AC3E}">
        <p14:creationId xmlns:p14="http://schemas.microsoft.com/office/powerpoint/2010/main" val="403296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OTA</a:t>
            </a:r>
          </a:p>
        </p:txBody>
      </p:sp>
      <p:sp>
        <p:nvSpPr>
          <p:cNvPr id="3" name="Content Placeholder 2"/>
          <p:cNvSpPr>
            <a:spLocks noGrp="1"/>
          </p:cNvSpPr>
          <p:nvPr>
            <p:ph idx="1"/>
          </p:nvPr>
        </p:nvSpPr>
        <p:spPr/>
        <p:txBody>
          <a:bodyPr/>
          <a:lstStyle/>
          <a:p>
            <a:pPr>
              <a:lnSpc>
                <a:spcPct val="85000"/>
              </a:lnSpc>
              <a:spcBef>
                <a:spcPct val="25000"/>
              </a:spcBef>
            </a:pPr>
            <a:r>
              <a:rPr lang="en-US" dirty="0">
                <a:latin typeface="+mj-lt"/>
                <a:ea typeface="+mj-ea"/>
                <a:cs typeface="+mj-cs"/>
              </a:rPr>
              <a:t>1958 – NASA granted first Authority to use OTs</a:t>
            </a:r>
          </a:p>
          <a:p>
            <a:pPr>
              <a:lnSpc>
                <a:spcPct val="85000"/>
              </a:lnSpc>
              <a:spcBef>
                <a:spcPct val="25000"/>
              </a:spcBef>
            </a:pPr>
            <a:r>
              <a:rPr lang="en-US" dirty="0">
                <a:latin typeface="+mj-lt"/>
                <a:ea typeface="+mj-ea"/>
                <a:cs typeface="+mj-cs"/>
              </a:rPr>
              <a:t>1972 – National Institute of Health granted OTA</a:t>
            </a:r>
          </a:p>
          <a:p>
            <a:pPr>
              <a:lnSpc>
                <a:spcPct val="85000"/>
              </a:lnSpc>
              <a:spcBef>
                <a:spcPct val="25000"/>
              </a:spcBef>
            </a:pPr>
            <a:r>
              <a:rPr lang="en-US" dirty="0">
                <a:latin typeface="+mj-lt"/>
                <a:ea typeface="+mj-ea"/>
                <a:cs typeface="+mj-cs"/>
              </a:rPr>
              <a:t>1989 – DARPA granted OTs for Research</a:t>
            </a:r>
          </a:p>
          <a:p>
            <a:pPr>
              <a:lnSpc>
                <a:spcPct val="85000"/>
              </a:lnSpc>
              <a:spcBef>
                <a:spcPct val="25000"/>
              </a:spcBef>
            </a:pPr>
            <a:r>
              <a:rPr lang="en-US" dirty="0">
                <a:latin typeface="+mj-lt"/>
                <a:ea typeface="+mj-ea"/>
                <a:cs typeface="+mj-cs"/>
              </a:rPr>
              <a:t>1994 – DARPA granted OTs for Prototype Projects</a:t>
            </a:r>
          </a:p>
          <a:p>
            <a:pPr>
              <a:lnSpc>
                <a:spcPct val="85000"/>
              </a:lnSpc>
              <a:spcBef>
                <a:spcPct val="25000"/>
              </a:spcBef>
            </a:pPr>
            <a:r>
              <a:rPr lang="en-US" dirty="0">
                <a:latin typeface="+mj-lt"/>
                <a:ea typeface="+mj-ea"/>
                <a:cs typeface="+mj-cs"/>
              </a:rPr>
              <a:t>1995-2014 – Authority Granted to 8 other Agencies (11 Federal Agencies total)</a:t>
            </a:r>
          </a:p>
          <a:p>
            <a:pPr>
              <a:lnSpc>
                <a:spcPct val="85000"/>
              </a:lnSpc>
              <a:spcBef>
                <a:spcPct val="25000"/>
              </a:spcBef>
            </a:pPr>
            <a:r>
              <a:rPr lang="en-US" dirty="0">
                <a:latin typeface="+mj-lt"/>
                <a:ea typeface="+mj-ea"/>
                <a:cs typeface="+mj-cs"/>
              </a:rPr>
              <a:t>2016 – OTs permanently codified in </a:t>
            </a:r>
            <a:r>
              <a:rPr lang="en-US" dirty="0">
                <a:ea typeface="+mj-ea"/>
                <a:cs typeface="+mj-cs"/>
              </a:rPr>
              <a:t>10 U.S.C. </a:t>
            </a:r>
            <a:r>
              <a:rPr lang="en-US" dirty="0"/>
              <a:t>§</a:t>
            </a:r>
            <a:r>
              <a:rPr lang="en-US" dirty="0">
                <a:ea typeface="+mj-ea"/>
                <a:cs typeface="+mj-cs"/>
              </a:rPr>
              <a:t>2371b</a:t>
            </a:r>
          </a:p>
          <a:p>
            <a:endParaRPr lang="en-US" dirty="0"/>
          </a:p>
        </p:txBody>
      </p:sp>
    </p:spTree>
    <p:extLst>
      <p:ext uri="{BB962C8B-B14F-4D97-AF65-F5344CB8AC3E}">
        <p14:creationId xmlns:p14="http://schemas.microsoft.com/office/powerpoint/2010/main" val="83588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Other Transactions</a:t>
            </a:r>
          </a:p>
        </p:txBody>
      </p:sp>
      <p:sp>
        <p:nvSpPr>
          <p:cNvPr id="3" name="Content Placeholder 2"/>
          <p:cNvSpPr>
            <a:spLocks noGrp="1"/>
          </p:cNvSpPr>
          <p:nvPr>
            <p:ph idx="1"/>
          </p:nvPr>
        </p:nvSpPr>
        <p:spPr/>
        <p:txBody>
          <a:bodyPr>
            <a:normAutofit fontScale="92500" lnSpcReduction="10000"/>
          </a:bodyPr>
          <a:lstStyle/>
          <a:p>
            <a:pPr marL="266700" indent="0">
              <a:buNone/>
            </a:pPr>
            <a:r>
              <a:rPr lang="en-US" sz="2000" dirty="0"/>
              <a:t>Three Types of Other Transactions:</a:t>
            </a:r>
          </a:p>
          <a:p>
            <a:r>
              <a:rPr lang="en-US" sz="2000" dirty="0"/>
              <a:t> Other Transactions for Prototype Projects (10 U.S.C. §2371b)</a:t>
            </a:r>
          </a:p>
          <a:p>
            <a:pPr lvl="1"/>
            <a:r>
              <a:rPr lang="en-US" dirty="0"/>
              <a:t>Provide a direct benefit to the DoD</a:t>
            </a:r>
          </a:p>
          <a:p>
            <a:pPr lvl="1"/>
            <a:r>
              <a:rPr lang="en-US" dirty="0"/>
              <a:t>Considered acquisition instruments</a:t>
            </a:r>
          </a:p>
          <a:p>
            <a:r>
              <a:rPr lang="en-US" sz="2000" dirty="0"/>
              <a:t>  Other Transactions for Research</a:t>
            </a:r>
          </a:p>
          <a:p>
            <a:pPr lvl="1"/>
            <a:r>
              <a:rPr lang="en-US" dirty="0"/>
              <a:t>Provide stimulation or support of research</a:t>
            </a:r>
          </a:p>
          <a:p>
            <a:pPr lvl="1"/>
            <a:r>
              <a:rPr lang="en-US" dirty="0"/>
              <a:t>Technology Investment Agreements (TIAs)</a:t>
            </a:r>
          </a:p>
          <a:p>
            <a:r>
              <a:rPr lang="en-US" sz="2100" dirty="0"/>
              <a:t>Other Transactions for Production (10 U.S.C. §2371b(f))</a:t>
            </a:r>
          </a:p>
          <a:p>
            <a:pPr lvl="1"/>
            <a:endParaRPr lang="en-US" dirty="0"/>
          </a:p>
          <a:p>
            <a:pPr lvl="1"/>
            <a:endParaRPr lang="en-US" dirty="0"/>
          </a:p>
          <a:p>
            <a:r>
              <a:rPr lang="en-US" sz="2100" dirty="0"/>
              <a:t>This Briefing only covers OTs for Prototype Projects</a:t>
            </a:r>
          </a:p>
          <a:p>
            <a:endParaRPr lang="en-US" dirty="0"/>
          </a:p>
        </p:txBody>
      </p:sp>
    </p:spTree>
    <p:extLst>
      <p:ext uri="{BB962C8B-B14F-4D97-AF65-F5344CB8AC3E}">
        <p14:creationId xmlns:p14="http://schemas.microsoft.com/office/powerpoint/2010/main" val="127942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 Prototype</a:t>
            </a:r>
          </a:p>
        </p:txBody>
      </p:sp>
      <p:sp>
        <p:nvSpPr>
          <p:cNvPr id="3" name="Content Placeholder 2"/>
          <p:cNvSpPr>
            <a:spLocks noGrp="1"/>
          </p:cNvSpPr>
          <p:nvPr>
            <p:ph idx="1"/>
          </p:nvPr>
        </p:nvSpPr>
        <p:spPr/>
        <p:txBody>
          <a:bodyPr>
            <a:normAutofit/>
          </a:bodyPr>
          <a:lstStyle/>
          <a:p>
            <a:r>
              <a:rPr lang="en-US" dirty="0"/>
              <a:t>There is no specific definition for a prototype.</a:t>
            </a:r>
          </a:p>
          <a:p>
            <a:r>
              <a:rPr lang="en-US" dirty="0"/>
              <a:t>A prototype is….</a:t>
            </a:r>
          </a:p>
          <a:p>
            <a:pPr lvl="1"/>
            <a:r>
              <a:rPr lang="en-US" sz="2400" dirty="0"/>
              <a:t> “</a:t>
            </a:r>
            <a:r>
              <a:rPr lang="en-US" sz="2400" b="1" u="sng" dirty="0"/>
              <a:t>directly relevant</a:t>
            </a:r>
            <a:r>
              <a:rPr lang="en-US" sz="2400" b="1" dirty="0"/>
              <a:t> </a:t>
            </a:r>
            <a:r>
              <a:rPr lang="en-US" sz="2400" dirty="0"/>
              <a:t>to enhancing the mission effectiveness of military personnel and the supporting platforms, systems, components, or materials proposed to be acquired or developed by the Department of Defense, or to improvement of platforms, systems, components, or materials in use by the armed forces.”</a:t>
            </a:r>
          </a:p>
        </p:txBody>
      </p:sp>
    </p:spTree>
    <p:extLst>
      <p:ext uri="{BB962C8B-B14F-4D97-AF65-F5344CB8AC3E}">
        <p14:creationId xmlns:p14="http://schemas.microsoft.com/office/powerpoint/2010/main" val="236669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Prototype (continued)</a:t>
            </a:r>
          </a:p>
        </p:txBody>
      </p:sp>
      <p:sp>
        <p:nvSpPr>
          <p:cNvPr id="3" name="Content Placeholder 2"/>
          <p:cNvSpPr>
            <a:spLocks noGrp="1"/>
          </p:cNvSpPr>
          <p:nvPr>
            <p:ph idx="1"/>
          </p:nvPr>
        </p:nvSpPr>
        <p:spPr>
          <a:xfrm>
            <a:off x="680321" y="2336873"/>
            <a:ext cx="9613861" cy="4127722"/>
          </a:xfrm>
        </p:spPr>
        <p:txBody>
          <a:bodyPr>
            <a:normAutofit/>
          </a:bodyPr>
          <a:lstStyle/>
          <a:p>
            <a:pPr marL="12700" marR="429895">
              <a:lnSpc>
                <a:spcPct val="100000"/>
              </a:lnSpc>
              <a:tabLst>
                <a:tab pos="268605" algn="l"/>
              </a:tabLst>
            </a:pPr>
            <a:r>
              <a:rPr lang="en-US" sz="2200" spc="10" dirty="0">
                <a:cs typeface="Arial"/>
              </a:rPr>
              <a:t>According to the DoD </a:t>
            </a:r>
            <a:r>
              <a:rPr lang="en-US" sz="2200" spc="5" dirty="0">
                <a:cs typeface="Arial"/>
              </a:rPr>
              <a:t>O</a:t>
            </a:r>
            <a:r>
              <a:rPr lang="en-US" sz="2200" dirty="0">
                <a:cs typeface="Arial"/>
              </a:rPr>
              <a:t>th</a:t>
            </a:r>
            <a:r>
              <a:rPr lang="en-US" sz="2200" spc="-10" dirty="0">
                <a:cs typeface="Arial"/>
              </a:rPr>
              <a:t>e</a:t>
            </a:r>
            <a:r>
              <a:rPr lang="en-US" sz="2200" dirty="0">
                <a:cs typeface="Arial"/>
              </a:rPr>
              <a:t>r</a:t>
            </a:r>
            <a:r>
              <a:rPr lang="en-US" sz="2200" spc="-35" dirty="0">
                <a:cs typeface="Arial"/>
              </a:rPr>
              <a:t> </a:t>
            </a:r>
            <a:r>
              <a:rPr lang="en-US" sz="2200" spc="-60" dirty="0">
                <a:cs typeface="Arial"/>
              </a:rPr>
              <a:t>T</a:t>
            </a:r>
            <a:r>
              <a:rPr lang="en-US" sz="2200" dirty="0">
                <a:cs typeface="Arial"/>
              </a:rPr>
              <a:t>ra</a:t>
            </a:r>
            <a:r>
              <a:rPr lang="en-US" sz="2200" spc="-10" dirty="0">
                <a:cs typeface="Arial"/>
              </a:rPr>
              <a:t>n</a:t>
            </a:r>
            <a:r>
              <a:rPr lang="en-US" sz="2200" dirty="0">
                <a:cs typeface="Arial"/>
              </a:rPr>
              <a:t>sacti</a:t>
            </a:r>
            <a:r>
              <a:rPr lang="en-US" sz="2200" spc="-10" dirty="0">
                <a:cs typeface="Arial"/>
              </a:rPr>
              <a:t>o</a:t>
            </a:r>
            <a:r>
              <a:rPr lang="en-US" sz="2200" dirty="0">
                <a:cs typeface="Arial"/>
              </a:rPr>
              <a:t>ns</a:t>
            </a:r>
            <a:r>
              <a:rPr lang="en-US" sz="2200" spc="5" dirty="0">
                <a:cs typeface="Arial"/>
              </a:rPr>
              <a:t> </a:t>
            </a:r>
            <a:r>
              <a:rPr lang="en-US" sz="2200" dirty="0">
                <a:cs typeface="Arial"/>
              </a:rPr>
              <a:t>Gui</a:t>
            </a:r>
            <a:r>
              <a:rPr lang="en-US" sz="2200" spc="-10" dirty="0">
                <a:cs typeface="Arial"/>
              </a:rPr>
              <a:t>d</a:t>
            </a:r>
            <a:r>
              <a:rPr lang="en-US" sz="2200" dirty="0">
                <a:cs typeface="Arial"/>
              </a:rPr>
              <a:t>e for Protot</a:t>
            </a:r>
            <a:r>
              <a:rPr lang="en-US" sz="2200" spc="-30" dirty="0">
                <a:cs typeface="Arial"/>
              </a:rPr>
              <a:t>y</a:t>
            </a:r>
            <a:r>
              <a:rPr lang="en-US" sz="2200" dirty="0">
                <a:cs typeface="Arial"/>
              </a:rPr>
              <a:t>pe</a:t>
            </a:r>
            <a:r>
              <a:rPr lang="en-US" sz="2200" spc="15" dirty="0">
                <a:cs typeface="Arial"/>
              </a:rPr>
              <a:t> </a:t>
            </a:r>
            <a:r>
              <a:rPr lang="en-US" sz="2200" dirty="0">
                <a:cs typeface="Arial"/>
              </a:rPr>
              <a:t>Pro</a:t>
            </a:r>
            <a:r>
              <a:rPr lang="en-US" sz="2200" spc="-10" dirty="0">
                <a:cs typeface="Arial"/>
              </a:rPr>
              <a:t>j</a:t>
            </a:r>
            <a:r>
              <a:rPr lang="en-US" sz="2200" dirty="0">
                <a:cs typeface="Arial"/>
              </a:rPr>
              <a:t>ects, (DAU, December 2018),</a:t>
            </a:r>
            <a:r>
              <a:rPr lang="en-US" sz="2200" spc="-90" dirty="0">
                <a:cs typeface="Arial"/>
              </a:rPr>
              <a:t> </a:t>
            </a:r>
            <a:r>
              <a:rPr lang="en-US" sz="2200" dirty="0">
                <a:cs typeface="Arial"/>
              </a:rPr>
              <a:t>A</a:t>
            </a:r>
            <a:r>
              <a:rPr lang="en-US" sz="2200" spc="-100" dirty="0">
                <a:cs typeface="Arial"/>
              </a:rPr>
              <a:t> </a:t>
            </a:r>
            <a:r>
              <a:rPr lang="en-US" sz="2200" dirty="0">
                <a:cs typeface="Arial"/>
              </a:rPr>
              <a:t>pr</a:t>
            </a:r>
            <a:r>
              <a:rPr lang="en-US" sz="2200" spc="-10" dirty="0">
                <a:cs typeface="Arial"/>
              </a:rPr>
              <a:t>o</a:t>
            </a:r>
            <a:r>
              <a:rPr lang="en-US" sz="2200" dirty="0">
                <a:cs typeface="Arial"/>
              </a:rPr>
              <a:t>tot</a:t>
            </a:r>
            <a:r>
              <a:rPr lang="en-US" sz="2200" spc="-25" dirty="0">
                <a:cs typeface="Arial"/>
              </a:rPr>
              <a:t>y</a:t>
            </a:r>
            <a:r>
              <a:rPr lang="en-US" sz="2200" dirty="0">
                <a:cs typeface="Arial"/>
              </a:rPr>
              <a:t>pe</a:t>
            </a:r>
            <a:r>
              <a:rPr lang="en-US" sz="2200" spc="15" dirty="0">
                <a:cs typeface="Arial"/>
              </a:rPr>
              <a:t> </a:t>
            </a:r>
            <a:r>
              <a:rPr lang="en-US" sz="2200" dirty="0">
                <a:cs typeface="Arial"/>
              </a:rPr>
              <a:t>pr</a:t>
            </a:r>
            <a:r>
              <a:rPr lang="en-US" sz="2200" spc="-10" dirty="0">
                <a:cs typeface="Arial"/>
              </a:rPr>
              <a:t>o</a:t>
            </a:r>
            <a:r>
              <a:rPr lang="en-US" sz="2200" dirty="0">
                <a:cs typeface="Arial"/>
              </a:rPr>
              <a:t>j</a:t>
            </a:r>
            <a:r>
              <a:rPr lang="en-US" sz="2200" spc="-10" dirty="0">
                <a:cs typeface="Arial"/>
              </a:rPr>
              <a:t>e</a:t>
            </a:r>
            <a:r>
              <a:rPr lang="en-US" sz="2200" dirty="0">
                <a:cs typeface="Arial"/>
              </a:rPr>
              <a:t>ct</a:t>
            </a:r>
            <a:r>
              <a:rPr lang="en-US" sz="2200" spc="15" dirty="0">
                <a:cs typeface="Arial"/>
              </a:rPr>
              <a:t> </a:t>
            </a:r>
            <a:r>
              <a:rPr lang="en-US" sz="2200" dirty="0">
                <a:cs typeface="Arial"/>
              </a:rPr>
              <a:t>can</a:t>
            </a:r>
            <a:r>
              <a:rPr lang="en-US" sz="2200" spc="-10" dirty="0">
                <a:cs typeface="Arial"/>
              </a:rPr>
              <a:t> </a:t>
            </a:r>
            <a:r>
              <a:rPr lang="en-US" sz="2200" dirty="0">
                <a:cs typeface="Arial"/>
              </a:rPr>
              <a:t>g</a:t>
            </a:r>
            <a:r>
              <a:rPr lang="en-US" sz="2200" spc="-10" dirty="0">
                <a:cs typeface="Arial"/>
              </a:rPr>
              <a:t>e</a:t>
            </a:r>
            <a:r>
              <a:rPr lang="en-US" sz="2200" dirty="0">
                <a:cs typeface="Arial"/>
              </a:rPr>
              <a:t>n</a:t>
            </a:r>
            <a:r>
              <a:rPr lang="en-US" sz="2200" spc="-10" dirty="0">
                <a:cs typeface="Arial"/>
              </a:rPr>
              <a:t>e</a:t>
            </a:r>
            <a:r>
              <a:rPr lang="en-US" sz="2200" dirty="0">
                <a:cs typeface="Arial"/>
              </a:rPr>
              <a:t>ra</a:t>
            </a:r>
            <a:r>
              <a:rPr lang="en-US" sz="2200" spc="-10" dirty="0">
                <a:cs typeface="Arial"/>
              </a:rPr>
              <a:t>l</a:t>
            </a:r>
            <a:r>
              <a:rPr lang="en-US" sz="2200" dirty="0">
                <a:cs typeface="Arial"/>
              </a:rPr>
              <a:t>ly</a:t>
            </a:r>
            <a:r>
              <a:rPr lang="en-US" sz="2200" spc="20" dirty="0">
                <a:cs typeface="Arial"/>
              </a:rPr>
              <a:t> </a:t>
            </a:r>
            <a:r>
              <a:rPr lang="en-US" sz="2200" dirty="0">
                <a:cs typeface="Arial"/>
              </a:rPr>
              <a:t>be</a:t>
            </a:r>
            <a:r>
              <a:rPr lang="en-US" sz="2200" spc="5" dirty="0">
                <a:cs typeface="Arial"/>
              </a:rPr>
              <a:t> </a:t>
            </a:r>
            <a:r>
              <a:rPr lang="en-US" sz="2200" dirty="0">
                <a:cs typeface="Arial"/>
              </a:rPr>
              <a:t>d</a:t>
            </a:r>
            <a:r>
              <a:rPr lang="en-US" sz="2200" spc="-10" dirty="0">
                <a:cs typeface="Arial"/>
              </a:rPr>
              <a:t>e</a:t>
            </a:r>
            <a:r>
              <a:rPr lang="en-US" sz="2200" dirty="0">
                <a:cs typeface="Arial"/>
              </a:rPr>
              <a:t>scri</a:t>
            </a:r>
            <a:r>
              <a:rPr lang="en-US" sz="2200" spc="-10" dirty="0">
                <a:cs typeface="Arial"/>
              </a:rPr>
              <a:t>b</a:t>
            </a:r>
            <a:r>
              <a:rPr lang="en-US" sz="2200" dirty="0">
                <a:cs typeface="Arial"/>
              </a:rPr>
              <a:t>ed</a:t>
            </a:r>
            <a:r>
              <a:rPr lang="en-US" sz="2200" spc="5" dirty="0">
                <a:cs typeface="Arial"/>
              </a:rPr>
              <a:t> </a:t>
            </a:r>
            <a:r>
              <a:rPr lang="en-US" sz="2200" dirty="0">
                <a:cs typeface="Arial"/>
              </a:rPr>
              <a:t>as:</a:t>
            </a:r>
          </a:p>
          <a:p>
            <a:pPr>
              <a:lnSpc>
                <a:spcPct val="100000"/>
              </a:lnSpc>
              <a:spcBef>
                <a:spcPts val="33"/>
              </a:spcBef>
            </a:pPr>
            <a:endParaRPr lang="en-US" sz="2200" dirty="0">
              <a:latin typeface="Times New Roman"/>
              <a:cs typeface="Times New Roman"/>
            </a:endParaRPr>
          </a:p>
          <a:p>
            <a:pPr marL="0" marR="5080" indent="0">
              <a:lnSpc>
                <a:spcPct val="100000"/>
              </a:lnSpc>
              <a:buNone/>
              <a:tabLst>
                <a:tab pos="268605" algn="l"/>
              </a:tabLst>
            </a:pPr>
            <a:r>
              <a:rPr lang="en-US" sz="2200" i="1" spc="-5" dirty="0">
                <a:cs typeface="Arial"/>
              </a:rPr>
              <a:t>“The definition of a “prototype project” in the context of an OT is as follows: a prototype project addresses a proof of concept, model, reverse engineering to address obsolescence, pilot, novel application of commercial technologies for defense purposes, agile development activity, creation, design, development, demonstration of technical or operational utility, or combinations of the foregoing. A process, including a business process, may be the subject of a prototype project.”</a:t>
            </a:r>
            <a:endParaRPr lang="en-US" sz="2200" dirty="0">
              <a:latin typeface="Times New Roman"/>
              <a:cs typeface="Times New Roman"/>
            </a:endParaRPr>
          </a:p>
          <a:p>
            <a:endParaRPr lang="en-US" dirty="0"/>
          </a:p>
        </p:txBody>
      </p:sp>
    </p:spTree>
    <p:extLst>
      <p:ext uri="{BB962C8B-B14F-4D97-AF65-F5344CB8AC3E}">
        <p14:creationId xmlns:p14="http://schemas.microsoft.com/office/powerpoint/2010/main" val="2653610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Other Transactions</a:t>
            </a:r>
          </a:p>
        </p:txBody>
      </p:sp>
      <p:sp>
        <p:nvSpPr>
          <p:cNvPr id="3" name="Content Placeholder 2"/>
          <p:cNvSpPr>
            <a:spLocks noGrp="1"/>
          </p:cNvSpPr>
          <p:nvPr>
            <p:ph idx="1"/>
          </p:nvPr>
        </p:nvSpPr>
        <p:spPr>
          <a:xfrm>
            <a:off x="1653350" y="2033569"/>
            <a:ext cx="8358187" cy="4824431"/>
          </a:xfrm>
        </p:spPr>
        <p:txBody>
          <a:bodyPr>
            <a:normAutofit lnSpcReduction="10000"/>
          </a:bodyPr>
          <a:lstStyle/>
          <a:p>
            <a:r>
              <a:rPr lang="en-US" sz="2400" dirty="0"/>
              <a:t>Access to cutting edge commercial technologies</a:t>
            </a:r>
          </a:p>
          <a:p>
            <a:r>
              <a:rPr lang="en-US" sz="2400" dirty="0"/>
              <a:t>Allows the Federal Government to leverage the private sector’s investments in research and development</a:t>
            </a:r>
          </a:p>
          <a:p>
            <a:r>
              <a:rPr lang="en-US" sz="2400" dirty="0"/>
              <a:t>Flexibility in the development of articles crafted in the agreement</a:t>
            </a:r>
          </a:p>
          <a:p>
            <a:pPr>
              <a:defRPr/>
            </a:pPr>
            <a:r>
              <a:rPr lang="en-US" sz="2400" dirty="0"/>
              <a:t>Can design/implement innovative business models  </a:t>
            </a:r>
          </a:p>
          <a:p>
            <a:pPr>
              <a:defRPr/>
            </a:pPr>
            <a:r>
              <a:rPr lang="en-US" sz="2400" dirty="0"/>
              <a:t>Promotes the engagement of non-traditional and small business contractors</a:t>
            </a:r>
          </a:p>
          <a:p>
            <a:pPr>
              <a:defRPr/>
            </a:pPr>
            <a:r>
              <a:rPr lang="en-US" altLang="en-US" sz="2400" dirty="0"/>
              <a:t>Flexibility to use “best practices”</a:t>
            </a:r>
          </a:p>
          <a:p>
            <a:pPr>
              <a:defRPr/>
            </a:pPr>
            <a:r>
              <a:rPr lang="en-US" altLang="en-US" sz="2400" dirty="0"/>
              <a:t>Flexible payment </a:t>
            </a:r>
            <a:r>
              <a:rPr lang="en-US" altLang="en-US" dirty="0"/>
              <a:t>p</a:t>
            </a:r>
            <a:r>
              <a:rPr lang="en-US" altLang="en-US" sz="2400" dirty="0"/>
              <a:t>rovisions</a:t>
            </a:r>
          </a:p>
          <a:p>
            <a:pPr marL="228600" lvl="2">
              <a:spcBef>
                <a:spcPts val="1000"/>
              </a:spcBef>
              <a:defRPr/>
            </a:pPr>
            <a:r>
              <a:rPr lang="en-US" altLang="en-US" sz="2400" dirty="0"/>
              <a:t>No mandatory Cost Accounting Standards</a:t>
            </a:r>
          </a:p>
          <a:p>
            <a:pPr marL="228600" lvl="2">
              <a:spcBef>
                <a:spcPts val="1000"/>
              </a:spcBef>
              <a:defRPr/>
            </a:pPr>
            <a:r>
              <a:rPr lang="en-US" altLang="en-US" sz="2400" dirty="0"/>
              <a:t>No mandatory Certified Cost or Pricing Data</a:t>
            </a:r>
          </a:p>
          <a:p>
            <a:pPr marL="0" indent="0">
              <a:buNone/>
              <a:defRPr/>
            </a:pPr>
            <a:endParaRPr lang="en-US" altLang="en-US" sz="3200" dirty="0"/>
          </a:p>
          <a:p>
            <a:endParaRPr lang="en-US" dirty="0"/>
          </a:p>
        </p:txBody>
      </p:sp>
    </p:spTree>
    <p:extLst>
      <p:ext uri="{BB962C8B-B14F-4D97-AF65-F5344CB8AC3E}">
        <p14:creationId xmlns:p14="http://schemas.microsoft.com/office/powerpoint/2010/main" val="4685038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176</TotalTime>
  <Words>2427</Words>
  <Application>Microsoft Office PowerPoint</Application>
  <PresentationFormat>Widescreen</PresentationFormat>
  <Paragraphs>240</Paragraphs>
  <Slides>29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MS PGothic</vt:lpstr>
      <vt:lpstr>Arial</vt:lpstr>
      <vt:lpstr>Calibri</vt:lpstr>
      <vt:lpstr>Lucida Sans Unicode</vt:lpstr>
      <vt:lpstr>Times New Roman</vt:lpstr>
      <vt:lpstr>Trebuchet MS</vt:lpstr>
      <vt:lpstr>Wingdings</vt:lpstr>
      <vt:lpstr>Berlin</vt:lpstr>
      <vt:lpstr>What Every Tech Company Should Know About OTAs</vt:lpstr>
      <vt:lpstr>Agenda</vt:lpstr>
      <vt:lpstr>Agenda (continued)</vt:lpstr>
      <vt:lpstr>What is an Other Transaction?</vt:lpstr>
      <vt:lpstr>History of OTA</vt:lpstr>
      <vt:lpstr>Types of Other Transactions</vt:lpstr>
      <vt:lpstr>Definition of a Prototype</vt:lpstr>
      <vt:lpstr>Definition of Prototype (continued)</vt:lpstr>
      <vt:lpstr>Benefits of Other Transactions</vt:lpstr>
      <vt:lpstr>Limitation of Authority</vt:lpstr>
      <vt:lpstr>What is a Nontraditional Defense Contractor?</vt:lpstr>
      <vt:lpstr>What is Significant Participation?</vt:lpstr>
      <vt:lpstr>What is Cost-Sharing?</vt:lpstr>
      <vt:lpstr>What is Cost-Sharing? (continued)</vt:lpstr>
      <vt:lpstr>Acquisition Planning</vt:lpstr>
      <vt:lpstr>Acquisition Planning (continued)</vt:lpstr>
      <vt:lpstr>Competition</vt:lpstr>
      <vt:lpstr>Intellectual Property</vt:lpstr>
      <vt:lpstr>Comptroller General Access</vt:lpstr>
      <vt:lpstr>Production Other Transactions</vt:lpstr>
      <vt:lpstr>Applicable Regulations</vt:lpstr>
      <vt:lpstr>Regulations that do not apply</vt:lpstr>
      <vt:lpstr>Key Points to Remember</vt:lpstr>
      <vt:lpstr>How is it being executed within the DoD?</vt:lpstr>
      <vt:lpstr>What is a Consortium?</vt:lpstr>
      <vt:lpstr>How does it work?</vt:lpstr>
      <vt:lpstr>OTA Resources</vt:lpstr>
      <vt:lpstr>References</vt:lpstr>
      <vt:lpstr>PowerPoint Presentation</vt:lpstr>
    </vt:vector>
  </TitlesOfParts>
  <Company>U.S. Department of Defense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DELUCA, MELISSA A GS-13 USAF AFMC AFLCMC/HBBK</dc:creator>
  <cp:lastModifiedBy>Huntsville Bar</cp:lastModifiedBy>
  <cp:revision>59</cp:revision>
  <dcterms:created xsi:type="dcterms:W3CDTF">2018-03-01T03:03:28Z</dcterms:created>
  <dcterms:modified xsi:type="dcterms:W3CDTF">2018-12-05T14:43:19Z</dcterms:modified>
</cp:coreProperties>
</file>