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95" r:id="rId3"/>
    <p:sldId id="296" r:id="rId4"/>
    <p:sldId id="297" r:id="rId5"/>
    <p:sldId id="298" r:id="rId6"/>
    <p:sldId id="257" r:id="rId7"/>
    <p:sldId id="293" r:id="rId8"/>
    <p:sldId id="292" r:id="rId9"/>
    <p:sldId id="299" r:id="rId10"/>
    <p:sldId id="259" r:id="rId11"/>
    <p:sldId id="286" r:id="rId12"/>
    <p:sldId id="258" r:id="rId13"/>
    <p:sldId id="260" r:id="rId14"/>
    <p:sldId id="275" r:id="rId15"/>
    <p:sldId id="261" r:id="rId16"/>
    <p:sldId id="262" r:id="rId17"/>
    <p:sldId id="263" r:id="rId18"/>
    <p:sldId id="294" r:id="rId19"/>
    <p:sldId id="264" r:id="rId20"/>
    <p:sldId id="265" r:id="rId21"/>
    <p:sldId id="266" r:id="rId22"/>
    <p:sldId id="267" r:id="rId23"/>
    <p:sldId id="268" r:id="rId24"/>
    <p:sldId id="269" r:id="rId25"/>
    <p:sldId id="270" r:id="rId26"/>
    <p:sldId id="271" r:id="rId27"/>
    <p:sldId id="272" r:id="rId28"/>
    <p:sldId id="273" r:id="rId29"/>
    <p:sldId id="274" r:id="rId30"/>
    <p:sldId id="284" r:id="rId31"/>
    <p:sldId id="285" r:id="rId32"/>
    <p:sldId id="276" r:id="rId33"/>
    <p:sldId id="277" r:id="rId34"/>
    <p:sldId id="287" r:id="rId35"/>
    <p:sldId id="288" r:id="rId36"/>
    <p:sldId id="289" r:id="rId37"/>
    <p:sldId id="290" r:id="rId38"/>
    <p:sldId id="278" r:id="rId39"/>
    <p:sldId id="291" r:id="rId40"/>
    <p:sldId id="282" r:id="rId41"/>
    <p:sldId id="301" r:id="rId42"/>
    <p:sldId id="302" r:id="rId43"/>
    <p:sldId id="300" r:id="rId44"/>
    <p:sldId id="279" r:id="rId45"/>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78" d="100"/>
          <a:sy n="78" d="100"/>
        </p:scale>
        <p:origin x="642"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7D268DF-2573-4558-A650-D23ECC786869}" type="datetimeFigureOut">
              <a:rPr lang="en-US" smtClean="0"/>
              <a:t>8/24/2016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0DA081-8AE1-4929-8803-A667FFCBB48C}" type="slidenum">
              <a:rPr lang="en-US" smtClean="0"/>
              <a:t>‹#›</a:t>
            </a:fld>
            <a:endParaRPr lang="en-US"/>
          </a:p>
        </p:txBody>
      </p:sp>
    </p:spTree>
    <p:extLst>
      <p:ext uri="{BB962C8B-B14F-4D97-AF65-F5344CB8AC3E}">
        <p14:creationId xmlns:p14="http://schemas.microsoft.com/office/powerpoint/2010/main" val="8093329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7D268DF-2573-4558-A650-D23ECC786869}" type="datetimeFigureOut">
              <a:rPr lang="en-US" smtClean="0"/>
              <a:t>8/24/2016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0DA081-8AE1-4929-8803-A667FFCBB48C}" type="slidenum">
              <a:rPr lang="en-US" smtClean="0"/>
              <a:t>‹#›</a:t>
            </a:fld>
            <a:endParaRPr lang="en-US"/>
          </a:p>
        </p:txBody>
      </p:sp>
    </p:spTree>
    <p:extLst>
      <p:ext uri="{BB962C8B-B14F-4D97-AF65-F5344CB8AC3E}">
        <p14:creationId xmlns:p14="http://schemas.microsoft.com/office/powerpoint/2010/main" val="23567261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7D268DF-2573-4558-A650-D23ECC786869}" type="datetimeFigureOut">
              <a:rPr lang="en-US" smtClean="0"/>
              <a:t>8/24/2016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0DA081-8AE1-4929-8803-A667FFCBB48C}" type="slidenum">
              <a:rPr lang="en-US" smtClean="0"/>
              <a:t>‹#›</a:t>
            </a:fld>
            <a:endParaRPr lang="en-US"/>
          </a:p>
        </p:txBody>
      </p:sp>
    </p:spTree>
    <p:extLst>
      <p:ext uri="{BB962C8B-B14F-4D97-AF65-F5344CB8AC3E}">
        <p14:creationId xmlns:p14="http://schemas.microsoft.com/office/powerpoint/2010/main" val="271829053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5370492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7D268DF-2573-4558-A650-D23ECC786869}" type="datetimeFigureOut">
              <a:rPr lang="en-US" smtClean="0"/>
              <a:t>8/24/2016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0DA081-8AE1-4929-8803-A667FFCBB48C}" type="slidenum">
              <a:rPr lang="en-US" smtClean="0"/>
              <a:t>‹#›</a:t>
            </a:fld>
            <a:endParaRPr lang="en-US"/>
          </a:p>
        </p:txBody>
      </p:sp>
    </p:spTree>
    <p:extLst>
      <p:ext uri="{BB962C8B-B14F-4D97-AF65-F5344CB8AC3E}">
        <p14:creationId xmlns:p14="http://schemas.microsoft.com/office/powerpoint/2010/main" val="30206521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7D268DF-2573-4558-A650-D23ECC786869}" type="datetimeFigureOut">
              <a:rPr lang="en-US" smtClean="0"/>
              <a:t>8/24/2016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0DA081-8AE1-4929-8803-A667FFCBB48C}" type="slidenum">
              <a:rPr lang="en-US" smtClean="0"/>
              <a:t>‹#›</a:t>
            </a:fld>
            <a:endParaRPr lang="en-US"/>
          </a:p>
        </p:txBody>
      </p:sp>
    </p:spTree>
    <p:extLst>
      <p:ext uri="{BB962C8B-B14F-4D97-AF65-F5344CB8AC3E}">
        <p14:creationId xmlns:p14="http://schemas.microsoft.com/office/powerpoint/2010/main" val="8524045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7D268DF-2573-4558-A650-D23ECC786869}" type="datetimeFigureOut">
              <a:rPr lang="en-US" smtClean="0"/>
              <a:t>8/24/2016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0DA081-8AE1-4929-8803-A667FFCBB48C}" type="slidenum">
              <a:rPr lang="en-US" smtClean="0"/>
              <a:t>‹#›</a:t>
            </a:fld>
            <a:endParaRPr lang="en-US"/>
          </a:p>
        </p:txBody>
      </p:sp>
    </p:spTree>
    <p:extLst>
      <p:ext uri="{BB962C8B-B14F-4D97-AF65-F5344CB8AC3E}">
        <p14:creationId xmlns:p14="http://schemas.microsoft.com/office/powerpoint/2010/main" val="33551194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7D268DF-2573-4558-A650-D23ECC786869}" type="datetimeFigureOut">
              <a:rPr lang="en-US" smtClean="0"/>
              <a:t>8/24/2016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E0DA081-8AE1-4929-8803-A667FFCBB48C}" type="slidenum">
              <a:rPr lang="en-US" smtClean="0"/>
              <a:t>‹#›</a:t>
            </a:fld>
            <a:endParaRPr lang="en-US"/>
          </a:p>
        </p:txBody>
      </p:sp>
    </p:spTree>
    <p:extLst>
      <p:ext uri="{BB962C8B-B14F-4D97-AF65-F5344CB8AC3E}">
        <p14:creationId xmlns:p14="http://schemas.microsoft.com/office/powerpoint/2010/main" val="17508050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7D268DF-2573-4558-A650-D23ECC786869}" type="datetimeFigureOut">
              <a:rPr lang="en-US" smtClean="0"/>
              <a:t>8/24/2016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E0DA081-8AE1-4929-8803-A667FFCBB48C}" type="slidenum">
              <a:rPr lang="en-US" smtClean="0"/>
              <a:t>‹#›</a:t>
            </a:fld>
            <a:endParaRPr lang="en-US"/>
          </a:p>
        </p:txBody>
      </p:sp>
    </p:spTree>
    <p:extLst>
      <p:ext uri="{BB962C8B-B14F-4D97-AF65-F5344CB8AC3E}">
        <p14:creationId xmlns:p14="http://schemas.microsoft.com/office/powerpoint/2010/main" val="2148777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7D268DF-2573-4558-A650-D23ECC786869}" type="datetimeFigureOut">
              <a:rPr lang="en-US" smtClean="0"/>
              <a:t>8/24/2016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E0DA081-8AE1-4929-8803-A667FFCBB48C}" type="slidenum">
              <a:rPr lang="en-US" smtClean="0"/>
              <a:t>‹#›</a:t>
            </a:fld>
            <a:endParaRPr lang="en-US"/>
          </a:p>
        </p:txBody>
      </p:sp>
    </p:spTree>
    <p:extLst>
      <p:ext uri="{BB962C8B-B14F-4D97-AF65-F5344CB8AC3E}">
        <p14:creationId xmlns:p14="http://schemas.microsoft.com/office/powerpoint/2010/main" val="22642235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7D268DF-2573-4558-A650-D23ECC786869}" type="datetimeFigureOut">
              <a:rPr lang="en-US" smtClean="0"/>
              <a:t>8/24/2016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0DA081-8AE1-4929-8803-A667FFCBB48C}" type="slidenum">
              <a:rPr lang="en-US" smtClean="0"/>
              <a:t>‹#›</a:t>
            </a:fld>
            <a:endParaRPr lang="en-US"/>
          </a:p>
        </p:txBody>
      </p:sp>
    </p:spTree>
    <p:extLst>
      <p:ext uri="{BB962C8B-B14F-4D97-AF65-F5344CB8AC3E}">
        <p14:creationId xmlns:p14="http://schemas.microsoft.com/office/powerpoint/2010/main" val="12992306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7D268DF-2573-4558-A650-D23ECC786869}" type="datetimeFigureOut">
              <a:rPr lang="en-US" smtClean="0"/>
              <a:t>8/24/2016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0DA081-8AE1-4929-8803-A667FFCBB48C}" type="slidenum">
              <a:rPr lang="en-US" smtClean="0"/>
              <a:t>‹#›</a:t>
            </a:fld>
            <a:endParaRPr lang="en-US"/>
          </a:p>
        </p:txBody>
      </p:sp>
    </p:spTree>
    <p:extLst>
      <p:ext uri="{BB962C8B-B14F-4D97-AF65-F5344CB8AC3E}">
        <p14:creationId xmlns:p14="http://schemas.microsoft.com/office/powerpoint/2010/main" val="23333568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7D268DF-2573-4558-A650-D23ECC786869}" type="datetimeFigureOut">
              <a:rPr lang="en-US" smtClean="0"/>
              <a:t>8/24/2016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E0DA081-8AE1-4929-8803-A667FFCBB48C}" type="slidenum">
              <a:rPr lang="en-US" smtClean="0"/>
              <a:t>‹#›</a:t>
            </a:fld>
            <a:endParaRPr lang="en-US"/>
          </a:p>
        </p:txBody>
      </p:sp>
    </p:spTree>
    <p:extLst>
      <p:ext uri="{BB962C8B-B14F-4D97-AF65-F5344CB8AC3E}">
        <p14:creationId xmlns:p14="http://schemas.microsoft.com/office/powerpoint/2010/main" val="25811489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8" Type="http://schemas.openxmlformats.org/officeDocument/2006/relationships/hyperlink" Target="mailto:derek.johnston@oids.alabama.gov" TargetMode="External"/><Relationship Id="rId3" Type="http://schemas.openxmlformats.org/officeDocument/2006/relationships/hyperlink" Target="http://oids.alabama.gov/" TargetMode="External"/><Relationship Id="rId7" Type="http://schemas.openxmlformats.org/officeDocument/2006/relationships/hyperlink" Target="mailto:john.morris@oids.Alabama.gov" TargetMode="External"/><Relationship Id="rId2" Type="http://schemas.openxmlformats.org/officeDocument/2006/relationships/hyperlink" Target="mailto:oids@oids.alabama.gov" TargetMode="External"/><Relationship Id="rId1" Type="http://schemas.openxmlformats.org/officeDocument/2006/relationships/slideLayout" Target="../slideLayouts/slideLayout2.xml"/><Relationship Id="rId6" Type="http://schemas.openxmlformats.org/officeDocument/2006/relationships/hyperlink" Target="mailto:marcella.willis@oids.alabama.gov" TargetMode="External"/><Relationship Id="rId5" Type="http://schemas.openxmlformats.org/officeDocument/2006/relationships/hyperlink" Target="mailto:ellen.eggers@oids.alabama.gov" TargetMode="External"/><Relationship Id="rId4" Type="http://schemas.openxmlformats.org/officeDocument/2006/relationships/hyperlink" Target="mailto:christopher.roberts@oids.alabama.gov"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4000" b="1" dirty="0" smtClean="0"/>
              <a:t>HOW TO GET PAID</a:t>
            </a:r>
            <a:r>
              <a:rPr lang="en-US" dirty="0" smtClean="0"/>
              <a:t/>
            </a:r>
            <a:br>
              <a:rPr lang="en-US" dirty="0" smtClean="0"/>
            </a:br>
            <a:r>
              <a:rPr lang="en-US" sz="3600" dirty="0" smtClean="0"/>
              <a:t>(or at least not have the claim slowed</a:t>
            </a:r>
            <a:br>
              <a:rPr lang="en-US" sz="3600" dirty="0" smtClean="0"/>
            </a:br>
            <a:r>
              <a:rPr lang="en-US" sz="3600" dirty="0" smtClean="0"/>
              <a:t> down in OIDS processing) and</a:t>
            </a:r>
            <a:br>
              <a:rPr lang="en-US" sz="3600" dirty="0" smtClean="0"/>
            </a:br>
            <a:r>
              <a:rPr lang="en-US" sz="3600" b="1" dirty="0" smtClean="0"/>
              <a:t>OTHER RANDOM BITS OF INFORMATION</a:t>
            </a:r>
            <a:endParaRPr lang="en-US" dirty="0"/>
          </a:p>
        </p:txBody>
      </p:sp>
      <p:sp>
        <p:nvSpPr>
          <p:cNvPr id="3" name="Subtitle 2"/>
          <p:cNvSpPr>
            <a:spLocks noGrp="1"/>
          </p:cNvSpPr>
          <p:nvPr>
            <p:ph type="subTitle" idx="1"/>
          </p:nvPr>
        </p:nvSpPr>
        <p:spPr>
          <a:xfrm>
            <a:off x="1524000" y="3602037"/>
            <a:ext cx="9144000" cy="2766105"/>
          </a:xfrm>
        </p:spPr>
        <p:txBody>
          <a:bodyPr>
            <a:normAutofit/>
          </a:bodyPr>
          <a:lstStyle/>
          <a:p>
            <a:endParaRPr lang="en-US" dirty="0" smtClean="0"/>
          </a:p>
          <a:p>
            <a:endParaRPr lang="en-US" dirty="0"/>
          </a:p>
          <a:p>
            <a:r>
              <a:rPr lang="en-US" dirty="0" smtClean="0"/>
              <a:t>Chris E. Roberts</a:t>
            </a:r>
          </a:p>
          <a:p>
            <a:r>
              <a:rPr lang="en-US" dirty="0" smtClean="0"/>
              <a:t>August 24, 2016</a:t>
            </a:r>
          </a:p>
          <a:p>
            <a:r>
              <a:rPr lang="en-US" dirty="0" smtClean="0"/>
              <a:t>Huntsville, AL</a:t>
            </a:r>
            <a:endParaRPr lang="en-US" dirty="0"/>
          </a:p>
        </p:txBody>
      </p:sp>
    </p:spTree>
    <p:extLst>
      <p:ext uri="{BB962C8B-B14F-4D97-AF65-F5344CB8AC3E}">
        <p14:creationId xmlns:p14="http://schemas.microsoft.com/office/powerpoint/2010/main" val="33755879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218209"/>
            <a:ext cx="10515600" cy="5958754"/>
          </a:xfrm>
        </p:spPr>
        <p:txBody>
          <a:bodyPr>
            <a:normAutofit lnSpcReduction="10000"/>
          </a:bodyPr>
          <a:lstStyle/>
          <a:p>
            <a:pPr marL="0" indent="0">
              <a:buNone/>
            </a:pPr>
            <a:r>
              <a:rPr lang="en-US" sz="1600" b="1" dirty="0" smtClean="0"/>
              <a:t>§ 15-12-21. </a:t>
            </a:r>
            <a:r>
              <a:rPr lang="en-US" sz="1600" b="1" i="1" dirty="0" smtClean="0"/>
              <a:t> </a:t>
            </a:r>
            <a:r>
              <a:rPr lang="en-US" sz="1600" b="1" dirty="0" smtClean="0"/>
              <a:t>Appointment and compensation of counsel - Trial court </a:t>
            </a:r>
          </a:p>
          <a:p>
            <a:pPr marL="0" indent="0">
              <a:buNone/>
            </a:pPr>
            <a:r>
              <a:rPr lang="en-US" sz="1600" dirty="0" smtClean="0"/>
              <a:t>“(</a:t>
            </a:r>
            <a:r>
              <a:rPr lang="en-US" sz="1600" dirty="0"/>
              <a:t>d) If the appropriate method for providing indigent defense services is by appointed </a:t>
            </a:r>
            <a:r>
              <a:rPr lang="en-US" sz="1600" dirty="0" smtClean="0"/>
              <a:t>counsel in </a:t>
            </a:r>
            <a:r>
              <a:rPr lang="en-US" sz="1600" dirty="0"/>
              <a:t>a case described in subsections (a), (b), and (c), including cases tried de novo in </a:t>
            </a:r>
            <a:r>
              <a:rPr lang="en-US" sz="1600" dirty="0" smtClean="0"/>
              <a:t>circuit court </a:t>
            </a:r>
            <a:r>
              <a:rPr lang="en-US" sz="1600" dirty="0"/>
              <a:t>on appeal from a juvenile proceeding, appointed counsel shall be entitled to </a:t>
            </a:r>
            <a:r>
              <a:rPr lang="en-US" sz="1600" dirty="0" smtClean="0"/>
              <a:t>receive for </a:t>
            </a:r>
            <a:r>
              <a:rPr lang="en-US" sz="1600" dirty="0"/>
              <a:t>their services a fee to be approved by the trial court. The amount of the fee shall </a:t>
            </a:r>
            <a:r>
              <a:rPr lang="en-US" sz="1600" dirty="0" smtClean="0"/>
              <a:t>be based </a:t>
            </a:r>
            <a:r>
              <a:rPr lang="en-US" sz="1600" dirty="0"/>
              <a:t>on the number of hours spent by the attorney in working on the case. The </a:t>
            </a:r>
            <a:r>
              <a:rPr lang="en-US" sz="1600" dirty="0" smtClean="0"/>
              <a:t>amount of </a:t>
            </a:r>
            <a:r>
              <a:rPr lang="en-US" sz="1600" dirty="0"/>
              <a:t>the fee shall be based on the number of hours spent by the attorney in working on </a:t>
            </a:r>
            <a:r>
              <a:rPr lang="en-US" sz="1600" dirty="0" smtClean="0"/>
              <a:t>the case </a:t>
            </a:r>
            <a:r>
              <a:rPr lang="en-US" sz="1600" dirty="0"/>
              <a:t>and shall be computed at the rate of seventy dollars ($70) per hour for </a:t>
            </a:r>
            <a:r>
              <a:rPr lang="en-US" sz="1600" dirty="0" smtClean="0"/>
              <a:t>time reasonably </a:t>
            </a:r>
            <a:r>
              <a:rPr lang="en-US" sz="1600" dirty="0"/>
              <a:t>expended on the case. The total fees paid to any one attorney in any </a:t>
            </a:r>
            <a:r>
              <a:rPr lang="en-US" sz="1600" dirty="0" smtClean="0"/>
              <a:t>one case</a:t>
            </a:r>
            <a:r>
              <a:rPr lang="en-US" sz="1600" dirty="0"/>
              <a:t>, from the time of appointment through the trial of the case, including motions for </a:t>
            </a:r>
            <a:r>
              <a:rPr lang="en-US" sz="1600" dirty="0" smtClean="0"/>
              <a:t>new trial</a:t>
            </a:r>
            <a:r>
              <a:rPr lang="en-US" sz="1600" dirty="0"/>
              <a:t>, shall not exceed the following</a:t>
            </a:r>
            <a:r>
              <a:rPr lang="en-US" sz="1600" dirty="0" smtClean="0"/>
              <a:t>:</a:t>
            </a:r>
          </a:p>
          <a:p>
            <a:pPr marL="0" indent="0">
              <a:buNone/>
            </a:pPr>
            <a:r>
              <a:rPr lang="en-US" sz="1600" dirty="0" smtClean="0"/>
              <a:t>“(</a:t>
            </a:r>
            <a:r>
              <a:rPr lang="en-US" sz="1600" dirty="0"/>
              <a:t>1) In cases where the original charge is a capital offense or a charge which carries </a:t>
            </a:r>
            <a:r>
              <a:rPr lang="en-US" sz="1600" dirty="0" smtClean="0"/>
              <a:t>a possible </a:t>
            </a:r>
            <a:r>
              <a:rPr lang="en-US" sz="1600" dirty="0"/>
              <a:t>sentence of life without parole, there shall be no limit on the total fee.</a:t>
            </a:r>
          </a:p>
          <a:p>
            <a:pPr marL="0" indent="0">
              <a:buNone/>
            </a:pPr>
            <a:r>
              <a:rPr lang="en-US" sz="1600" dirty="0" smtClean="0"/>
              <a:t>“(</a:t>
            </a:r>
            <a:r>
              <a:rPr lang="en-US" sz="1600" dirty="0"/>
              <a:t>2) Except for cases covered by subdivision (1), in cases where the original charge </a:t>
            </a:r>
            <a:r>
              <a:rPr lang="en-US" sz="1600" dirty="0" smtClean="0"/>
              <a:t>is a </a:t>
            </a:r>
            <a:r>
              <a:rPr lang="en-US" sz="1600" dirty="0"/>
              <a:t>Class A felony, the total fee shall not exceed four thousand dollars ($4,000).</a:t>
            </a:r>
          </a:p>
          <a:p>
            <a:pPr marL="0" indent="0">
              <a:buNone/>
            </a:pPr>
            <a:r>
              <a:rPr lang="en-US" sz="1600" dirty="0" smtClean="0"/>
              <a:t>“(</a:t>
            </a:r>
            <a:r>
              <a:rPr lang="en-US" sz="1600" dirty="0"/>
              <a:t>3) In cases where the original charge is a Class B felony, the total fee shall </a:t>
            </a:r>
            <a:r>
              <a:rPr lang="en-US" sz="1600" dirty="0" smtClean="0"/>
              <a:t>not exceed </a:t>
            </a:r>
            <a:r>
              <a:rPr lang="en-US" sz="1600" dirty="0"/>
              <a:t>three thousand dollars ($3,000).</a:t>
            </a:r>
          </a:p>
          <a:p>
            <a:pPr marL="0" indent="0">
              <a:buNone/>
            </a:pPr>
            <a:r>
              <a:rPr lang="en-US" sz="1600" dirty="0" smtClean="0"/>
              <a:t>“(</a:t>
            </a:r>
            <a:r>
              <a:rPr lang="en-US" sz="1600" dirty="0"/>
              <a:t>4) In cases where the original charge is a Class C or Class D felony, the total </a:t>
            </a:r>
            <a:r>
              <a:rPr lang="en-US" sz="1600" dirty="0" smtClean="0"/>
              <a:t>fee shall </a:t>
            </a:r>
            <a:r>
              <a:rPr lang="en-US" sz="1600" dirty="0"/>
              <a:t>not exceed two thousand dollars ($2,000).</a:t>
            </a:r>
          </a:p>
          <a:p>
            <a:pPr marL="0" indent="0">
              <a:buNone/>
            </a:pPr>
            <a:r>
              <a:rPr lang="en-US" sz="1600" dirty="0" smtClean="0"/>
              <a:t>“(</a:t>
            </a:r>
            <a:r>
              <a:rPr lang="en-US" sz="1600" dirty="0"/>
              <a:t>5) In juvenile cases, the total fee shall not exceed two thousand five hundred </a:t>
            </a:r>
            <a:r>
              <a:rPr lang="en-US" sz="1600" dirty="0" smtClean="0"/>
              <a:t>dollars ($</a:t>
            </a:r>
            <a:r>
              <a:rPr lang="en-US" sz="1600" dirty="0"/>
              <a:t>2,500).</a:t>
            </a:r>
          </a:p>
          <a:p>
            <a:pPr marL="0" indent="0">
              <a:buNone/>
            </a:pPr>
            <a:r>
              <a:rPr lang="en-US" sz="1600" dirty="0" smtClean="0"/>
              <a:t>“(</a:t>
            </a:r>
            <a:r>
              <a:rPr lang="en-US" sz="1600" dirty="0"/>
              <a:t>6) In all other cases, the total fee shall not exceed one thousand five hundred </a:t>
            </a:r>
            <a:r>
              <a:rPr lang="en-US" sz="1600" dirty="0" smtClean="0"/>
              <a:t>dollars ($</a:t>
            </a:r>
            <a:r>
              <a:rPr lang="en-US" sz="1600" dirty="0"/>
              <a:t>1,500).</a:t>
            </a:r>
          </a:p>
          <a:p>
            <a:pPr marL="0" indent="0">
              <a:buNone/>
            </a:pPr>
            <a:r>
              <a:rPr lang="en-US" sz="1600" dirty="0"/>
              <a:t>Counsel shall also be entitled to be reimbursed for any </a:t>
            </a:r>
            <a:r>
              <a:rPr lang="en-US" sz="1600" dirty="0" err="1"/>
              <a:t>nonoverhead</a:t>
            </a:r>
            <a:r>
              <a:rPr lang="en-US" sz="1600" dirty="0"/>
              <a:t> </a:t>
            </a:r>
            <a:r>
              <a:rPr lang="en-US" sz="1600" dirty="0" smtClean="0"/>
              <a:t>expenses reasonably </a:t>
            </a:r>
            <a:r>
              <a:rPr lang="en-US" sz="1600" dirty="0"/>
              <a:t>incurred in the representation of his or her client, with any expense </a:t>
            </a:r>
            <a:r>
              <a:rPr lang="en-US" sz="1600" dirty="0" smtClean="0"/>
              <a:t>in excess </a:t>
            </a:r>
            <a:r>
              <a:rPr lang="en-US" sz="1600" dirty="0"/>
              <a:t>of three hundred dollars ($300) subject to advance approval by </a:t>
            </a:r>
            <a:r>
              <a:rPr lang="en-US" sz="1600" dirty="0" smtClean="0"/>
              <a:t>the trial court </a:t>
            </a:r>
            <a:r>
              <a:rPr lang="en-US" sz="1600" dirty="0"/>
              <a:t>as necessary for the indigent defense services and as a reasonable cost </a:t>
            </a:r>
            <a:r>
              <a:rPr lang="en-US" sz="1600" dirty="0" smtClean="0"/>
              <a:t>or expense</a:t>
            </a:r>
            <a:r>
              <a:rPr lang="en-US" sz="1600" dirty="0"/>
              <a:t>. Reimbursable expenses shall not include overhead expenses. Fees </a:t>
            </a:r>
            <a:r>
              <a:rPr lang="en-US" sz="1600" dirty="0" smtClean="0"/>
              <a:t>and expenses </a:t>
            </a:r>
            <a:r>
              <a:rPr lang="en-US" sz="1600" dirty="0"/>
              <a:t>of all experts, investigators, and others rendering indigent </a:t>
            </a:r>
            <a:r>
              <a:rPr lang="en-US" sz="1600" dirty="0" smtClean="0"/>
              <a:t>defense services </a:t>
            </a:r>
            <a:r>
              <a:rPr lang="en-US" sz="1600" dirty="0"/>
              <a:t>to be used by counsel for an indigent defendant shall be approved </a:t>
            </a:r>
            <a:r>
              <a:rPr lang="en-US" sz="1600" dirty="0" smtClean="0"/>
              <a:t>in advance </a:t>
            </a:r>
            <a:r>
              <a:rPr lang="en-US" sz="1600" dirty="0"/>
              <a:t>by the trial court as necessary for the indigent defense services and as </a:t>
            </a:r>
            <a:r>
              <a:rPr lang="en-US" sz="1600" dirty="0" smtClean="0"/>
              <a:t>a reasonable </a:t>
            </a:r>
            <a:r>
              <a:rPr lang="en-US" sz="1600" dirty="0"/>
              <a:t>cost or expense. Retrials of any case shall be considered a new </a:t>
            </a:r>
            <a:r>
              <a:rPr lang="en-US" sz="1600" dirty="0" smtClean="0"/>
              <a:t>case for </a:t>
            </a:r>
            <a:r>
              <a:rPr lang="en-US" sz="1600" dirty="0"/>
              <a:t>billing purposes. Upon review, the director may authorize interim payment </a:t>
            </a:r>
            <a:r>
              <a:rPr lang="en-US" sz="1600" dirty="0" smtClean="0"/>
              <a:t>of the </a:t>
            </a:r>
            <a:r>
              <a:rPr lang="en-US" sz="1600" dirty="0"/>
              <a:t>attorney fees or expenses, or both</a:t>
            </a:r>
            <a:r>
              <a:rPr lang="en-US" sz="1600" dirty="0" smtClean="0"/>
              <a:t>.”</a:t>
            </a:r>
            <a:endParaRPr lang="en-US" sz="1600" b="1" dirty="0" smtClean="0"/>
          </a:p>
          <a:p>
            <a:pPr marL="0" indent="0">
              <a:buNone/>
            </a:pPr>
            <a:endParaRPr lang="en-US" sz="1600" dirty="0"/>
          </a:p>
        </p:txBody>
      </p:sp>
    </p:spTree>
    <p:extLst>
      <p:ext uri="{BB962C8B-B14F-4D97-AF65-F5344CB8AC3E}">
        <p14:creationId xmlns:p14="http://schemas.microsoft.com/office/powerpoint/2010/main" val="15542822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984704"/>
          </a:xfrm>
        </p:spPr>
        <p:txBody>
          <a:bodyPr>
            <a:normAutofit/>
          </a:bodyPr>
          <a:lstStyle/>
          <a:p>
            <a:pPr algn="ctr"/>
            <a:r>
              <a:rPr lang="en-US" sz="2800" dirty="0" smtClean="0"/>
              <a:t>TRIAL COURT CASES IN WHICH THERE IS NO FEE CAP</a:t>
            </a:r>
            <a:endParaRPr lang="en-US" sz="2800" dirty="0"/>
          </a:p>
        </p:txBody>
      </p:sp>
      <p:sp>
        <p:nvSpPr>
          <p:cNvPr id="3" name="Content Placeholder 2"/>
          <p:cNvSpPr>
            <a:spLocks noGrp="1"/>
          </p:cNvSpPr>
          <p:nvPr>
            <p:ph idx="1"/>
          </p:nvPr>
        </p:nvSpPr>
        <p:spPr/>
        <p:txBody>
          <a:bodyPr>
            <a:normAutofit/>
          </a:bodyPr>
          <a:lstStyle/>
          <a:p>
            <a:pPr marL="0" indent="0">
              <a:buNone/>
            </a:pPr>
            <a:r>
              <a:rPr lang="en-US" sz="1600" dirty="0" smtClean="0"/>
              <a:t>Alabama Code Section 15-21-21(d)(1) provides:  “In cases where the original charge is a capital offense or a charge which carries a possible sentence of life without parole, there shall be no limit on the total fee.”</a:t>
            </a:r>
          </a:p>
          <a:p>
            <a:pPr marL="0" indent="0">
              <a:buNone/>
            </a:pPr>
            <a:endParaRPr lang="en-US" sz="1600" dirty="0" smtClean="0"/>
          </a:p>
          <a:p>
            <a:pPr marL="0" indent="0">
              <a:buNone/>
            </a:pPr>
            <a:r>
              <a:rPr lang="en-US" sz="1600" dirty="0" smtClean="0"/>
              <a:t>Capital Offense:  §13A-5-40</a:t>
            </a:r>
          </a:p>
          <a:p>
            <a:pPr marL="0" indent="0">
              <a:buNone/>
            </a:pPr>
            <a:r>
              <a:rPr lang="en-US" sz="1600" dirty="0" smtClean="0"/>
              <a:t>Capital Felony:  A case where the charge carries a possible sentence of life without possibility of parole.</a:t>
            </a:r>
          </a:p>
          <a:p>
            <a:pPr marL="0" indent="0">
              <a:buNone/>
            </a:pPr>
            <a:r>
              <a:rPr lang="en-US" sz="1600" dirty="0"/>
              <a:t>	</a:t>
            </a:r>
            <a:r>
              <a:rPr lang="en-US" sz="1600" dirty="0" smtClean="0"/>
              <a:t>1) Class A felony wherein client has three (3) prior felony convictions – §13A-5-9(c)(3)</a:t>
            </a:r>
          </a:p>
          <a:p>
            <a:pPr marL="0" indent="0">
              <a:buNone/>
            </a:pPr>
            <a:r>
              <a:rPr lang="en-US" sz="1600" dirty="0"/>
              <a:t>	</a:t>
            </a:r>
            <a:r>
              <a:rPr lang="en-US" sz="1600" dirty="0" smtClean="0"/>
              <a:t>2) Class A felony wherein client has three (3) prior felony convictions, including a prior Class A felony conviction – 	§13A-5-9(c)(4)</a:t>
            </a:r>
          </a:p>
          <a:p>
            <a:pPr marL="0" indent="0">
              <a:buNone/>
            </a:pPr>
            <a:r>
              <a:rPr lang="en-US" sz="1600" dirty="0"/>
              <a:t>	</a:t>
            </a:r>
            <a:r>
              <a:rPr lang="en-US" sz="1600" dirty="0" smtClean="0"/>
              <a:t>3) Drug Trafficking Enterprise – §13A-12-233</a:t>
            </a:r>
          </a:p>
          <a:p>
            <a:pPr marL="0" indent="0">
              <a:buNone/>
            </a:pPr>
            <a:r>
              <a:rPr lang="en-US" sz="1600" dirty="0"/>
              <a:t>	</a:t>
            </a:r>
            <a:r>
              <a:rPr lang="en-US" sz="1600" dirty="0" smtClean="0"/>
              <a:t>4) Rape 1</a:t>
            </a:r>
            <a:r>
              <a:rPr lang="en-US" sz="1600" baseline="30000" dirty="0" smtClean="0"/>
              <a:t>st</a:t>
            </a:r>
            <a:r>
              <a:rPr lang="en-US" sz="1600" dirty="0" smtClean="0"/>
              <a:t> degree, Sodomy 1</a:t>
            </a:r>
            <a:r>
              <a:rPr lang="en-US" sz="1600" baseline="30000" dirty="0" smtClean="0"/>
              <a:t>st</a:t>
            </a:r>
            <a:r>
              <a:rPr lang="en-US" sz="1600" dirty="0" smtClean="0"/>
              <a:t> Degree and Sexual Torture wherein victim is six (6) years of age or less and the 	offender is twenty-one (21) years of age or older – §13A-5-6(d) </a:t>
            </a:r>
            <a:endParaRPr lang="en-US" sz="1600" dirty="0"/>
          </a:p>
        </p:txBody>
      </p:sp>
    </p:spTree>
    <p:extLst>
      <p:ext uri="{BB962C8B-B14F-4D97-AF65-F5344CB8AC3E}">
        <p14:creationId xmlns:p14="http://schemas.microsoft.com/office/powerpoint/2010/main" val="7645142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725920"/>
          </a:xfrm>
        </p:spPr>
        <p:txBody>
          <a:bodyPr>
            <a:normAutofit/>
          </a:bodyPr>
          <a:lstStyle/>
          <a:p>
            <a:pPr algn="ctr"/>
            <a:r>
              <a:rPr lang="en-US" sz="2800" b="1" u="sng" dirty="0" smtClean="0"/>
              <a:t>CAN THE FEE CAPS BE EXCEEDED OR WAIVED?</a:t>
            </a:r>
            <a:endParaRPr lang="en-US" sz="2800" b="1" u="sng" dirty="0"/>
          </a:p>
        </p:txBody>
      </p:sp>
      <p:sp>
        <p:nvSpPr>
          <p:cNvPr id="3" name="Content Placeholder 2"/>
          <p:cNvSpPr>
            <a:spLocks noGrp="1"/>
          </p:cNvSpPr>
          <p:nvPr>
            <p:ph idx="1"/>
          </p:nvPr>
        </p:nvSpPr>
        <p:spPr>
          <a:xfrm>
            <a:off x="838200" y="1091046"/>
            <a:ext cx="10515600" cy="5085917"/>
          </a:xfrm>
        </p:spPr>
        <p:txBody>
          <a:bodyPr>
            <a:normAutofit lnSpcReduction="10000"/>
          </a:bodyPr>
          <a:lstStyle/>
          <a:p>
            <a:pPr marL="0" indent="0">
              <a:buNone/>
            </a:pPr>
            <a:r>
              <a:rPr lang="en-US" sz="1600" b="1" u="sng" dirty="0" smtClean="0"/>
              <a:t>TRIAL COURT</a:t>
            </a:r>
            <a:r>
              <a:rPr lang="en-US" sz="1600" dirty="0" smtClean="0"/>
              <a:t>- Alabama Code § 15-12-21</a:t>
            </a:r>
          </a:p>
          <a:p>
            <a:pPr marL="0" indent="0">
              <a:buNone/>
            </a:pPr>
            <a:r>
              <a:rPr lang="en-US" sz="1600" b="1" dirty="0"/>
              <a:t>	</a:t>
            </a:r>
            <a:r>
              <a:rPr lang="en-US" sz="1600" dirty="0" smtClean="0"/>
              <a:t>-There is currently no statutory authority for OIDS to exceed or waive the fee cap under § 15-12-21.</a:t>
            </a:r>
          </a:p>
          <a:p>
            <a:pPr marL="0" indent="0">
              <a:buNone/>
            </a:pPr>
            <a:endParaRPr lang="en-US" sz="1600" b="1" dirty="0"/>
          </a:p>
          <a:p>
            <a:pPr marL="0" indent="0">
              <a:buNone/>
            </a:pPr>
            <a:r>
              <a:rPr lang="en-US" sz="1600" b="1" u="sng" dirty="0" smtClean="0"/>
              <a:t>APPEALS</a:t>
            </a:r>
            <a:r>
              <a:rPr lang="en-US" sz="1600" dirty="0" smtClean="0"/>
              <a:t> – Alabama Code § 15-12-22</a:t>
            </a:r>
          </a:p>
          <a:p>
            <a:pPr marL="0" indent="0">
              <a:buNone/>
            </a:pPr>
            <a:r>
              <a:rPr lang="en-US" sz="1600" dirty="0" smtClean="0"/>
              <a:t>	-There is statutory authority for OIDS to waive the fee cap under §15-12-22(c)(2):  “ . . . Notwithstanding the 	foregoing provisions of this subdivision, the maximum amounts set forth above in this subdivision </a:t>
            </a:r>
            <a:r>
              <a:rPr lang="en-US" sz="1600" b="1" i="1" dirty="0" smtClean="0"/>
              <a:t>may be waived </a:t>
            </a:r>
            <a:r>
              <a:rPr lang="en-US" sz="1600" dirty="0" smtClean="0"/>
              <a:t>	</a:t>
            </a:r>
            <a:r>
              <a:rPr lang="en-US" sz="1600" b="1" i="1" dirty="0" smtClean="0"/>
              <a:t>by the appropriate appellate court and the director for good cause shown </a:t>
            </a:r>
            <a:r>
              <a:rPr lang="en-US" sz="1600" dirty="0" smtClean="0"/>
              <a:t>. . . “</a:t>
            </a:r>
          </a:p>
          <a:p>
            <a:pPr marL="0" indent="0">
              <a:buNone/>
            </a:pPr>
            <a:endParaRPr lang="en-US" sz="1600" dirty="0"/>
          </a:p>
          <a:p>
            <a:pPr marL="0" indent="0">
              <a:buNone/>
            </a:pPr>
            <a:r>
              <a:rPr lang="en-US" sz="1600" b="1" u="sng" dirty="0" smtClean="0"/>
              <a:t>POST-CONVICTION PROCEEDINGS</a:t>
            </a:r>
            <a:r>
              <a:rPr lang="en-US" sz="1600" dirty="0" smtClean="0"/>
              <a:t> – Alabama Code § 15-12-23</a:t>
            </a:r>
          </a:p>
          <a:p>
            <a:pPr marL="0" indent="0">
              <a:buNone/>
            </a:pPr>
            <a:r>
              <a:rPr lang="en-US" sz="1600" dirty="0" smtClean="0"/>
              <a:t>	-There is statutory authority for OIDS to waive the fee cap under §15-12-23(d):  “. . . Notwithstanding the 	foregoing, the maximum amount </a:t>
            </a:r>
            <a:r>
              <a:rPr lang="en-US" sz="1600" b="1" i="1" dirty="0" smtClean="0"/>
              <a:t>may be waived by the director for good cause shown </a:t>
            </a:r>
            <a:r>
              <a:rPr lang="en-US" sz="1600" dirty="0" smtClean="0"/>
              <a:t>. . . “</a:t>
            </a:r>
          </a:p>
          <a:p>
            <a:pPr marL="0" indent="0">
              <a:buNone/>
            </a:pPr>
            <a:endParaRPr lang="en-US" sz="1600" dirty="0"/>
          </a:p>
          <a:p>
            <a:pPr marL="0" indent="0">
              <a:buNone/>
            </a:pPr>
            <a:r>
              <a:rPr lang="en-US" sz="1600" b="1" u="sng" dirty="0" smtClean="0"/>
              <a:t>IF THE FEE CAP CAN BE WAIVED, WHAT SHOULD I DO?</a:t>
            </a:r>
            <a:endParaRPr lang="en-US" sz="1600" dirty="0" smtClean="0"/>
          </a:p>
          <a:p>
            <a:pPr marL="0" indent="0">
              <a:buNone/>
            </a:pPr>
            <a:r>
              <a:rPr lang="en-US" sz="1600" dirty="0"/>
              <a:t>	</a:t>
            </a:r>
            <a:r>
              <a:rPr lang="en-US" sz="1600" dirty="0" smtClean="0"/>
              <a:t>The statutes do not require pre-approval from OIDS to waive the cap.  When submitting the claim, include documentation justifying waiver of the cap.  Justifications include factors such as the length of the trial transcript, unique legal challenges in the case, research requirements, brief length, etc.  The more detail you include, the easier it is for OIDS to make a decision on the waiver and requested amount.</a:t>
            </a:r>
            <a:endParaRPr lang="en-US" sz="1600" dirty="0"/>
          </a:p>
        </p:txBody>
      </p:sp>
    </p:spTree>
    <p:extLst>
      <p:ext uri="{BB962C8B-B14F-4D97-AF65-F5344CB8AC3E}">
        <p14:creationId xmlns:p14="http://schemas.microsoft.com/office/powerpoint/2010/main" val="17338395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55864"/>
            <a:ext cx="10515600" cy="6021099"/>
          </a:xfrm>
        </p:spPr>
        <p:txBody>
          <a:bodyPr>
            <a:normAutofit/>
          </a:bodyPr>
          <a:lstStyle/>
          <a:p>
            <a:pPr marL="0" indent="0">
              <a:buNone/>
            </a:pPr>
            <a:endParaRPr lang="en-US" sz="1600" b="1" dirty="0" smtClean="0"/>
          </a:p>
          <a:p>
            <a:pPr marL="0" indent="0">
              <a:buNone/>
            </a:pPr>
            <a:endParaRPr lang="en-US" sz="1600" b="1" dirty="0"/>
          </a:p>
          <a:p>
            <a:pPr marL="0" indent="0">
              <a:buNone/>
            </a:pPr>
            <a:endParaRPr lang="en-US" sz="1600" b="1" dirty="0" smtClean="0"/>
          </a:p>
          <a:p>
            <a:pPr marL="0" indent="0">
              <a:buNone/>
            </a:pPr>
            <a:endParaRPr lang="en-US" sz="1600" b="1" dirty="0"/>
          </a:p>
          <a:p>
            <a:pPr marL="0" indent="0">
              <a:buNone/>
            </a:pPr>
            <a:r>
              <a:rPr lang="en-US" sz="1600" b="1" dirty="0" smtClean="0"/>
              <a:t>§ 15-12-21. </a:t>
            </a:r>
            <a:r>
              <a:rPr lang="en-US" sz="1600" b="1" i="1" dirty="0" smtClean="0"/>
              <a:t> </a:t>
            </a:r>
            <a:r>
              <a:rPr lang="en-US" sz="1600" b="1" dirty="0" smtClean="0"/>
              <a:t>Appointment and compensation of counsel - Trial court </a:t>
            </a:r>
          </a:p>
          <a:p>
            <a:pPr marL="0" indent="0">
              <a:buNone/>
            </a:pPr>
            <a:r>
              <a:rPr lang="en-US" sz="1600" dirty="0" smtClean="0"/>
              <a:t>“(</a:t>
            </a:r>
            <a:r>
              <a:rPr lang="en-US" sz="1600" dirty="0"/>
              <a:t>e) </a:t>
            </a:r>
            <a:r>
              <a:rPr lang="en-US" sz="1600" b="1" u="sng" dirty="0"/>
              <a:t>Within a reasonable time after the conclusion of the trial or ruling on a motion for a </a:t>
            </a:r>
            <a:r>
              <a:rPr lang="en-US" sz="1600" b="1" u="sng" dirty="0" smtClean="0"/>
              <a:t>new trial </a:t>
            </a:r>
            <a:r>
              <a:rPr lang="en-US" sz="1600" b="1" u="sng" dirty="0"/>
              <a:t>or after an acquittal or other judgment disposing of the case, not to exceed 90 days</a:t>
            </a:r>
            <a:r>
              <a:rPr lang="en-US" sz="1600" dirty="0" smtClean="0"/>
              <a:t>, counsel </a:t>
            </a:r>
            <a:r>
              <a:rPr lang="en-US" sz="1600" dirty="0"/>
              <a:t>shall submit a bill for services rendered to the office. </a:t>
            </a:r>
            <a:r>
              <a:rPr lang="en-US" sz="1600" b="1" u="sng" dirty="0"/>
              <a:t>The bill shall </a:t>
            </a:r>
            <a:r>
              <a:rPr lang="en-US" sz="1600" b="1" u="sng" dirty="0" smtClean="0"/>
              <a:t>be accompanied </a:t>
            </a:r>
            <a:r>
              <a:rPr lang="en-US" sz="1600" b="1" u="sng" dirty="0"/>
              <a:t>by a certification by the trial court that counsel provided representation </a:t>
            </a:r>
            <a:r>
              <a:rPr lang="en-US" sz="1600" b="1" u="sng" dirty="0" smtClean="0"/>
              <a:t>to the </a:t>
            </a:r>
            <a:r>
              <a:rPr lang="en-US" sz="1600" b="1" u="sng" dirty="0"/>
              <a:t>indigent defendant, that the matter has been concluded, and that to the best of his </a:t>
            </a:r>
            <a:r>
              <a:rPr lang="en-US" sz="1600" b="1" u="sng" dirty="0" smtClean="0"/>
              <a:t>or her </a:t>
            </a:r>
            <a:r>
              <a:rPr lang="en-US" sz="1600" b="1" u="sng" dirty="0"/>
              <a:t>knowledge the bill is reasonable based on the defense provided. </a:t>
            </a:r>
            <a:r>
              <a:rPr lang="en-US" sz="1600" dirty="0"/>
              <a:t>The trial court </a:t>
            </a:r>
            <a:r>
              <a:rPr lang="en-US" sz="1600" dirty="0" smtClean="0"/>
              <a:t>need not </a:t>
            </a:r>
            <a:r>
              <a:rPr lang="en-US" sz="1600" dirty="0"/>
              <a:t>approve the items included on the bill or the amount of the bill, but may provide </a:t>
            </a:r>
            <a:r>
              <a:rPr lang="en-US" sz="1600" dirty="0" smtClean="0"/>
              <a:t>any information </a:t>
            </a:r>
            <a:r>
              <a:rPr lang="en-US" sz="1600" dirty="0"/>
              <a:t>requested by the office or the indigent defense advisory board relating to </a:t>
            </a:r>
            <a:r>
              <a:rPr lang="en-US" sz="1600" dirty="0" smtClean="0"/>
              <a:t>the representation</a:t>
            </a:r>
            <a:r>
              <a:rPr lang="en-US" sz="1600" dirty="0"/>
              <a:t>. The bill for compensation of appointed counsel shall be submitted to </a:t>
            </a:r>
            <a:r>
              <a:rPr lang="en-US" sz="1600" dirty="0" smtClean="0"/>
              <a:t>the office</a:t>
            </a:r>
            <a:r>
              <a:rPr lang="en-US" sz="1600" dirty="0"/>
              <a:t>. After review and approval, the office shall recommend to the Comptroller that </a:t>
            </a:r>
            <a:r>
              <a:rPr lang="en-US" sz="1600" dirty="0" smtClean="0"/>
              <a:t>the bill </a:t>
            </a:r>
            <a:r>
              <a:rPr lang="en-US" sz="1600" dirty="0"/>
              <a:t>be paid. The office may forward the bill to the indigent defense advisory board </a:t>
            </a:r>
            <a:r>
              <a:rPr lang="en-US" sz="1600" dirty="0" smtClean="0"/>
              <a:t>for review </a:t>
            </a:r>
            <a:r>
              <a:rPr lang="en-US" sz="1600" dirty="0"/>
              <a:t>and comment prior to approval. </a:t>
            </a:r>
            <a:r>
              <a:rPr lang="en-US" sz="1600" b="1" u="sng" dirty="0"/>
              <a:t>The Comptroller shall remit payment in a </a:t>
            </a:r>
            <a:r>
              <a:rPr lang="en-US" sz="1600" b="1" u="sng" dirty="0" smtClean="0"/>
              <a:t>timely manner </a:t>
            </a:r>
            <a:r>
              <a:rPr lang="en-US" sz="1600" b="1" u="sng" dirty="0"/>
              <a:t>not to exceed 90 days from submission. In the event that payment is not </a:t>
            </a:r>
            <a:r>
              <a:rPr lang="en-US" sz="1600" b="1" u="sng" dirty="0" smtClean="0"/>
              <a:t>made within </a:t>
            </a:r>
            <a:r>
              <a:rPr lang="en-US" sz="1600" b="1" u="sng" dirty="0"/>
              <a:t>90 days of submission, counsel shall be entitled to receive interest at a rate of </a:t>
            </a:r>
            <a:r>
              <a:rPr lang="en-US" sz="1600" b="1" u="sng" dirty="0" smtClean="0"/>
              <a:t>six percent </a:t>
            </a:r>
            <a:r>
              <a:rPr lang="en-US" sz="1600" b="1" u="sng" dirty="0"/>
              <a:t>until </a:t>
            </a:r>
            <a:r>
              <a:rPr lang="en-US" sz="1600" b="1" u="sng" dirty="0" smtClean="0"/>
              <a:t>such </a:t>
            </a:r>
            <a:r>
              <a:rPr lang="en-US" sz="1600" b="1" u="sng" dirty="0"/>
              <a:t>payment is issued</a:t>
            </a:r>
            <a:r>
              <a:rPr lang="en-US" sz="1600" b="1" u="sng" dirty="0" smtClean="0"/>
              <a:t>.</a:t>
            </a:r>
            <a:r>
              <a:rPr lang="en-US" sz="1600" b="1" dirty="0" smtClean="0"/>
              <a:t>”   </a:t>
            </a:r>
            <a:r>
              <a:rPr lang="en-US" sz="1600" dirty="0" smtClean="0"/>
              <a:t>(Emphasis supplied).</a:t>
            </a:r>
            <a:endParaRPr lang="en-US" sz="1600" b="1" dirty="0" smtClean="0"/>
          </a:p>
          <a:p>
            <a:pPr marL="0" indent="0">
              <a:buNone/>
            </a:pPr>
            <a:endParaRPr lang="en-US" sz="1600" b="1" u="sng" dirty="0" smtClean="0"/>
          </a:p>
        </p:txBody>
      </p:sp>
    </p:spTree>
    <p:extLst>
      <p:ext uri="{BB962C8B-B14F-4D97-AF65-F5344CB8AC3E}">
        <p14:creationId xmlns:p14="http://schemas.microsoft.com/office/powerpoint/2010/main" val="361982168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788266"/>
          </a:xfrm>
        </p:spPr>
        <p:txBody>
          <a:bodyPr>
            <a:normAutofit/>
          </a:bodyPr>
          <a:lstStyle/>
          <a:p>
            <a:pPr algn="ctr"/>
            <a:r>
              <a:rPr lang="en-US" sz="2800" b="1" u="sng" dirty="0" smtClean="0"/>
              <a:t>WHEN SHOULD I SUBMIT MY CLAIM?</a:t>
            </a:r>
            <a:endParaRPr lang="en-US" sz="2800" b="1" u="sng" dirty="0"/>
          </a:p>
        </p:txBody>
      </p:sp>
      <p:sp>
        <p:nvSpPr>
          <p:cNvPr id="3" name="Content Placeholder 2"/>
          <p:cNvSpPr>
            <a:spLocks noGrp="1"/>
          </p:cNvSpPr>
          <p:nvPr>
            <p:ph idx="1"/>
          </p:nvPr>
        </p:nvSpPr>
        <p:spPr>
          <a:xfrm>
            <a:off x="838200" y="1070264"/>
            <a:ext cx="10515600" cy="5527963"/>
          </a:xfrm>
        </p:spPr>
        <p:txBody>
          <a:bodyPr>
            <a:normAutofit/>
          </a:bodyPr>
          <a:lstStyle/>
          <a:p>
            <a:pPr marL="0" indent="0">
              <a:buNone/>
            </a:pPr>
            <a:r>
              <a:rPr lang="en-US" sz="1600" b="1" dirty="0" smtClean="0"/>
              <a:t>Alabama Code § 15-12-21(e)</a:t>
            </a:r>
            <a:r>
              <a:rPr lang="en-US" sz="1600" dirty="0" smtClean="0"/>
              <a:t>:  “Within a reasonable time </a:t>
            </a:r>
            <a:r>
              <a:rPr lang="en-US" sz="1600" b="1" u="sng" dirty="0" smtClean="0"/>
              <a:t>after the conclusion of the trial or ruling on a motion for new trial or after an acquittal or other judgment disposing of the case</a:t>
            </a:r>
            <a:r>
              <a:rPr lang="en-US" sz="1600" dirty="0" smtClean="0"/>
              <a:t>, not to exceed 90 days, counsel shall submit a bill for services rendered to the office. . . .”</a:t>
            </a:r>
          </a:p>
          <a:p>
            <a:pPr marL="0" indent="0">
              <a:buNone/>
            </a:pPr>
            <a:endParaRPr lang="en-US" sz="1600" dirty="0" smtClean="0"/>
          </a:p>
          <a:p>
            <a:pPr marL="0" indent="0">
              <a:buNone/>
            </a:pPr>
            <a:r>
              <a:rPr lang="en-US" sz="1600" b="1" dirty="0" smtClean="0"/>
              <a:t>Administrative Rule 355-9-1-.04	  </a:t>
            </a:r>
            <a:r>
              <a:rPr lang="en-US" sz="1600" b="1" u="sng" dirty="0" smtClean="0"/>
              <a:t>Time Limit for Submission of Attorney Fee Declaration to OIDS</a:t>
            </a:r>
            <a:r>
              <a:rPr lang="en-US" sz="1600" b="1" dirty="0" smtClean="0"/>
              <a:t>. </a:t>
            </a:r>
            <a:endParaRPr lang="en-US" sz="1600" dirty="0" smtClean="0"/>
          </a:p>
          <a:p>
            <a:pPr marL="0" indent="0">
              <a:buNone/>
            </a:pPr>
            <a:r>
              <a:rPr lang="en-US" sz="1600" dirty="0" smtClean="0"/>
              <a:t>“In accordance </a:t>
            </a:r>
            <a:r>
              <a:rPr lang="en-US" sz="1600" dirty="0"/>
              <a:t>with § 15-12-21(e) of the Code of Alabama, appointed counsel shall submit a bill </a:t>
            </a:r>
            <a:r>
              <a:rPr lang="en-US" sz="1600" dirty="0" smtClean="0"/>
              <a:t>for services </a:t>
            </a:r>
            <a:r>
              <a:rPr lang="en-US" sz="1600" dirty="0"/>
              <a:t>rendered no more than 90 days after the conclusion of the trial or ruling on a motion </a:t>
            </a:r>
            <a:r>
              <a:rPr lang="en-US" sz="1600" dirty="0" smtClean="0"/>
              <a:t>for a </a:t>
            </a:r>
            <a:r>
              <a:rPr lang="en-US" sz="1600" dirty="0"/>
              <a:t>new trial or after acquittal or other judgment disposing of the case. </a:t>
            </a:r>
            <a:r>
              <a:rPr lang="en-US" sz="1600" b="1" u="sng" dirty="0"/>
              <a:t>The 90 day statutory </a:t>
            </a:r>
            <a:r>
              <a:rPr lang="en-US" sz="1600" b="1" u="sng" dirty="0" smtClean="0"/>
              <a:t>period shall </a:t>
            </a:r>
            <a:r>
              <a:rPr lang="en-US" sz="1600" b="1" u="sng" dirty="0"/>
              <a:t>begin to run at the later of the following- (1) acquittal of the defendant or (2) at </a:t>
            </a:r>
            <a:r>
              <a:rPr lang="en-US" sz="1600" b="1" u="sng" dirty="0" smtClean="0"/>
              <a:t>sentencing of </a:t>
            </a:r>
            <a:r>
              <a:rPr lang="en-US" sz="1600" b="1" u="sng" dirty="0"/>
              <a:t>the defendant or subsequent order of the </a:t>
            </a:r>
            <a:r>
              <a:rPr lang="en-US" sz="1600" b="1" u="sng" dirty="0" smtClean="0"/>
              <a:t>Court </a:t>
            </a:r>
            <a:r>
              <a:rPr lang="en-US" sz="1600" b="1" u="sng" dirty="0"/>
              <a:t>that disposes of any remaining issues </a:t>
            </a:r>
            <a:r>
              <a:rPr lang="en-US" sz="1600" b="1" u="sng" dirty="0" smtClean="0"/>
              <a:t>not addressed </a:t>
            </a:r>
            <a:r>
              <a:rPr lang="en-US" sz="1600" b="1" u="sng" dirty="0"/>
              <a:t>at sentencing, i.e. probation, restitution, etc. or (3) the trial </a:t>
            </a:r>
            <a:r>
              <a:rPr lang="en-US" sz="1600" b="1" u="sng" dirty="0" smtClean="0"/>
              <a:t>court's </a:t>
            </a:r>
            <a:r>
              <a:rPr lang="en-US" sz="1600" b="1" u="sng" dirty="0"/>
              <a:t>ruling on any </a:t>
            </a:r>
            <a:r>
              <a:rPr lang="en-US" sz="1600" b="1" u="sng" dirty="0" smtClean="0"/>
              <a:t>post-judgment motion </a:t>
            </a:r>
            <a:r>
              <a:rPr lang="en-US" sz="1600" b="1" u="sng" dirty="0"/>
              <a:t>filed by either the prosecution or the defendant which ruling starts the time </a:t>
            </a:r>
            <a:r>
              <a:rPr lang="en-US" sz="1600" b="1" u="sng" dirty="0" smtClean="0"/>
              <a:t>for filing </a:t>
            </a:r>
            <a:r>
              <a:rPr lang="en-US" sz="1600" b="1" u="sng" dirty="0"/>
              <a:t>a notice of appeal under Alabama law or rules of court or (4) the trial </a:t>
            </a:r>
            <a:r>
              <a:rPr lang="en-US" sz="1600" b="1" u="sng" dirty="0" smtClean="0"/>
              <a:t>court's </a:t>
            </a:r>
            <a:r>
              <a:rPr lang="en-US" sz="1600" b="1" u="sng" dirty="0"/>
              <a:t>granting of </a:t>
            </a:r>
            <a:r>
              <a:rPr lang="en-US" sz="1600" b="1" u="sng" dirty="0" smtClean="0"/>
              <a:t>a motion </a:t>
            </a:r>
            <a:r>
              <a:rPr lang="en-US" sz="1600" b="1" u="sng" dirty="0"/>
              <a:t>to withdraw or order removing counsel from representation in the matter</a:t>
            </a:r>
            <a:r>
              <a:rPr lang="en-US" sz="1600" b="1" u="sng" dirty="0" smtClean="0"/>
              <a:t>. . . .</a:t>
            </a:r>
          </a:p>
          <a:p>
            <a:pPr marL="0" indent="0">
              <a:buNone/>
            </a:pPr>
            <a:r>
              <a:rPr lang="en-US" sz="1600" dirty="0" smtClean="0"/>
              <a:t>“(</a:t>
            </a:r>
            <a:r>
              <a:rPr lang="en-US" sz="1600" dirty="0"/>
              <a:t>b) In </a:t>
            </a:r>
            <a:r>
              <a:rPr lang="en-US" sz="1600" b="1" u="sng" dirty="0"/>
              <a:t>juvenile cases</a:t>
            </a:r>
            <a:r>
              <a:rPr lang="en-US" sz="1600" dirty="0"/>
              <a:t>, the disposition date for the case shall be date of the </a:t>
            </a:r>
            <a:r>
              <a:rPr lang="en-US" sz="1600" b="1" dirty="0"/>
              <a:t>judge's </a:t>
            </a:r>
            <a:r>
              <a:rPr lang="en-US" sz="1600" b="1" dirty="0" smtClean="0"/>
              <a:t>final order </a:t>
            </a:r>
            <a:r>
              <a:rPr lang="en-US" sz="1600" b="1" dirty="0"/>
              <a:t>of adjudication or the date of the final disposition hearing or the date of the judge's </a:t>
            </a:r>
            <a:r>
              <a:rPr lang="en-US" sz="1600" b="1" dirty="0" smtClean="0"/>
              <a:t>order disposing </a:t>
            </a:r>
            <a:r>
              <a:rPr lang="en-US" sz="1600" b="1" dirty="0"/>
              <a:t>of all post-trial motions or hearings</a:t>
            </a:r>
            <a:r>
              <a:rPr lang="en-US" sz="1600" dirty="0"/>
              <a:t>, whichever date is the latest.</a:t>
            </a:r>
          </a:p>
          <a:p>
            <a:pPr marL="0" indent="0">
              <a:buNone/>
            </a:pPr>
            <a:r>
              <a:rPr lang="en-US" sz="1600" dirty="0" smtClean="0"/>
              <a:t>“(</a:t>
            </a:r>
            <a:r>
              <a:rPr lang="en-US" sz="1600" dirty="0"/>
              <a:t>c) Fee declarations for </a:t>
            </a:r>
            <a:r>
              <a:rPr lang="en-US" sz="1600" b="1" u="sng" dirty="0"/>
              <a:t>dependency cases </a:t>
            </a:r>
            <a:r>
              <a:rPr lang="en-US" sz="1600" dirty="0"/>
              <a:t>must be submitted to OIDS </a:t>
            </a:r>
            <a:r>
              <a:rPr lang="en-US" sz="1600" b="1" u="sng" dirty="0"/>
              <a:t>within 90 days </a:t>
            </a:r>
            <a:r>
              <a:rPr lang="en-US" sz="1600" b="1" u="sng" dirty="0" smtClean="0"/>
              <a:t>of the </a:t>
            </a:r>
            <a:r>
              <a:rPr lang="en-US" sz="1600" b="1" u="sng" dirty="0"/>
              <a:t>judge's final order of adjudication of dependency</a:t>
            </a:r>
            <a:r>
              <a:rPr lang="en-US" sz="1600" dirty="0"/>
              <a:t>. </a:t>
            </a:r>
            <a:r>
              <a:rPr lang="en-US" sz="1600" dirty="0" smtClean="0"/>
              <a:t>OIDS </a:t>
            </a:r>
            <a:r>
              <a:rPr lang="en-US" sz="1600" dirty="0"/>
              <a:t>will accept fee declarations </a:t>
            </a:r>
            <a:r>
              <a:rPr lang="en-US" sz="1600" dirty="0" smtClean="0"/>
              <a:t>for post-adjudication </a:t>
            </a:r>
            <a:r>
              <a:rPr lang="en-US" sz="1600" dirty="0"/>
              <a:t>proceedings such as review hearings or </a:t>
            </a:r>
            <a:r>
              <a:rPr lang="en-US" sz="1600" dirty="0" smtClean="0"/>
              <a:t>permanency determinations </a:t>
            </a:r>
            <a:r>
              <a:rPr lang="en-US" sz="1600" dirty="0"/>
              <a:t>annually</a:t>
            </a:r>
            <a:r>
              <a:rPr lang="en-US" sz="1600" dirty="0" smtClean="0"/>
              <a:t>. . . .”  (Emphasis supplied).</a:t>
            </a:r>
            <a:endParaRPr lang="en-US" sz="1600" b="1" dirty="0"/>
          </a:p>
        </p:txBody>
      </p:sp>
    </p:spTree>
    <p:extLst>
      <p:ext uri="{BB962C8B-B14F-4D97-AF65-F5344CB8AC3E}">
        <p14:creationId xmlns:p14="http://schemas.microsoft.com/office/powerpoint/2010/main" val="115328344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72736"/>
            <a:ext cx="10515600" cy="6104227"/>
          </a:xfrm>
        </p:spPr>
        <p:txBody>
          <a:bodyPr>
            <a:normAutofit/>
          </a:bodyPr>
          <a:lstStyle/>
          <a:p>
            <a:pPr marL="0" indent="0">
              <a:buNone/>
            </a:pPr>
            <a:r>
              <a:rPr lang="en-US" sz="1600" b="1" u="sng" dirty="0" smtClean="0"/>
              <a:t>NOTES ON THE 90-DAY LIMITS:</a:t>
            </a:r>
            <a:r>
              <a:rPr lang="en-US" sz="1600" dirty="0" smtClean="0"/>
              <a:t> </a:t>
            </a:r>
          </a:p>
          <a:p>
            <a:pPr marL="0" indent="0">
              <a:buNone/>
            </a:pPr>
            <a:r>
              <a:rPr lang="en-US" sz="1600" dirty="0" smtClean="0"/>
              <a:t>(1) </a:t>
            </a:r>
            <a:r>
              <a:rPr lang="en-US" sz="1600" u="sng" dirty="0" smtClean="0"/>
              <a:t>Submitting Your Claim to Us</a:t>
            </a:r>
            <a:r>
              <a:rPr lang="en-US" sz="1600" dirty="0" smtClean="0"/>
              <a:t> – If you miss the deadline, go ahead and submit the claim.  If the claim is denied by an OIDS auditor, you have two avenues for possible payment.  The first is a Request for Reconsideration to me pursuant to Administrative Rule 355-9-1-05.  The second is an appeal to the State Board of Adjustment.</a:t>
            </a:r>
          </a:p>
          <a:p>
            <a:pPr marL="0" indent="0">
              <a:buNone/>
            </a:pPr>
            <a:endParaRPr lang="en-US" sz="1600" dirty="0" smtClean="0"/>
          </a:p>
          <a:p>
            <a:pPr marL="0" indent="0">
              <a:buNone/>
            </a:pPr>
            <a:r>
              <a:rPr lang="en-US" sz="1600" dirty="0"/>
              <a:t>	</a:t>
            </a:r>
            <a:r>
              <a:rPr lang="en-US" sz="1600" b="1" dirty="0" smtClean="0"/>
              <a:t>355-9-1-.05 “Dispute Resolution Process Regarding Attorney Fee Declaration. </a:t>
            </a:r>
            <a:r>
              <a:rPr lang="en-US" sz="1600" dirty="0" smtClean="0"/>
              <a:t>Any dispute regarding the 	compensation due to be paid to an appointed attorney shall first be submitted in writing as a request for 	reconsideration by the attorney to the Director. Should the Director's decision with respect to the request for 	reconsideration be adverse to the appointed attorney, the appointed attorney may seek relief for the amount of </a:t>
            </a:r>
            <a:r>
              <a:rPr lang="en-US" sz="1600" dirty="0"/>
              <a:t>	</a:t>
            </a:r>
            <a:r>
              <a:rPr lang="en-US" sz="1600" dirty="0" smtClean="0"/>
              <a:t>compensation by filing a claim with the State Board of Adjustment in accordance with its statutes and rules, as 	found at </a:t>
            </a:r>
            <a:r>
              <a:rPr lang="en-US" sz="1600" u="sng" dirty="0" smtClean="0"/>
              <a:t>Code of Ala. 1975</a:t>
            </a:r>
            <a:r>
              <a:rPr lang="en-US" sz="1600" dirty="0" smtClean="0"/>
              <a:t>, § 41-9-60 et seq. and at </a:t>
            </a:r>
            <a:r>
              <a:rPr lang="en-US" sz="1600" u="sng" dirty="0" smtClean="0"/>
              <a:t>www.bdadj.alabama.go</a:t>
            </a:r>
            <a:r>
              <a:rPr lang="en-US" sz="1600" dirty="0" smtClean="0"/>
              <a:t>v, respectively.</a:t>
            </a:r>
          </a:p>
          <a:p>
            <a:pPr marL="0" indent="0">
              <a:buNone/>
            </a:pPr>
            <a:endParaRPr lang="en-US" sz="1600" dirty="0" smtClean="0"/>
          </a:p>
          <a:p>
            <a:pPr marL="0" indent="0">
              <a:buNone/>
            </a:pPr>
            <a:r>
              <a:rPr lang="en-US" sz="1600" dirty="0" smtClean="0"/>
              <a:t>(2) </a:t>
            </a:r>
            <a:r>
              <a:rPr lang="en-US" sz="1600" u="sng" dirty="0" smtClean="0"/>
              <a:t>Receiving Payment Within 90-Days </a:t>
            </a:r>
            <a:r>
              <a:rPr lang="en-US" sz="1600" dirty="0" smtClean="0"/>
              <a:t>- OIDS cannot begin to audit any claim until the certification required in § 15-12-21(e) is done.  Once the trial judge has entered the order certifying the fee declaration, the claim enters the OIDS system.   Our system lists claims chronologically by submission date.  The submission date will be the date you submitted the claim, not the date the trial judge certified it.  </a:t>
            </a:r>
          </a:p>
          <a:p>
            <a:pPr marL="0" indent="0">
              <a:buNone/>
            </a:pPr>
            <a:r>
              <a:rPr lang="en-US" sz="1600" b="1" dirty="0" smtClean="0"/>
              <a:t>	</a:t>
            </a:r>
            <a:r>
              <a:rPr lang="en-US" sz="1600" dirty="0" smtClean="0"/>
              <a:t>Issues that can affect the 90-day payment period:</a:t>
            </a:r>
          </a:p>
          <a:p>
            <a:pPr marL="0" indent="0">
              <a:buNone/>
            </a:pPr>
            <a:r>
              <a:rPr lang="en-US" sz="1600" b="1" dirty="0"/>
              <a:t>	</a:t>
            </a:r>
            <a:r>
              <a:rPr lang="en-US" sz="1600" dirty="0" smtClean="0"/>
              <a:t>(a) Certification of the fee declaration right at or outside the 90-day period.</a:t>
            </a:r>
          </a:p>
          <a:p>
            <a:pPr marL="0" indent="0">
              <a:buNone/>
            </a:pPr>
            <a:r>
              <a:rPr lang="en-US" sz="1600" b="1" dirty="0"/>
              <a:t>	</a:t>
            </a:r>
            <a:r>
              <a:rPr lang="en-US" sz="1600" dirty="0" smtClean="0"/>
              <a:t>(b) Necessary return of the claim for required documentation from the attorney.</a:t>
            </a:r>
          </a:p>
          <a:p>
            <a:pPr marL="0" indent="0">
              <a:buNone/>
            </a:pPr>
            <a:r>
              <a:rPr lang="en-US" sz="1600" b="1" dirty="0"/>
              <a:t>	</a:t>
            </a:r>
            <a:r>
              <a:rPr lang="en-US" sz="1600" dirty="0" smtClean="0"/>
              <a:t>(c) Necessary return of the claim for a time sheet audit (more to come on this later in the presentation).</a:t>
            </a:r>
          </a:p>
          <a:p>
            <a:pPr marL="0" indent="0">
              <a:buNone/>
            </a:pPr>
            <a:r>
              <a:rPr lang="en-US" sz="1600" b="1" dirty="0"/>
              <a:t>	</a:t>
            </a:r>
            <a:r>
              <a:rPr lang="en-US" sz="1600" dirty="0" smtClean="0"/>
              <a:t>(d) Denial of the claim.</a:t>
            </a:r>
            <a:endParaRPr lang="en-US" sz="1600" b="1" dirty="0" smtClean="0"/>
          </a:p>
          <a:p>
            <a:pPr marL="0" indent="0">
              <a:buNone/>
            </a:pPr>
            <a:endParaRPr lang="en-US" sz="1600" dirty="0" smtClean="0"/>
          </a:p>
          <a:p>
            <a:pPr marL="0" indent="0">
              <a:buNone/>
            </a:pPr>
            <a:endParaRPr lang="en-US" sz="1600" dirty="0"/>
          </a:p>
        </p:txBody>
      </p:sp>
    </p:spTree>
    <p:extLst>
      <p:ext uri="{BB962C8B-B14F-4D97-AF65-F5344CB8AC3E}">
        <p14:creationId xmlns:p14="http://schemas.microsoft.com/office/powerpoint/2010/main" val="10194598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1336" y="259773"/>
            <a:ext cx="11450782" cy="6265718"/>
          </a:xfrm>
        </p:spPr>
        <p:txBody>
          <a:bodyPr/>
          <a:lstStyle/>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lgn="ctr">
              <a:buNone/>
            </a:pPr>
            <a:r>
              <a:rPr lang="en-US" sz="4000" dirty="0"/>
              <a:t>What things do OIDS </a:t>
            </a:r>
            <a:r>
              <a:rPr lang="en-US" sz="4000" dirty="0" smtClean="0"/>
              <a:t>auditors </a:t>
            </a:r>
            <a:r>
              <a:rPr lang="en-US" sz="4000" dirty="0"/>
              <a:t>look </a:t>
            </a:r>
            <a:r>
              <a:rPr lang="en-US" sz="4000" dirty="0" smtClean="0"/>
              <a:t>for when </a:t>
            </a:r>
          </a:p>
          <a:p>
            <a:pPr marL="0" indent="0" algn="ctr">
              <a:buNone/>
            </a:pPr>
            <a:r>
              <a:rPr lang="en-US" sz="4000" dirty="0" smtClean="0"/>
              <a:t>reviewing a claim?</a:t>
            </a:r>
            <a:endParaRPr lang="en-US" sz="4000" dirty="0"/>
          </a:p>
        </p:txBody>
      </p:sp>
    </p:spTree>
    <p:extLst>
      <p:ext uri="{BB962C8B-B14F-4D97-AF65-F5344CB8AC3E}">
        <p14:creationId xmlns:p14="http://schemas.microsoft.com/office/powerpoint/2010/main" val="345878514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736311"/>
          </a:xfrm>
        </p:spPr>
        <p:txBody>
          <a:bodyPr>
            <a:normAutofit/>
          </a:bodyPr>
          <a:lstStyle/>
          <a:p>
            <a:pPr algn="ctr"/>
            <a:r>
              <a:rPr lang="en-US" sz="2800" b="1" u="sng" dirty="0" smtClean="0"/>
              <a:t>BILLING STANDARDS</a:t>
            </a:r>
            <a:endParaRPr lang="en-US" sz="2800" b="1" u="sng" dirty="0"/>
          </a:p>
        </p:txBody>
      </p:sp>
      <p:sp>
        <p:nvSpPr>
          <p:cNvPr id="3" name="Content Placeholder 2"/>
          <p:cNvSpPr>
            <a:spLocks noGrp="1"/>
          </p:cNvSpPr>
          <p:nvPr>
            <p:ph idx="1"/>
          </p:nvPr>
        </p:nvSpPr>
        <p:spPr>
          <a:xfrm>
            <a:off x="838200" y="1101436"/>
            <a:ext cx="10515600" cy="5486400"/>
          </a:xfrm>
        </p:spPr>
        <p:txBody>
          <a:bodyPr>
            <a:normAutofit/>
          </a:bodyPr>
          <a:lstStyle/>
          <a:p>
            <a:pPr marL="0" indent="0">
              <a:buNone/>
            </a:pPr>
            <a:endParaRPr lang="en-US" sz="1600" b="1" dirty="0" smtClean="0"/>
          </a:p>
          <a:p>
            <a:pPr marL="0" indent="0">
              <a:buNone/>
            </a:pPr>
            <a:endParaRPr lang="en-US" sz="1600" b="1" dirty="0"/>
          </a:p>
          <a:p>
            <a:pPr marL="0" indent="0">
              <a:buNone/>
            </a:pPr>
            <a:r>
              <a:rPr lang="en-US" sz="1600" b="1" dirty="0" smtClean="0"/>
              <a:t>Administrative Rule 355-9-1-</a:t>
            </a:r>
            <a:r>
              <a:rPr lang="en-US" sz="1600" b="1" dirty="0"/>
              <a:t>.</a:t>
            </a:r>
            <a:r>
              <a:rPr lang="en-US" sz="1600" b="1" dirty="0" smtClean="0"/>
              <a:t>06 	  </a:t>
            </a:r>
            <a:r>
              <a:rPr lang="en-US" sz="1600" b="1" u="sng" dirty="0" smtClean="0"/>
              <a:t>Billing Standards</a:t>
            </a:r>
            <a:r>
              <a:rPr lang="en-US" sz="1600" b="1" dirty="0" smtClean="0"/>
              <a:t>.</a:t>
            </a:r>
            <a:endParaRPr lang="en-US" sz="1600" b="1" u="sng" dirty="0"/>
          </a:p>
          <a:p>
            <a:pPr marL="0" indent="0">
              <a:buNone/>
            </a:pPr>
            <a:r>
              <a:rPr lang="en-US" sz="1600" dirty="0" smtClean="0"/>
              <a:t>“(</a:t>
            </a:r>
            <a:r>
              <a:rPr lang="en-US" sz="1600" dirty="0"/>
              <a:t>a</a:t>
            </a:r>
            <a:r>
              <a:rPr lang="en-US" sz="1600" dirty="0" smtClean="0"/>
              <a:t>) Time </a:t>
            </a:r>
            <a:r>
              <a:rPr lang="en-US" sz="1600" dirty="0"/>
              <a:t>recorded on a fee itemization submitted with a fee declaration </a:t>
            </a:r>
            <a:r>
              <a:rPr lang="en-US" sz="1600" dirty="0" smtClean="0"/>
              <a:t>form </a:t>
            </a:r>
            <a:r>
              <a:rPr lang="en-US" sz="1600" dirty="0"/>
              <a:t>shall be </a:t>
            </a:r>
            <a:r>
              <a:rPr lang="en-US" sz="1600" dirty="0" smtClean="0"/>
              <a:t>in increments of 0.10 </a:t>
            </a:r>
            <a:r>
              <a:rPr lang="en-US" sz="1600" dirty="0"/>
              <a:t>hours (six minutes), as follows:</a:t>
            </a:r>
          </a:p>
          <a:p>
            <a:pPr marL="0" indent="0">
              <a:buNone/>
            </a:pPr>
            <a:r>
              <a:rPr lang="en-US" sz="1600" dirty="0"/>
              <a:t>1 to 6 minutes - 0.1 </a:t>
            </a:r>
            <a:r>
              <a:rPr lang="en-US" sz="1600" dirty="0" smtClean="0"/>
              <a:t>hours			7 </a:t>
            </a:r>
            <a:r>
              <a:rPr lang="en-US" sz="1600" dirty="0"/>
              <a:t>to 12 minutes - 0.2 hours</a:t>
            </a:r>
          </a:p>
          <a:p>
            <a:pPr marL="0" indent="0">
              <a:buNone/>
            </a:pPr>
            <a:r>
              <a:rPr lang="en-US" sz="1600" dirty="0"/>
              <a:t>13 </a:t>
            </a:r>
            <a:r>
              <a:rPr lang="en-US" sz="1600" dirty="0" smtClean="0"/>
              <a:t>to 18 </a:t>
            </a:r>
            <a:r>
              <a:rPr lang="en-US" sz="1600" dirty="0"/>
              <a:t>minutes- 0.3 </a:t>
            </a:r>
            <a:r>
              <a:rPr lang="en-US" sz="1600" dirty="0" smtClean="0"/>
              <a:t>hours			19 </a:t>
            </a:r>
            <a:r>
              <a:rPr lang="en-US" sz="1600" dirty="0"/>
              <a:t>to 24 minutes - 0.4 hours</a:t>
            </a:r>
          </a:p>
          <a:p>
            <a:pPr marL="0" indent="0">
              <a:buNone/>
            </a:pPr>
            <a:r>
              <a:rPr lang="en-US" sz="1600" dirty="0"/>
              <a:t>25 to 30 minutes - 0.5 </a:t>
            </a:r>
            <a:r>
              <a:rPr lang="en-US" sz="1600" dirty="0" smtClean="0"/>
              <a:t>hours			31 </a:t>
            </a:r>
            <a:r>
              <a:rPr lang="en-US" sz="1600" dirty="0"/>
              <a:t>to 36 minutes - 0.6 hours</a:t>
            </a:r>
          </a:p>
          <a:p>
            <a:pPr marL="0" indent="0">
              <a:buNone/>
            </a:pPr>
            <a:r>
              <a:rPr lang="en-US" sz="1600" dirty="0"/>
              <a:t>37 to 42 minutes- 0.7 </a:t>
            </a:r>
            <a:r>
              <a:rPr lang="en-US" sz="1600" dirty="0" smtClean="0"/>
              <a:t>hours			43 </a:t>
            </a:r>
            <a:r>
              <a:rPr lang="en-US" sz="1600" dirty="0"/>
              <a:t>to 48 minutes - 0.8 hours</a:t>
            </a:r>
          </a:p>
          <a:p>
            <a:pPr marL="0" indent="0">
              <a:buNone/>
            </a:pPr>
            <a:r>
              <a:rPr lang="en-US" sz="1600" dirty="0" smtClean="0"/>
              <a:t>49 </a:t>
            </a:r>
            <a:r>
              <a:rPr lang="en-US" sz="1600" dirty="0"/>
              <a:t>to 54 minutes - 0.9 </a:t>
            </a:r>
            <a:r>
              <a:rPr lang="en-US" sz="1600" dirty="0" smtClean="0"/>
              <a:t>hours			55 </a:t>
            </a:r>
            <a:r>
              <a:rPr lang="en-US" sz="1600" dirty="0"/>
              <a:t>to 60 minutes - 1.0 </a:t>
            </a:r>
            <a:r>
              <a:rPr lang="en-US" sz="1600" dirty="0" smtClean="0"/>
              <a:t>hours</a:t>
            </a:r>
          </a:p>
          <a:p>
            <a:pPr marL="0" indent="0">
              <a:buNone/>
            </a:pPr>
            <a:endParaRPr lang="en-US" sz="1600" dirty="0"/>
          </a:p>
          <a:p>
            <a:pPr marL="0" indent="0">
              <a:buNone/>
            </a:pPr>
            <a:r>
              <a:rPr lang="en-US" sz="1600" dirty="0" smtClean="0"/>
              <a:t>“. . . (f) Non-overhead </a:t>
            </a:r>
            <a:r>
              <a:rPr lang="en-US" sz="1600" dirty="0"/>
              <a:t>expenses in excess </a:t>
            </a:r>
            <a:r>
              <a:rPr lang="en-US" sz="1600" dirty="0" smtClean="0"/>
              <a:t>of $</a:t>
            </a:r>
            <a:r>
              <a:rPr lang="en-US" sz="1600" dirty="0"/>
              <a:t>300.00 must be approved by court order </a:t>
            </a:r>
            <a:r>
              <a:rPr lang="en-US" sz="1600" dirty="0" smtClean="0"/>
              <a:t>in advance </a:t>
            </a:r>
            <a:r>
              <a:rPr lang="en-US" sz="1600" dirty="0"/>
              <a:t>of being </a:t>
            </a:r>
            <a:r>
              <a:rPr lang="en-US" sz="1600" dirty="0" smtClean="0"/>
              <a:t>incurred</a:t>
            </a:r>
            <a:r>
              <a:rPr lang="en-US" sz="1600" dirty="0"/>
              <a:t>. </a:t>
            </a:r>
            <a:r>
              <a:rPr lang="en-US" sz="1600" dirty="0" smtClean="0"/>
              <a:t>Fees and expenses of all experts, investigators, and others rendering indigent defense services to be used by counsel for an indigent defendant shall be approved in advance by the trial court.   To </a:t>
            </a:r>
            <a:r>
              <a:rPr lang="en-US" sz="1600" dirty="0"/>
              <a:t>be reimbursed, appointed counsel must submit a fee </a:t>
            </a:r>
            <a:r>
              <a:rPr lang="en-US" sz="1600" dirty="0" smtClean="0"/>
              <a:t>declaration supported </a:t>
            </a:r>
            <a:r>
              <a:rPr lang="en-US" sz="1600" dirty="0"/>
              <a:t>by copy of court order, invoices and receipts. Non-overhead expenses may be </a:t>
            </a:r>
            <a:r>
              <a:rPr lang="en-US" sz="1600" dirty="0" smtClean="0"/>
              <a:t>billed on </a:t>
            </a:r>
            <a:r>
              <a:rPr lang="en-US" sz="1600" dirty="0"/>
              <a:t>an interim basis. All reimbursement will be in accordance with Alabama Law and The </a:t>
            </a:r>
            <a:r>
              <a:rPr lang="en-US" sz="1600" dirty="0" smtClean="0"/>
              <a:t>State of </a:t>
            </a:r>
            <a:r>
              <a:rPr lang="en-US" sz="1600" dirty="0"/>
              <a:t>Alabama Fiscal Policy and Procedure</a:t>
            </a:r>
            <a:r>
              <a:rPr lang="en-US" sz="1600" dirty="0" smtClean="0"/>
              <a:t>.”</a:t>
            </a:r>
            <a:endParaRPr lang="en-US" sz="1600" dirty="0"/>
          </a:p>
        </p:txBody>
      </p:sp>
    </p:spTree>
    <p:extLst>
      <p:ext uri="{BB962C8B-B14F-4D97-AF65-F5344CB8AC3E}">
        <p14:creationId xmlns:p14="http://schemas.microsoft.com/office/powerpoint/2010/main" val="367133801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104446"/>
          </a:xfrm>
        </p:spPr>
        <p:txBody>
          <a:bodyPr>
            <a:normAutofit/>
          </a:bodyPr>
          <a:lstStyle/>
          <a:p>
            <a:pPr algn="ctr"/>
            <a:r>
              <a:rPr lang="en-US" sz="2800" dirty="0" smtClean="0"/>
              <a:t>ITEMIZATION OF TIMESHEET ENTRIES</a:t>
            </a:r>
            <a:endParaRPr lang="en-US" sz="2800" dirty="0"/>
          </a:p>
        </p:txBody>
      </p:sp>
      <p:sp>
        <p:nvSpPr>
          <p:cNvPr id="3" name="Content Placeholder 2"/>
          <p:cNvSpPr>
            <a:spLocks noGrp="1"/>
          </p:cNvSpPr>
          <p:nvPr>
            <p:ph idx="1"/>
          </p:nvPr>
        </p:nvSpPr>
        <p:spPr/>
        <p:txBody>
          <a:bodyPr>
            <a:normAutofit/>
          </a:bodyPr>
          <a:lstStyle/>
          <a:p>
            <a:pPr marL="0" indent="0">
              <a:buNone/>
            </a:pPr>
            <a:r>
              <a:rPr lang="en-US" sz="1800" b="1" dirty="0"/>
              <a:t>UNIFORM GUIDELINES FOR ATTORNEY FEE DECLARATIONS</a:t>
            </a:r>
            <a:r>
              <a:rPr lang="en-US" dirty="0"/>
              <a:t/>
            </a:r>
            <a:br>
              <a:rPr lang="en-US" dirty="0"/>
            </a:br>
            <a:r>
              <a:rPr lang="en-US" sz="1800" dirty="0"/>
              <a:t>APPOINTED COUNSEL AND INDIGENT REPRESENTATION COMMITTEE OF ALABAMA STATE BAR</a:t>
            </a:r>
            <a:endParaRPr lang="en-US" sz="1800" b="1" dirty="0" smtClean="0"/>
          </a:p>
          <a:p>
            <a:pPr marL="0" indent="0">
              <a:buNone/>
            </a:pPr>
            <a:r>
              <a:rPr lang="en-US" sz="1800" b="1" dirty="0" smtClean="0"/>
              <a:t>Activities are to be separately listed.</a:t>
            </a:r>
          </a:p>
          <a:p>
            <a:pPr marL="0" indent="0">
              <a:buNone/>
            </a:pPr>
            <a:r>
              <a:rPr lang="en-US" sz="1800" dirty="0" smtClean="0"/>
              <a:t>	All activities for which compensation is claimed shall be separately listed on contemporaneous time records in a form which satisfies the Office of Indigent Defense Services.</a:t>
            </a:r>
          </a:p>
          <a:p>
            <a:pPr marL="0" indent="0">
              <a:buNone/>
            </a:pPr>
            <a:endParaRPr lang="en-US" sz="1800" dirty="0"/>
          </a:p>
          <a:p>
            <a:pPr marL="0" indent="0">
              <a:buNone/>
            </a:pPr>
            <a:r>
              <a:rPr lang="en-US" sz="1800" b="1" dirty="0" smtClean="0"/>
              <a:t>CODE OF ALABAMA</a:t>
            </a:r>
            <a:r>
              <a:rPr lang="en-US" sz="1800" dirty="0" smtClean="0"/>
              <a:t>.</a:t>
            </a:r>
          </a:p>
          <a:p>
            <a:pPr marL="0" indent="0">
              <a:buNone/>
            </a:pPr>
            <a:r>
              <a:rPr lang="en-US" sz="1800" b="1" dirty="0" smtClean="0"/>
              <a:t>SECTION 41-4-54</a:t>
            </a:r>
            <a:r>
              <a:rPr lang="en-US" sz="1800" dirty="0" smtClean="0"/>
              <a:t>.	Accounts again state to be itemized.</a:t>
            </a:r>
          </a:p>
          <a:p>
            <a:pPr marL="0" indent="0">
              <a:buNone/>
            </a:pPr>
            <a:r>
              <a:rPr lang="en-US" sz="1800" dirty="0"/>
              <a:t>	</a:t>
            </a:r>
            <a:r>
              <a:rPr lang="en-US" sz="1800" dirty="0" smtClean="0"/>
              <a:t>“All accounts against the state must be accurately and fully itemized.”</a:t>
            </a:r>
            <a:endParaRPr lang="en-US" sz="1800" dirty="0"/>
          </a:p>
        </p:txBody>
      </p:sp>
    </p:spTree>
    <p:extLst>
      <p:ext uri="{BB962C8B-B14F-4D97-AF65-F5344CB8AC3E}">
        <p14:creationId xmlns:p14="http://schemas.microsoft.com/office/powerpoint/2010/main" val="239028719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400" b="1" u="sng" dirty="0" smtClean="0"/>
              <a:t>TIMESHEET ENTRIES FOR JUVENILE CASES – CONFIDENTIAL INFORMATION</a:t>
            </a:r>
            <a:endParaRPr lang="en-US" sz="2400" b="1" u="sng" dirty="0"/>
          </a:p>
        </p:txBody>
      </p:sp>
      <p:sp>
        <p:nvSpPr>
          <p:cNvPr id="3" name="Content Placeholder 2"/>
          <p:cNvSpPr>
            <a:spLocks noGrp="1"/>
          </p:cNvSpPr>
          <p:nvPr>
            <p:ph idx="1"/>
          </p:nvPr>
        </p:nvSpPr>
        <p:spPr>
          <a:xfrm>
            <a:off x="838200" y="1330036"/>
            <a:ext cx="10515600" cy="5455228"/>
          </a:xfrm>
        </p:spPr>
        <p:txBody>
          <a:bodyPr>
            <a:normAutofit fontScale="92500" lnSpcReduction="10000"/>
          </a:bodyPr>
          <a:lstStyle/>
          <a:p>
            <a:pPr marL="0" indent="0">
              <a:buNone/>
            </a:pPr>
            <a:r>
              <a:rPr lang="en-US" sz="1800" dirty="0" smtClean="0"/>
              <a:t>-Fee declarations become public records once they are paid from the Fair Trial Tax Fund.  Supporting documents that are uploaded such as orders, out-of-pocket receipts, invoices, etc. must be redacted before uploading into the Alabama Indigent Defense Claims Center (</a:t>
            </a:r>
            <a:r>
              <a:rPr lang="en-US" sz="1800" dirty="0" err="1" smtClean="0"/>
              <a:t>aidcc</a:t>
            </a:r>
            <a:r>
              <a:rPr lang="en-US" sz="1800" dirty="0" smtClean="0"/>
              <a:t>/OIDS website).</a:t>
            </a:r>
          </a:p>
          <a:p>
            <a:pPr marL="0" indent="0">
              <a:buNone/>
            </a:pPr>
            <a:r>
              <a:rPr lang="en-US" sz="1800" dirty="0" smtClean="0"/>
              <a:t>-By </a:t>
            </a:r>
            <a:r>
              <a:rPr lang="en-US" sz="1800" dirty="0"/>
              <a:t>submitting this itemized charge, I certify that any information deemed </a:t>
            </a:r>
            <a:r>
              <a:rPr lang="en-US" sz="1800" u="sng" dirty="0"/>
              <a:t>confidentia</a:t>
            </a:r>
            <a:r>
              <a:rPr lang="en-US" sz="1800" dirty="0"/>
              <a:t>l by law </a:t>
            </a:r>
            <a:r>
              <a:rPr lang="en-US" sz="1800" u="sng" dirty="0"/>
              <a:t>has not been divulged</a:t>
            </a:r>
            <a:r>
              <a:rPr lang="en-US" sz="1800" dirty="0"/>
              <a:t>, electronically or otherwise, in this fee declaration and its attachments. Confidential information includes, but is not limited to, the </a:t>
            </a:r>
            <a:r>
              <a:rPr lang="en-US" sz="1800" u="sng" dirty="0"/>
              <a:t>name of a Youthful Offender or any party to a juvenile matter and like identifying information</a:t>
            </a:r>
            <a:r>
              <a:rPr lang="en-US" sz="1800" dirty="0"/>
              <a:t>. </a:t>
            </a:r>
            <a:endParaRPr lang="en-US" sz="1800" dirty="0" smtClean="0"/>
          </a:p>
          <a:p>
            <a:pPr marL="0" indent="0">
              <a:buNone/>
            </a:pPr>
            <a:r>
              <a:rPr lang="en-US" sz="1800" dirty="0"/>
              <a:t>	</a:t>
            </a:r>
            <a:r>
              <a:rPr lang="en-US" sz="1800" b="1" u="sng" dirty="0" smtClean="0"/>
              <a:t>-Don’t use:</a:t>
            </a:r>
          </a:p>
          <a:p>
            <a:pPr marL="0" indent="0">
              <a:buNone/>
            </a:pPr>
            <a:r>
              <a:rPr lang="en-US" sz="1800" dirty="0"/>
              <a:t>	</a:t>
            </a:r>
            <a:r>
              <a:rPr lang="en-US" sz="1800" dirty="0" smtClean="0"/>
              <a:t>1)  the name of the child, names of parent(s), grandparent(s), siblings, parties or other family members,</a:t>
            </a:r>
          </a:p>
          <a:p>
            <a:pPr marL="0" indent="0">
              <a:buNone/>
            </a:pPr>
            <a:r>
              <a:rPr lang="en-US" sz="1800" dirty="0"/>
              <a:t>	</a:t>
            </a:r>
            <a:r>
              <a:rPr lang="en-US" sz="1800" dirty="0" smtClean="0"/>
              <a:t>2)  the addresses of the child, guardian, parties or family members,</a:t>
            </a:r>
          </a:p>
          <a:p>
            <a:pPr marL="0" indent="0">
              <a:buNone/>
            </a:pPr>
            <a:r>
              <a:rPr lang="en-US" sz="1800" dirty="0"/>
              <a:t>	</a:t>
            </a:r>
            <a:r>
              <a:rPr lang="en-US" sz="1800" dirty="0" smtClean="0"/>
              <a:t>3) the telephone numbers for the child, guardian, parties or family members.</a:t>
            </a:r>
          </a:p>
          <a:p>
            <a:pPr marL="0" indent="0">
              <a:buNone/>
            </a:pPr>
            <a:endParaRPr lang="en-US" sz="1800" dirty="0" smtClean="0"/>
          </a:p>
          <a:p>
            <a:pPr marL="0" indent="0">
              <a:buNone/>
            </a:pPr>
            <a:r>
              <a:rPr lang="en-US" sz="1800" dirty="0"/>
              <a:t>	</a:t>
            </a:r>
            <a:r>
              <a:rPr lang="en-US" sz="1800" dirty="0" smtClean="0"/>
              <a:t>-</a:t>
            </a:r>
            <a:r>
              <a:rPr lang="en-US" sz="1800" b="1" u="sng" dirty="0" smtClean="0"/>
              <a:t>Do use:</a:t>
            </a:r>
            <a:endParaRPr lang="en-US" sz="1800" dirty="0" smtClean="0"/>
          </a:p>
          <a:p>
            <a:pPr marL="0" indent="0">
              <a:buNone/>
            </a:pPr>
            <a:r>
              <a:rPr lang="en-US" sz="1800" dirty="0"/>
              <a:t>	</a:t>
            </a:r>
            <a:r>
              <a:rPr lang="en-US" sz="1800" dirty="0" smtClean="0"/>
              <a:t>1) titles such as parent, teacher, social worker, etc.</a:t>
            </a:r>
          </a:p>
          <a:p>
            <a:pPr marL="0" indent="0">
              <a:buNone/>
            </a:pPr>
            <a:r>
              <a:rPr lang="en-US" sz="1800" dirty="0"/>
              <a:t>	</a:t>
            </a:r>
            <a:r>
              <a:rPr lang="en-US" sz="1800" dirty="0" smtClean="0"/>
              <a:t>2) initials </a:t>
            </a:r>
          </a:p>
          <a:p>
            <a:pPr marL="0" indent="0">
              <a:buNone/>
            </a:pPr>
            <a:endParaRPr lang="en-US" sz="1800" dirty="0" smtClean="0"/>
          </a:p>
          <a:p>
            <a:pPr marL="0" indent="0">
              <a:buNone/>
            </a:pPr>
            <a:r>
              <a:rPr lang="en-US" sz="1800" b="1" dirty="0" smtClean="0"/>
              <a:t>Administrative Rule 355-9-1-.06(e): </a:t>
            </a:r>
            <a:r>
              <a:rPr lang="en-US" sz="1800" dirty="0" smtClean="0"/>
              <a:t> “In juvenile </a:t>
            </a:r>
            <a:r>
              <a:rPr lang="en-US" sz="1800" dirty="0"/>
              <a:t>and youthful offender cases, names or any personally </a:t>
            </a:r>
            <a:r>
              <a:rPr lang="en-US" sz="1800" dirty="0" smtClean="0"/>
              <a:t>identifiable information </a:t>
            </a:r>
            <a:r>
              <a:rPr lang="en-US" sz="1800" dirty="0"/>
              <a:t>of the child or parties to the matter must be redacted. Fee declarations </a:t>
            </a:r>
            <a:r>
              <a:rPr lang="en-US" sz="1800" dirty="0" smtClean="0"/>
              <a:t>containing this </a:t>
            </a:r>
            <a:r>
              <a:rPr lang="en-US" sz="1800" dirty="0"/>
              <a:t>information, including uploaded supporting documents, will be denied and </a:t>
            </a:r>
            <a:r>
              <a:rPr lang="en-US" sz="1800" dirty="0" smtClean="0"/>
              <a:t>appointed counsel </a:t>
            </a:r>
            <a:r>
              <a:rPr lang="en-US" sz="1800" dirty="0"/>
              <a:t>must re-file for payment</a:t>
            </a:r>
            <a:r>
              <a:rPr lang="en-US" sz="1800" dirty="0" smtClean="0"/>
              <a:t>.”</a:t>
            </a:r>
          </a:p>
          <a:p>
            <a:pPr marL="0" indent="0">
              <a:buNone/>
            </a:pPr>
            <a:endParaRPr lang="en-US" sz="1800" dirty="0"/>
          </a:p>
          <a:p>
            <a:pPr marL="0" indent="0">
              <a:buNone/>
            </a:pPr>
            <a:endParaRPr lang="en-US" sz="1800" dirty="0"/>
          </a:p>
          <a:p>
            <a:endParaRPr lang="en-US" dirty="0"/>
          </a:p>
        </p:txBody>
      </p:sp>
    </p:spTree>
    <p:extLst>
      <p:ext uri="{BB962C8B-B14F-4D97-AF65-F5344CB8AC3E}">
        <p14:creationId xmlns:p14="http://schemas.microsoft.com/office/powerpoint/2010/main" val="95614007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48591" y="301336"/>
            <a:ext cx="10515600" cy="6369628"/>
          </a:xfrm>
        </p:spPr>
        <p:txBody>
          <a:bodyPr>
            <a:normAutofit/>
          </a:bodyPr>
          <a:lstStyle/>
          <a:p>
            <a:pPr marL="0" indent="0" algn="ctr">
              <a:buNone/>
            </a:pPr>
            <a:r>
              <a:rPr lang="en-US" sz="1600" b="1" dirty="0"/>
              <a:t>STATE OF ALABAMA</a:t>
            </a:r>
          </a:p>
          <a:p>
            <a:pPr marL="0" indent="0" algn="ctr">
              <a:buNone/>
            </a:pPr>
            <a:r>
              <a:rPr lang="en-US" sz="1600" b="1" dirty="0"/>
              <a:t>D</a:t>
            </a:r>
            <a:r>
              <a:rPr lang="en-US" sz="1600" b="1" dirty="0" smtClean="0"/>
              <a:t>EPARTMENT </a:t>
            </a:r>
            <a:r>
              <a:rPr lang="en-US" sz="1600" b="1" dirty="0"/>
              <a:t>OF FINANCE</a:t>
            </a:r>
          </a:p>
          <a:p>
            <a:pPr marL="0" indent="0" algn="ctr">
              <a:buNone/>
            </a:pPr>
            <a:r>
              <a:rPr lang="en-US" sz="1600" b="1" dirty="0"/>
              <a:t>ADMINISTRATIVE CODE</a:t>
            </a:r>
          </a:p>
          <a:p>
            <a:pPr marL="0" indent="0" algn="ctr">
              <a:buNone/>
            </a:pPr>
            <a:r>
              <a:rPr lang="en-US" sz="1600" b="1" dirty="0" smtClean="0"/>
              <a:t>CHAPTER </a:t>
            </a:r>
            <a:r>
              <a:rPr lang="en-US" sz="1600" b="1" dirty="0"/>
              <a:t>355-9-1</a:t>
            </a:r>
          </a:p>
          <a:p>
            <a:pPr marL="0" indent="0" algn="ctr">
              <a:buNone/>
            </a:pPr>
            <a:r>
              <a:rPr lang="en-US" sz="1600" b="1" dirty="0" smtClean="0"/>
              <a:t>OFFICE </a:t>
            </a:r>
            <a:r>
              <a:rPr lang="en-US" sz="1600" b="1" dirty="0"/>
              <a:t>OF INDIGENT DEFENSE </a:t>
            </a:r>
            <a:r>
              <a:rPr lang="en-US" sz="1600" b="1" dirty="0" smtClean="0"/>
              <a:t>SERVICES</a:t>
            </a:r>
          </a:p>
          <a:p>
            <a:pPr marL="0" indent="0">
              <a:buNone/>
            </a:pPr>
            <a:endParaRPr lang="en-US" sz="1600" dirty="0" smtClean="0"/>
          </a:p>
          <a:p>
            <a:pPr marL="0" indent="0">
              <a:buNone/>
            </a:pPr>
            <a:endParaRPr lang="en-US" sz="1600" dirty="0"/>
          </a:p>
          <a:p>
            <a:pPr marL="0" indent="0">
              <a:buNone/>
            </a:pPr>
            <a:r>
              <a:rPr lang="en-US" sz="1600" dirty="0" smtClean="0"/>
              <a:t>355-9-1-.01	</a:t>
            </a:r>
            <a:r>
              <a:rPr lang="en-US" sz="1600" b="1" u="sng" dirty="0" smtClean="0"/>
              <a:t>Creation </a:t>
            </a:r>
            <a:r>
              <a:rPr lang="en-US" sz="1600" b="1" u="sng" dirty="0"/>
              <a:t>of Office of Indigent Defense Services ("OIDS</a:t>
            </a:r>
            <a:r>
              <a:rPr lang="en-US" sz="1600" b="1" u="sng" dirty="0" smtClean="0"/>
              <a:t>").</a:t>
            </a:r>
          </a:p>
          <a:p>
            <a:pPr marL="0" indent="0">
              <a:buNone/>
            </a:pPr>
            <a:r>
              <a:rPr lang="en-US" sz="1600" dirty="0" smtClean="0"/>
              <a:t> </a:t>
            </a:r>
            <a:r>
              <a:rPr lang="en-US" sz="1600" dirty="0"/>
              <a:t>The Office </a:t>
            </a:r>
            <a:r>
              <a:rPr lang="en-US" sz="1600" dirty="0" smtClean="0"/>
              <a:t>of Indigent </a:t>
            </a:r>
            <a:r>
              <a:rPr lang="en-US" sz="1600" dirty="0"/>
              <a:t>Defense Services (known hereinafter as "OIDS") was created as a division of </a:t>
            </a:r>
            <a:r>
              <a:rPr lang="en-US" sz="1600" dirty="0" smtClean="0"/>
              <a:t>the Alabama </a:t>
            </a:r>
            <a:r>
              <a:rPr lang="en-US" sz="1600" dirty="0"/>
              <a:t>Department of Finance by the legislature by Act 2011-678 ("the Act"). The purpose </a:t>
            </a:r>
            <a:r>
              <a:rPr lang="en-US" sz="1600" dirty="0" smtClean="0"/>
              <a:t>of OIDS </a:t>
            </a:r>
            <a:r>
              <a:rPr lang="en-US" sz="1600" dirty="0"/>
              <a:t>is to administer the system of defense for criminal defendants or juveniles found by a </a:t>
            </a:r>
            <a:r>
              <a:rPr lang="en-US" sz="1600" dirty="0" smtClean="0"/>
              <a:t>court to </a:t>
            </a:r>
            <a:r>
              <a:rPr lang="en-US" sz="1600" dirty="0"/>
              <a:t>be unable to pay for legal representation in a trial or appellate proceeding.</a:t>
            </a:r>
          </a:p>
        </p:txBody>
      </p:sp>
    </p:spTree>
    <p:extLst>
      <p:ext uri="{BB962C8B-B14F-4D97-AF65-F5344CB8AC3E}">
        <p14:creationId xmlns:p14="http://schemas.microsoft.com/office/powerpoint/2010/main" val="221532625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55865"/>
            <a:ext cx="10515600" cy="924790"/>
          </a:xfrm>
        </p:spPr>
        <p:txBody>
          <a:bodyPr>
            <a:normAutofit/>
          </a:bodyPr>
          <a:lstStyle/>
          <a:p>
            <a:pPr algn="ctr"/>
            <a:r>
              <a:rPr lang="en-US" sz="2800" b="1" u="sng" dirty="0" smtClean="0"/>
              <a:t>TIMESHEET ENTRIES – STANDARD PROCEDURES</a:t>
            </a:r>
            <a:endParaRPr lang="en-US" sz="2800" b="1" u="sng" dirty="0"/>
          </a:p>
        </p:txBody>
      </p:sp>
      <p:sp>
        <p:nvSpPr>
          <p:cNvPr id="3" name="Content Placeholder 2"/>
          <p:cNvSpPr>
            <a:spLocks noGrp="1"/>
          </p:cNvSpPr>
          <p:nvPr>
            <p:ph idx="1"/>
          </p:nvPr>
        </p:nvSpPr>
        <p:spPr>
          <a:xfrm>
            <a:off x="838200" y="1080655"/>
            <a:ext cx="10515600" cy="5652654"/>
          </a:xfrm>
        </p:spPr>
        <p:txBody>
          <a:bodyPr>
            <a:normAutofit fontScale="92500" lnSpcReduction="10000"/>
          </a:bodyPr>
          <a:lstStyle/>
          <a:p>
            <a:pPr marL="0" indent="0">
              <a:buNone/>
            </a:pPr>
            <a:r>
              <a:rPr lang="en-US" sz="1600" b="1" u="sng" dirty="0"/>
              <a:t>MEMORANDUM</a:t>
            </a:r>
            <a:endParaRPr lang="en-US" sz="1600" dirty="0"/>
          </a:p>
          <a:p>
            <a:pPr marL="0" indent="0">
              <a:buNone/>
            </a:pPr>
            <a:r>
              <a:rPr lang="en-US" sz="1300" dirty="0"/>
              <a:t>To: </a:t>
            </a:r>
            <a:r>
              <a:rPr lang="en-US" sz="1300" dirty="0" smtClean="0"/>
              <a:t>	All </a:t>
            </a:r>
            <a:r>
              <a:rPr lang="en-US" sz="1300" dirty="0"/>
              <a:t>Indigent Defense Attorneys</a:t>
            </a:r>
          </a:p>
          <a:p>
            <a:pPr marL="0" indent="0">
              <a:buNone/>
            </a:pPr>
            <a:r>
              <a:rPr lang="en-US" sz="1300" dirty="0" smtClean="0"/>
              <a:t>From:</a:t>
            </a:r>
            <a:r>
              <a:rPr lang="en-US" sz="1300" dirty="0"/>
              <a:t>	Chris E. </a:t>
            </a:r>
            <a:r>
              <a:rPr lang="en-US" sz="1300" dirty="0" smtClean="0"/>
              <a:t>Roberts, Director </a:t>
            </a:r>
            <a:r>
              <a:rPr lang="en-US" sz="1300" dirty="0"/>
              <a:t>of Indigent Defense Services</a:t>
            </a:r>
          </a:p>
          <a:p>
            <a:pPr marL="0" indent="0">
              <a:buNone/>
            </a:pPr>
            <a:r>
              <a:rPr lang="en-US" sz="1300" dirty="0"/>
              <a:t>Date</a:t>
            </a:r>
            <a:r>
              <a:rPr lang="en-US" sz="1300" dirty="0" smtClean="0"/>
              <a:t>:</a:t>
            </a:r>
            <a:r>
              <a:rPr lang="en-US" sz="1300" dirty="0"/>
              <a:t>	July 14, 2015</a:t>
            </a:r>
          </a:p>
          <a:p>
            <a:pPr marL="0" indent="0">
              <a:buNone/>
            </a:pPr>
            <a:r>
              <a:rPr lang="en-US" sz="1300" dirty="0" smtClean="0"/>
              <a:t>Re</a:t>
            </a:r>
            <a:r>
              <a:rPr lang="en-US" sz="1300" dirty="0"/>
              <a:t>:	</a:t>
            </a:r>
            <a:r>
              <a:rPr lang="en-US" sz="1300" dirty="0" smtClean="0"/>
              <a:t>To </a:t>
            </a:r>
            <a:r>
              <a:rPr lang="en-US" sz="1300" dirty="0"/>
              <a:t>establish reasonable times allowances for certain standard billing entries</a:t>
            </a:r>
          </a:p>
          <a:p>
            <a:pPr marL="0" indent="0">
              <a:buNone/>
            </a:pPr>
            <a:r>
              <a:rPr lang="en-US" sz="1300" dirty="0" smtClean="0"/>
              <a:t>	Pursuant </a:t>
            </a:r>
            <a:r>
              <a:rPr lang="en-US" sz="1300" dirty="0"/>
              <a:t>to Act No. 2011-678, appointed counsel shall be entitled to receive for their services a fee to be certified by the trial court.  The amount of the fee shall be based on the number of hours spent by the attorney in working on the case and shall be computed at the rate of seventy dollars ($70) per hour for the time reasonably expended on the case.  It has been determined by OIDS that reasonable maximum times should be established for certain standard procedures routinely occurring in cases.  The maximum times are set out below and are derived from average billing practices of attorneys in regard to these specific activities</a:t>
            </a:r>
            <a:r>
              <a:rPr lang="en-US" sz="1200" dirty="0"/>
              <a:t>. </a:t>
            </a:r>
            <a:endParaRPr lang="en-US" sz="1200" dirty="0" smtClean="0"/>
          </a:p>
          <a:p>
            <a:pPr marL="0" indent="0">
              <a:lnSpc>
                <a:spcPct val="50000"/>
              </a:lnSpc>
              <a:buNone/>
            </a:pPr>
            <a:r>
              <a:rPr lang="en-US" sz="1200" dirty="0" smtClean="0"/>
              <a:t>	Letter</a:t>
            </a:r>
            <a:r>
              <a:rPr lang="en-US" sz="1200" dirty="0"/>
              <a:t>		.3 </a:t>
            </a:r>
            <a:r>
              <a:rPr lang="en-US" sz="1200" dirty="0" smtClean="0"/>
              <a:t>hour</a:t>
            </a:r>
          </a:p>
          <a:p>
            <a:pPr marL="0" indent="0">
              <a:lnSpc>
                <a:spcPct val="50000"/>
              </a:lnSpc>
              <a:buNone/>
            </a:pPr>
            <a:r>
              <a:rPr lang="en-US" sz="1200" dirty="0"/>
              <a:t>	</a:t>
            </a:r>
            <a:r>
              <a:rPr lang="en-US" sz="1200" dirty="0" smtClean="0"/>
              <a:t>Discovery </a:t>
            </a:r>
            <a:r>
              <a:rPr lang="en-US" sz="1200" dirty="0"/>
              <a:t>Motion	</a:t>
            </a:r>
            <a:r>
              <a:rPr lang="en-US" sz="1200" dirty="0" smtClean="0"/>
              <a:t>.</a:t>
            </a:r>
            <a:r>
              <a:rPr lang="en-US" sz="1200" dirty="0"/>
              <a:t>5 hour</a:t>
            </a:r>
          </a:p>
          <a:p>
            <a:pPr marL="0" indent="0">
              <a:lnSpc>
                <a:spcPct val="50000"/>
              </a:lnSpc>
              <a:buNone/>
            </a:pPr>
            <a:r>
              <a:rPr lang="en-US" sz="1600" dirty="0" smtClean="0"/>
              <a:t>	</a:t>
            </a:r>
            <a:r>
              <a:rPr lang="en-US" sz="1200" dirty="0"/>
              <a:t>Email to 		.1 hour</a:t>
            </a:r>
          </a:p>
          <a:p>
            <a:pPr marL="0" indent="0">
              <a:lnSpc>
                <a:spcPct val="50000"/>
              </a:lnSpc>
              <a:buNone/>
            </a:pPr>
            <a:r>
              <a:rPr lang="en-US" sz="1200" dirty="0"/>
              <a:t>	Email from 	</a:t>
            </a:r>
            <a:r>
              <a:rPr lang="en-US" sz="1200" dirty="0" smtClean="0"/>
              <a:t>	.</a:t>
            </a:r>
            <a:r>
              <a:rPr lang="en-US" sz="1200" dirty="0"/>
              <a:t>1 hour</a:t>
            </a:r>
          </a:p>
          <a:p>
            <a:pPr marL="0" indent="0">
              <a:lnSpc>
                <a:spcPct val="50000"/>
              </a:lnSpc>
              <a:buNone/>
            </a:pPr>
            <a:r>
              <a:rPr lang="en-US" sz="1200" dirty="0" smtClean="0"/>
              <a:t>	Notice </a:t>
            </a:r>
            <a:r>
              <a:rPr lang="en-US" sz="1200" dirty="0"/>
              <a:t>of Appearance	</a:t>
            </a:r>
            <a:r>
              <a:rPr lang="en-US" sz="1200" dirty="0" smtClean="0"/>
              <a:t>.</a:t>
            </a:r>
            <a:r>
              <a:rPr lang="en-US" sz="1200" dirty="0"/>
              <a:t>5 hour</a:t>
            </a:r>
          </a:p>
          <a:p>
            <a:pPr marL="0" indent="0">
              <a:lnSpc>
                <a:spcPct val="50000"/>
              </a:lnSpc>
              <a:buNone/>
            </a:pPr>
            <a:r>
              <a:rPr lang="en-US" sz="1200" dirty="0"/>
              <a:t>	Motion to </a:t>
            </a:r>
            <a:r>
              <a:rPr lang="en-US" sz="1200" dirty="0" smtClean="0"/>
              <a:t>Continue</a:t>
            </a:r>
            <a:r>
              <a:rPr lang="en-US" sz="1200" dirty="0"/>
              <a:t>	.5 hour</a:t>
            </a:r>
          </a:p>
          <a:p>
            <a:pPr marL="0" indent="0">
              <a:lnSpc>
                <a:spcPct val="50000"/>
              </a:lnSpc>
              <a:buNone/>
            </a:pPr>
            <a:r>
              <a:rPr lang="en-US" sz="1600" dirty="0" smtClean="0"/>
              <a:t>	</a:t>
            </a:r>
            <a:r>
              <a:rPr lang="en-US" sz="1200" dirty="0" smtClean="0"/>
              <a:t>404(b</a:t>
            </a:r>
            <a:r>
              <a:rPr lang="en-US" sz="1200" dirty="0"/>
              <a:t>) Request	</a:t>
            </a:r>
            <a:r>
              <a:rPr lang="en-US" sz="1200" dirty="0" smtClean="0"/>
              <a:t>.</a:t>
            </a:r>
            <a:r>
              <a:rPr lang="en-US" sz="1200" dirty="0"/>
              <a:t>5 </a:t>
            </a:r>
            <a:r>
              <a:rPr lang="en-US" sz="1200" dirty="0" smtClean="0"/>
              <a:t>hour</a:t>
            </a:r>
          </a:p>
          <a:p>
            <a:pPr marL="0" indent="0">
              <a:lnSpc>
                <a:spcPct val="50000"/>
              </a:lnSpc>
              <a:buNone/>
            </a:pPr>
            <a:r>
              <a:rPr lang="en-US" sz="1200" dirty="0"/>
              <a:t>	Notice of Appointment	.1 hour</a:t>
            </a:r>
          </a:p>
          <a:p>
            <a:pPr marL="0" indent="0">
              <a:lnSpc>
                <a:spcPct val="50000"/>
              </a:lnSpc>
              <a:buNone/>
            </a:pPr>
            <a:r>
              <a:rPr lang="en-US" sz="1600" dirty="0" smtClean="0"/>
              <a:t>	</a:t>
            </a:r>
            <a:r>
              <a:rPr lang="en-US" sz="1200" dirty="0" smtClean="0"/>
              <a:t>Motion </a:t>
            </a:r>
            <a:r>
              <a:rPr lang="en-US" sz="1200" dirty="0"/>
              <a:t>to Withdraw	</a:t>
            </a:r>
            <a:r>
              <a:rPr lang="en-US" sz="1200" dirty="0" smtClean="0"/>
              <a:t>.</a:t>
            </a:r>
            <a:r>
              <a:rPr lang="en-US" sz="1200" dirty="0"/>
              <a:t>5 </a:t>
            </a:r>
            <a:r>
              <a:rPr lang="en-US" sz="1200" dirty="0" smtClean="0"/>
              <a:t>hour</a:t>
            </a:r>
          </a:p>
          <a:p>
            <a:pPr marL="0" indent="0">
              <a:lnSpc>
                <a:spcPct val="50000"/>
              </a:lnSpc>
              <a:buNone/>
            </a:pPr>
            <a:r>
              <a:rPr lang="en-US" sz="1200" dirty="0"/>
              <a:t>	Preliminary Hearing Request	.5 hour</a:t>
            </a:r>
          </a:p>
          <a:p>
            <a:pPr marL="457200" lvl="1" indent="0">
              <a:lnSpc>
                <a:spcPct val="50000"/>
              </a:lnSpc>
              <a:buNone/>
            </a:pPr>
            <a:r>
              <a:rPr lang="en-US" sz="1200" dirty="0" smtClean="0"/>
              <a:t>	Calendar</a:t>
            </a:r>
            <a:r>
              <a:rPr lang="en-US" sz="1200" dirty="0"/>
              <a:t>		.1 hour</a:t>
            </a:r>
          </a:p>
          <a:p>
            <a:pPr marL="0" indent="0">
              <a:lnSpc>
                <a:spcPct val="50000"/>
              </a:lnSpc>
              <a:buNone/>
            </a:pPr>
            <a:r>
              <a:rPr lang="en-US" sz="1600" dirty="0"/>
              <a:t>	</a:t>
            </a:r>
            <a:r>
              <a:rPr lang="en-US" sz="1200" dirty="0" smtClean="0"/>
              <a:t>Review Order	</a:t>
            </a:r>
            <a:r>
              <a:rPr lang="en-US" sz="1200" dirty="0"/>
              <a:t>	</a:t>
            </a:r>
            <a:r>
              <a:rPr lang="en-US" sz="1200" dirty="0" smtClean="0"/>
              <a:t>.</a:t>
            </a:r>
            <a:r>
              <a:rPr lang="en-US" sz="1200" dirty="0"/>
              <a:t>3 hour</a:t>
            </a:r>
          </a:p>
          <a:p>
            <a:pPr marL="0" indent="0">
              <a:lnSpc>
                <a:spcPct val="50000"/>
              </a:lnSpc>
              <a:buNone/>
            </a:pPr>
            <a:r>
              <a:rPr lang="en-US" sz="1600" dirty="0" smtClean="0"/>
              <a:t>	</a:t>
            </a:r>
            <a:r>
              <a:rPr lang="en-US" sz="1300" dirty="0" smtClean="0"/>
              <a:t>Open/Close/Bill File</a:t>
            </a:r>
            <a:r>
              <a:rPr lang="en-US" sz="1300" dirty="0"/>
              <a:t>	.5 hour</a:t>
            </a:r>
          </a:p>
          <a:p>
            <a:pPr marL="0" indent="0">
              <a:buNone/>
            </a:pPr>
            <a:r>
              <a:rPr lang="en-US" sz="1600" dirty="0" smtClean="0"/>
              <a:t>	</a:t>
            </a:r>
            <a:r>
              <a:rPr lang="en-US" sz="1300" dirty="0" smtClean="0"/>
              <a:t>Counsel </a:t>
            </a:r>
            <a:r>
              <a:rPr lang="en-US" sz="1300" dirty="0"/>
              <a:t>may deviate above the listed maximum amounts when billing for these activities but such deviation should be accompanied by an explanation for the extra time.  Said explanation shall be included in the electronic billing section related to the time entry.</a:t>
            </a:r>
          </a:p>
          <a:p>
            <a:pPr marL="0" indent="0">
              <a:buNone/>
            </a:pPr>
            <a:r>
              <a:rPr lang="en-US" sz="1600" dirty="0" smtClean="0"/>
              <a:t>	</a:t>
            </a:r>
            <a:endParaRPr lang="en-US" sz="1600" dirty="0"/>
          </a:p>
        </p:txBody>
      </p:sp>
    </p:spTree>
    <p:extLst>
      <p:ext uri="{BB962C8B-B14F-4D97-AF65-F5344CB8AC3E}">
        <p14:creationId xmlns:p14="http://schemas.microsoft.com/office/powerpoint/2010/main" val="234834697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1336" y="218208"/>
            <a:ext cx="11513128" cy="6276109"/>
          </a:xfrm>
        </p:spPr>
        <p:txBody>
          <a:bodyPr/>
          <a:lstStyle/>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lgn="ctr">
              <a:buNone/>
            </a:pPr>
            <a:r>
              <a:rPr lang="en-US" sz="4000" u="sng" dirty="0" smtClean="0"/>
              <a:t>TIMESHEET REVIEW</a:t>
            </a:r>
            <a:endParaRPr lang="en-US" sz="4000" u="sng" dirty="0"/>
          </a:p>
        </p:txBody>
      </p:sp>
    </p:spTree>
    <p:extLst>
      <p:ext uri="{BB962C8B-B14F-4D97-AF65-F5344CB8AC3E}">
        <p14:creationId xmlns:p14="http://schemas.microsoft.com/office/powerpoint/2010/main" val="70469871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762841" y="550995"/>
            <a:ext cx="748788" cy="139262"/>
          </a:xfrm>
          <a:prstGeom prst="rect">
            <a:avLst/>
          </a:prstGeom>
        </p:spPr>
        <p:txBody>
          <a:bodyPr lIns="0" tIns="0" rIns="0" bIns="0">
            <a:noAutofit/>
          </a:bodyPr>
          <a:lstStyle/>
          <a:p>
            <a:pPr marL="11213"/>
            <a:r>
              <a:rPr lang="en-US" sz="1148" b="1">
                <a:latin typeface="Times New Roman"/>
              </a:rPr>
              <a:t>Timesheets</a:t>
            </a:r>
          </a:p>
        </p:txBody>
      </p:sp>
      <p:graphicFrame>
        <p:nvGraphicFramePr>
          <p:cNvPr id="3" name="Table 2"/>
          <p:cNvGraphicFramePr>
            <a:graphicFrameLocks noGrp="1"/>
          </p:cNvGraphicFramePr>
          <p:nvPr>
            <p:extLst/>
          </p:nvPr>
        </p:nvGraphicFramePr>
        <p:xfrm>
          <a:off x="2234860" y="702367"/>
          <a:ext cx="7780530" cy="5435271"/>
        </p:xfrm>
        <a:graphic>
          <a:graphicData uri="http://schemas.openxmlformats.org/drawingml/2006/table">
            <a:tbl>
              <a:tblPr/>
              <a:tblGrid>
                <a:gridCol w="736678"/>
                <a:gridCol w="974837"/>
                <a:gridCol w="2088936"/>
                <a:gridCol w="1848759"/>
                <a:gridCol w="1398679"/>
                <a:gridCol w="732641"/>
              </a:tblGrid>
              <a:tr h="195775">
                <a:tc>
                  <a:txBody>
                    <a:bodyPr/>
                    <a:lstStyle/>
                    <a:p>
                      <a:pPr marL="38100" indent="0"/>
                      <a:r>
                        <a:rPr lang="en-US" sz="800" dirty="0">
                          <a:latin typeface="Times New Roman"/>
                        </a:rPr>
                        <a:t>Attorney</a:t>
                      </a:r>
                    </a:p>
                  </a:txBody>
                  <a:tcPr marL="0" marR="0" marT="0" marB="0" anchor="b"/>
                </a:tc>
                <a:tc>
                  <a:txBody>
                    <a:bodyPr/>
                    <a:lstStyle/>
                    <a:p>
                      <a:endParaRPr sz="1000"/>
                    </a:p>
                  </a:txBody>
                  <a:tcPr marL="0" marR="0" marT="0" marB="0"/>
                </a:tc>
                <a:tc>
                  <a:txBody>
                    <a:bodyPr/>
                    <a:lstStyle/>
                    <a:p>
                      <a:endParaRPr sz="1000"/>
                    </a:p>
                  </a:txBody>
                  <a:tcPr marL="0" marR="0" marT="0" marB="0"/>
                </a:tc>
                <a:tc>
                  <a:txBody>
                    <a:bodyPr/>
                    <a:lstStyle/>
                    <a:p>
                      <a:pPr marR="25400" indent="0" algn="r"/>
                      <a:r>
                        <a:rPr lang="en-US" sz="800">
                          <a:latin typeface="Times New Roman"/>
                        </a:rPr>
                        <a:t>Appointment Date: 06/04/2013</a:t>
                      </a:r>
                    </a:p>
                  </a:txBody>
                  <a:tcPr marL="0" marR="0" marT="0" marB="0" anchor="b"/>
                </a:tc>
                <a:tc>
                  <a:txBody>
                    <a:bodyPr/>
                    <a:lstStyle/>
                    <a:p>
                      <a:endParaRPr sz="1000"/>
                    </a:p>
                  </a:txBody>
                  <a:tcPr marL="0" marR="0" marT="0" marB="0"/>
                </a:tc>
                <a:tc>
                  <a:txBody>
                    <a:bodyPr/>
                    <a:lstStyle/>
                    <a:p>
                      <a:endParaRPr sz="1000"/>
                    </a:p>
                  </a:txBody>
                  <a:tcPr marL="0" marR="0" marT="0" marB="0"/>
                </a:tc>
              </a:tr>
              <a:tr h="191738">
                <a:tc>
                  <a:txBody>
                    <a:bodyPr/>
                    <a:lstStyle/>
                    <a:p>
                      <a:pPr marL="38100" indent="0"/>
                      <a:r>
                        <a:rPr lang="en-US" sz="800">
                          <a:latin typeface="Times New Roman"/>
                        </a:rPr>
                        <a:t>ID_AttyCase</a:t>
                      </a:r>
                    </a:p>
                  </a:txBody>
                  <a:tcPr marL="0" marR="0" marT="0" marB="0"/>
                </a:tc>
                <a:tc>
                  <a:txBody>
                    <a:bodyPr/>
                    <a:lstStyle/>
                    <a:p>
                      <a:pPr marL="25400" indent="0"/>
                      <a:r>
                        <a:rPr lang="en-US" sz="800">
                          <a:latin typeface="Times New Roman"/>
                        </a:rPr>
                        <a:t>County</a:t>
                      </a:r>
                    </a:p>
                  </a:txBody>
                  <a:tcPr marL="0" marR="0" marT="0" marB="0"/>
                </a:tc>
                <a:tc>
                  <a:txBody>
                    <a:bodyPr/>
                    <a:lstStyle/>
                    <a:p>
                      <a:pPr marL="25400" indent="0"/>
                      <a:r>
                        <a:rPr lang="en-US" sz="800">
                          <a:latin typeface="Times New Roman"/>
                        </a:rPr>
                        <a:t>Case Number</a:t>
                      </a:r>
                    </a:p>
                  </a:txBody>
                  <a:tcPr marL="0" marR="0" marT="0" marB="0"/>
                </a:tc>
                <a:tc>
                  <a:txBody>
                    <a:bodyPr/>
                    <a:lstStyle/>
                    <a:p>
                      <a:pPr marL="38100" indent="0"/>
                      <a:r>
                        <a:rPr lang="en-US" sz="800">
                          <a:latin typeface="Times New Roman"/>
                        </a:rPr>
                        <a:t>Case Type</a:t>
                      </a:r>
                    </a:p>
                  </a:txBody>
                  <a:tcPr marL="0" marR="0" marT="0" marB="0"/>
                </a:tc>
                <a:tc>
                  <a:txBody>
                    <a:bodyPr/>
                    <a:lstStyle/>
                    <a:p>
                      <a:pPr marL="38100" indent="0"/>
                      <a:r>
                        <a:rPr lang="en-US" sz="800">
                          <a:latin typeface="Times New Roman"/>
                        </a:rPr>
                        <a:t>Defendant Name</a:t>
                      </a:r>
                    </a:p>
                  </a:txBody>
                  <a:tcPr marL="0" marR="0" marT="0" marB="0"/>
                </a:tc>
                <a:tc>
                  <a:txBody>
                    <a:bodyPr/>
                    <a:lstStyle/>
                    <a:p>
                      <a:pPr marL="25400" indent="0"/>
                      <a:r>
                        <a:rPr lang="en-US" sz="800">
                          <a:latin typeface="Times New Roman"/>
                        </a:rPr>
                        <a:t>Max Charge</a:t>
                      </a:r>
                    </a:p>
                  </a:txBody>
                  <a:tcPr marL="0" marR="0" marT="0" marB="0"/>
                </a:tc>
              </a:tr>
              <a:tr h="191738">
                <a:tc>
                  <a:txBody>
                    <a:bodyPr/>
                    <a:lstStyle/>
                    <a:p>
                      <a:endParaRPr sz="1000"/>
                    </a:p>
                  </a:txBody>
                  <a:tcPr marL="0" marR="0" marT="0" marB="0"/>
                </a:tc>
                <a:tc>
                  <a:txBody>
                    <a:bodyPr/>
                    <a:lstStyle/>
                    <a:p>
                      <a:endParaRPr sz="1000"/>
                    </a:p>
                  </a:txBody>
                  <a:tcPr marL="0" marR="0" marT="0" marB="0"/>
                </a:tc>
                <a:tc>
                  <a:txBody>
                    <a:bodyPr/>
                    <a:lstStyle/>
                    <a:p>
                      <a:endParaRPr sz="1000"/>
                    </a:p>
                  </a:txBody>
                  <a:tcPr marL="0" marR="0" marT="0" marB="0"/>
                </a:tc>
                <a:tc>
                  <a:txBody>
                    <a:bodyPr/>
                    <a:lstStyle/>
                    <a:p>
                      <a:pPr marL="38100" indent="0"/>
                      <a:r>
                        <a:rPr lang="en-US" sz="800">
                          <a:latin typeface="Times New Roman"/>
                        </a:rPr>
                        <a:t>FA - FELONY - CLASS A (ADULT)</a:t>
                      </a:r>
                    </a:p>
                  </a:txBody>
                  <a:tcPr marL="0" marR="0" marT="0" marB="0"/>
                </a:tc>
                <a:tc>
                  <a:txBody>
                    <a:bodyPr/>
                    <a:lstStyle/>
                    <a:p>
                      <a:endParaRPr sz="1000"/>
                    </a:p>
                  </a:txBody>
                  <a:tcPr marL="0" marR="0" marT="0" marB="0"/>
                </a:tc>
                <a:tc>
                  <a:txBody>
                    <a:bodyPr/>
                    <a:lstStyle/>
                    <a:p>
                      <a:pPr marL="25400" indent="0"/>
                      <a:r>
                        <a:rPr lang="en-US" sz="800">
                          <a:latin typeface="Times New Roman"/>
                        </a:rPr>
                        <a:t>$4,000.00</a:t>
                      </a:r>
                    </a:p>
                  </a:txBody>
                  <a:tcPr marL="0" marR="0" marT="0" marB="0"/>
                </a:tc>
              </a:tr>
              <a:tr h="191738">
                <a:tc>
                  <a:txBody>
                    <a:bodyPr/>
                    <a:lstStyle/>
                    <a:p>
                      <a:pPr marL="38100" indent="0"/>
                      <a:r>
                        <a:rPr lang="en-US" sz="800">
                          <a:latin typeface="Times New Roman"/>
                        </a:rPr>
                        <a:t>Work Date</a:t>
                      </a:r>
                    </a:p>
                  </a:txBody>
                  <a:tcPr marL="0" marR="0" marT="0" marB="0"/>
                </a:tc>
                <a:tc>
                  <a:txBody>
                    <a:bodyPr/>
                    <a:lstStyle/>
                    <a:p>
                      <a:pPr marL="25400" indent="0"/>
                      <a:r>
                        <a:rPr lang="en-US" sz="800">
                          <a:latin typeface="Times New Roman"/>
                        </a:rPr>
                        <a:t>Bill Type</a:t>
                      </a:r>
                    </a:p>
                  </a:txBody>
                  <a:tcPr marL="0" marR="0" marT="0" marB="0"/>
                </a:tc>
                <a:tc>
                  <a:txBody>
                    <a:bodyPr/>
                    <a:lstStyle/>
                    <a:p>
                      <a:pPr marL="25400" indent="0"/>
                      <a:r>
                        <a:rPr lang="en-US" sz="800">
                          <a:latin typeface="Times New Roman"/>
                        </a:rPr>
                        <a:t>Work Type</a:t>
                      </a:r>
                    </a:p>
                  </a:txBody>
                  <a:tcPr marL="0" marR="0" marT="0" marB="0"/>
                </a:tc>
                <a:tc>
                  <a:txBody>
                    <a:bodyPr/>
                    <a:lstStyle/>
                    <a:p>
                      <a:pPr marR="25400" indent="0" algn="r"/>
                      <a:r>
                        <a:rPr lang="en-US" sz="800">
                          <a:latin typeface="Times New Roman"/>
                        </a:rPr>
                        <a:t>Hours</a:t>
                      </a:r>
                    </a:p>
                  </a:txBody>
                  <a:tcPr marL="0" marR="0" marT="0" marB="0"/>
                </a:tc>
                <a:tc>
                  <a:txBody>
                    <a:bodyPr/>
                    <a:lstStyle/>
                    <a:p>
                      <a:pPr marR="25400" indent="0" algn="r"/>
                      <a:r>
                        <a:rPr lang="en-US" sz="800">
                          <a:latin typeface="Times New Roman"/>
                        </a:rPr>
                        <a:t>Amount</a:t>
                      </a:r>
                    </a:p>
                  </a:txBody>
                  <a:tcPr marL="0" marR="0" marT="0" marB="0"/>
                </a:tc>
                <a:tc>
                  <a:txBody>
                    <a:bodyPr/>
                    <a:lstStyle/>
                    <a:p>
                      <a:pPr marL="25400" indent="0"/>
                      <a:r>
                        <a:rPr lang="en-US" sz="800">
                          <a:latin typeface="Times New Roman"/>
                        </a:rPr>
                        <a:t>Bill?</a:t>
                      </a:r>
                    </a:p>
                  </a:txBody>
                  <a:tcPr marL="0" marR="0" marT="0" marB="0"/>
                </a:tc>
              </a:tr>
              <a:tr h="193756">
                <a:tc>
                  <a:txBody>
                    <a:bodyPr/>
                    <a:lstStyle/>
                    <a:p>
                      <a:pPr marR="25400" indent="0" algn="r"/>
                      <a:r>
                        <a:rPr lang="en-US" sz="800">
                          <a:latin typeface="Times New Roman"/>
                        </a:rPr>
                        <a:t>06/04/2013</a:t>
                      </a:r>
                    </a:p>
                  </a:txBody>
                  <a:tcPr marL="0" marR="0" marT="0" marB="0"/>
                </a:tc>
                <a:tc>
                  <a:txBody>
                    <a:bodyPr/>
                    <a:lstStyle/>
                    <a:p>
                      <a:pPr marL="25400" indent="0"/>
                      <a:r>
                        <a:rPr lang="en-US" sz="800">
                          <a:latin typeface="Times New Roman"/>
                        </a:rPr>
                        <a:t>IC</a:t>
                      </a:r>
                    </a:p>
                  </a:txBody>
                  <a:tcPr marL="0" marR="0" marT="0" marB="0"/>
                </a:tc>
                <a:tc>
                  <a:txBody>
                    <a:bodyPr/>
                    <a:lstStyle/>
                    <a:p>
                      <a:pPr marL="25400" indent="0"/>
                      <a:r>
                        <a:rPr lang="en-US" sz="800">
                          <a:latin typeface="Times New Roman"/>
                        </a:rPr>
                        <a:t>FIRST CALL DOCKET</a:t>
                      </a:r>
                    </a:p>
                  </a:txBody>
                  <a:tcPr marL="0" marR="0" marT="0" marB="0"/>
                </a:tc>
                <a:tc>
                  <a:txBody>
                    <a:bodyPr/>
                    <a:lstStyle/>
                    <a:p>
                      <a:pPr marR="25400" indent="0" algn="r"/>
                      <a:r>
                        <a:rPr lang="en-US" sz="800">
                          <a:latin typeface="Times New Roman"/>
                        </a:rPr>
                        <a:t>1.3</a:t>
                      </a:r>
                    </a:p>
                  </a:txBody>
                  <a:tcPr marL="0" marR="0" marT="0" marB="0"/>
                </a:tc>
                <a:tc>
                  <a:txBody>
                    <a:bodyPr/>
                    <a:lstStyle/>
                    <a:p>
                      <a:pPr marR="25400" indent="0" algn="r"/>
                      <a:r>
                        <a:rPr lang="en-US" sz="800">
                          <a:latin typeface="Times New Roman"/>
                        </a:rPr>
                        <a:t>$91.00</a:t>
                      </a:r>
                    </a:p>
                  </a:txBody>
                  <a:tcPr marL="0" marR="0" marT="0" marB="0"/>
                </a:tc>
                <a:tc>
                  <a:txBody>
                    <a:bodyPr/>
                    <a:lstStyle/>
                    <a:p>
                      <a:pPr marL="25400" indent="0"/>
                      <a:r>
                        <a:rPr lang="en-US" sz="800">
                          <a:latin typeface="Times New Roman"/>
                        </a:rPr>
                        <a:t>Yes</a:t>
                      </a:r>
                    </a:p>
                  </a:txBody>
                  <a:tcPr marL="0" marR="0" marT="0" marB="0"/>
                </a:tc>
              </a:tr>
              <a:tr h="195775">
                <a:tc>
                  <a:txBody>
                    <a:bodyPr/>
                    <a:lstStyle/>
                    <a:p>
                      <a:pPr marR="25400" indent="0" algn="r"/>
                      <a:r>
                        <a:rPr lang="en-US" sz="800">
                          <a:latin typeface="Times New Roman"/>
                        </a:rPr>
                        <a:t>07/09/2013</a:t>
                      </a:r>
                    </a:p>
                  </a:txBody>
                  <a:tcPr marL="0" marR="0" marT="0" marB="0"/>
                </a:tc>
                <a:tc>
                  <a:txBody>
                    <a:bodyPr/>
                    <a:lstStyle/>
                    <a:p>
                      <a:pPr marL="25400" indent="0"/>
                      <a:r>
                        <a:rPr lang="en-US" sz="800">
                          <a:latin typeface="Times New Roman"/>
                        </a:rPr>
                        <a:t>IC</a:t>
                      </a:r>
                    </a:p>
                  </a:txBody>
                  <a:tcPr marL="0" marR="0" marT="0" marB="0"/>
                </a:tc>
                <a:tc>
                  <a:txBody>
                    <a:bodyPr/>
                    <a:lstStyle/>
                    <a:p>
                      <a:pPr marL="25400" indent="0"/>
                      <a:r>
                        <a:rPr lang="en-US" sz="800">
                          <a:latin typeface="Times New Roman"/>
                        </a:rPr>
                        <a:t>schedule hearings</a:t>
                      </a:r>
                    </a:p>
                  </a:txBody>
                  <a:tcPr marL="0" marR="0" marT="0" marB="0"/>
                </a:tc>
                <a:tc>
                  <a:txBody>
                    <a:bodyPr/>
                    <a:lstStyle/>
                    <a:p>
                      <a:pPr marR="25400" indent="0" algn="r"/>
                      <a:r>
                        <a:rPr lang="en-US" sz="800">
                          <a:latin typeface="Times New Roman"/>
                        </a:rPr>
                        <a:t>0.4</a:t>
                      </a:r>
                    </a:p>
                  </a:txBody>
                  <a:tcPr marL="0" marR="0" marT="0" marB="0"/>
                </a:tc>
                <a:tc>
                  <a:txBody>
                    <a:bodyPr/>
                    <a:lstStyle/>
                    <a:p>
                      <a:pPr marR="25400" indent="0" algn="r"/>
                      <a:r>
                        <a:rPr lang="en-US" sz="800">
                          <a:latin typeface="Times New Roman"/>
                        </a:rPr>
                        <a:t>$28.00</a:t>
                      </a:r>
                    </a:p>
                  </a:txBody>
                  <a:tcPr marL="0" marR="0" marT="0" marB="0"/>
                </a:tc>
                <a:tc>
                  <a:txBody>
                    <a:bodyPr/>
                    <a:lstStyle/>
                    <a:p>
                      <a:pPr marL="25400" indent="0"/>
                      <a:r>
                        <a:rPr lang="en-US" sz="800">
                          <a:latin typeface="Times New Roman"/>
                        </a:rPr>
                        <a:t>Yes</a:t>
                      </a:r>
                    </a:p>
                  </a:txBody>
                  <a:tcPr marL="0" marR="0" marT="0" marB="0"/>
                </a:tc>
              </a:tr>
              <a:tr h="193756">
                <a:tc>
                  <a:txBody>
                    <a:bodyPr/>
                    <a:lstStyle/>
                    <a:p>
                      <a:pPr marR="25400" indent="0" algn="r"/>
                      <a:r>
                        <a:rPr lang="en-US" sz="800" dirty="0">
                          <a:latin typeface="Times New Roman"/>
                        </a:rPr>
                        <a:t>08/21/2013</a:t>
                      </a:r>
                    </a:p>
                  </a:txBody>
                  <a:tcPr marL="0" marR="0" marT="0" marB="0">
                    <a:solidFill>
                      <a:srgbClr val="FFFF00"/>
                    </a:solidFill>
                  </a:tcPr>
                </a:tc>
                <a:tc>
                  <a:txBody>
                    <a:bodyPr/>
                    <a:lstStyle/>
                    <a:p>
                      <a:pPr marL="25400" indent="0"/>
                      <a:r>
                        <a:rPr lang="en-US" sz="800" dirty="0">
                          <a:latin typeface="Times New Roman"/>
                        </a:rPr>
                        <a:t>IC</a:t>
                      </a:r>
                    </a:p>
                  </a:txBody>
                  <a:tcPr marL="0" marR="0" marT="0" marB="0"/>
                </a:tc>
                <a:tc>
                  <a:txBody>
                    <a:bodyPr/>
                    <a:lstStyle/>
                    <a:p>
                      <a:pPr marL="25400" indent="0"/>
                      <a:r>
                        <a:rPr lang="en-US" sz="800" dirty="0">
                          <a:latin typeface="Times New Roman"/>
                        </a:rPr>
                        <a:t>PRELIMINARY HEARING</a:t>
                      </a:r>
                    </a:p>
                  </a:txBody>
                  <a:tcPr marL="0" marR="0" marT="0" marB="0">
                    <a:solidFill>
                      <a:srgbClr val="FFFF00"/>
                    </a:solidFill>
                  </a:tcPr>
                </a:tc>
                <a:tc>
                  <a:txBody>
                    <a:bodyPr/>
                    <a:lstStyle/>
                    <a:p>
                      <a:pPr marR="25400" indent="0" algn="r"/>
                      <a:r>
                        <a:rPr lang="en-US" sz="800" dirty="0">
                          <a:latin typeface="Times New Roman"/>
                        </a:rPr>
                        <a:t>2.2</a:t>
                      </a:r>
                    </a:p>
                  </a:txBody>
                  <a:tcPr marL="0" marR="0" marT="0" marB="0" anchor="ctr">
                    <a:solidFill>
                      <a:srgbClr val="FFFF00"/>
                    </a:solidFill>
                  </a:tcPr>
                </a:tc>
                <a:tc>
                  <a:txBody>
                    <a:bodyPr/>
                    <a:lstStyle/>
                    <a:p>
                      <a:pPr marR="25400" indent="0" algn="r"/>
                      <a:r>
                        <a:rPr lang="en-US" sz="800">
                          <a:latin typeface="Times New Roman"/>
                        </a:rPr>
                        <a:t>$154.00</a:t>
                      </a:r>
                    </a:p>
                  </a:txBody>
                  <a:tcPr marL="0" marR="0" marT="0" marB="0"/>
                </a:tc>
                <a:tc>
                  <a:txBody>
                    <a:bodyPr/>
                    <a:lstStyle/>
                    <a:p>
                      <a:pPr marL="25400" indent="0"/>
                      <a:r>
                        <a:rPr lang="en-US" sz="800">
                          <a:latin typeface="Times New Roman"/>
                        </a:rPr>
                        <a:t>Yes</a:t>
                      </a:r>
                    </a:p>
                  </a:txBody>
                  <a:tcPr marL="0" marR="0" marT="0" marB="0"/>
                </a:tc>
              </a:tr>
              <a:tr h="195775">
                <a:tc>
                  <a:txBody>
                    <a:bodyPr/>
                    <a:lstStyle/>
                    <a:p>
                      <a:pPr marR="25400" indent="0" algn="r"/>
                      <a:r>
                        <a:rPr lang="en-US" sz="800" dirty="0">
                          <a:latin typeface="Times New Roman"/>
                        </a:rPr>
                        <a:t>08/26/2013</a:t>
                      </a:r>
                    </a:p>
                  </a:txBody>
                  <a:tcPr marL="0" marR="0" marT="0" marB="0">
                    <a:solidFill>
                      <a:srgbClr val="FFFF00"/>
                    </a:solidFill>
                  </a:tcPr>
                </a:tc>
                <a:tc>
                  <a:txBody>
                    <a:bodyPr/>
                    <a:lstStyle/>
                    <a:p>
                      <a:pPr marL="25400" indent="0"/>
                      <a:r>
                        <a:rPr lang="en-US" sz="800" dirty="0">
                          <a:latin typeface="Times New Roman"/>
                        </a:rPr>
                        <a:t>IC</a:t>
                      </a:r>
                    </a:p>
                  </a:txBody>
                  <a:tcPr marL="0" marR="0" marT="0" marB="0"/>
                </a:tc>
                <a:tc>
                  <a:txBody>
                    <a:bodyPr/>
                    <a:lstStyle/>
                    <a:p>
                      <a:pPr marL="25400" indent="0"/>
                      <a:r>
                        <a:rPr lang="en-US" sz="800" dirty="0">
                          <a:latin typeface="Times New Roman"/>
                        </a:rPr>
                        <a:t>PRELIMINARY HEARING</a:t>
                      </a:r>
                    </a:p>
                  </a:txBody>
                  <a:tcPr marL="0" marR="0" marT="0" marB="0">
                    <a:solidFill>
                      <a:srgbClr val="FFFF00"/>
                    </a:solidFill>
                  </a:tcPr>
                </a:tc>
                <a:tc>
                  <a:txBody>
                    <a:bodyPr/>
                    <a:lstStyle/>
                    <a:p>
                      <a:pPr marR="25400" indent="0" algn="r"/>
                      <a:r>
                        <a:rPr lang="en-US" sz="800" dirty="0">
                          <a:latin typeface="Times New Roman"/>
                        </a:rPr>
                        <a:t>3.8</a:t>
                      </a:r>
                    </a:p>
                  </a:txBody>
                  <a:tcPr marL="0" marR="0" marT="0" marB="0">
                    <a:solidFill>
                      <a:srgbClr val="FFFF00"/>
                    </a:solidFill>
                  </a:tcPr>
                </a:tc>
                <a:tc>
                  <a:txBody>
                    <a:bodyPr/>
                    <a:lstStyle/>
                    <a:p>
                      <a:pPr marR="25400" indent="0" algn="r"/>
                      <a:r>
                        <a:rPr lang="en-US" sz="800">
                          <a:latin typeface="Times New Roman"/>
                        </a:rPr>
                        <a:t>$266.00</a:t>
                      </a:r>
                    </a:p>
                  </a:txBody>
                  <a:tcPr marL="0" marR="0" marT="0" marB="0"/>
                </a:tc>
                <a:tc>
                  <a:txBody>
                    <a:bodyPr/>
                    <a:lstStyle/>
                    <a:p>
                      <a:pPr marL="25400" indent="0"/>
                      <a:r>
                        <a:rPr lang="en-US" sz="800">
                          <a:latin typeface="Times New Roman"/>
                        </a:rPr>
                        <a:t>Yes</a:t>
                      </a:r>
                    </a:p>
                  </a:txBody>
                  <a:tcPr marL="0" marR="0" marT="0" marB="0"/>
                </a:tc>
              </a:tr>
              <a:tr h="195775">
                <a:tc>
                  <a:txBody>
                    <a:bodyPr/>
                    <a:lstStyle/>
                    <a:p>
                      <a:pPr marR="25400" indent="0" algn="r"/>
                      <a:r>
                        <a:rPr lang="en-US" sz="800" dirty="0">
                          <a:latin typeface="Times New Roman"/>
                        </a:rPr>
                        <a:t>10/03/2013</a:t>
                      </a:r>
                    </a:p>
                  </a:txBody>
                  <a:tcPr marL="0" marR="0" marT="0" marB="0">
                    <a:solidFill>
                      <a:srgbClr val="FFFF00"/>
                    </a:solidFill>
                  </a:tcPr>
                </a:tc>
                <a:tc>
                  <a:txBody>
                    <a:bodyPr/>
                    <a:lstStyle/>
                    <a:p>
                      <a:pPr marL="25400" indent="0"/>
                      <a:r>
                        <a:rPr lang="en-US" sz="800">
                          <a:latin typeface="Times New Roman"/>
                        </a:rPr>
                        <a:t>IC</a:t>
                      </a:r>
                    </a:p>
                  </a:txBody>
                  <a:tcPr marL="0" marR="0" marT="0" marB="0"/>
                </a:tc>
                <a:tc>
                  <a:txBody>
                    <a:bodyPr/>
                    <a:lstStyle/>
                    <a:p>
                      <a:pPr marL="25400" indent="0"/>
                      <a:r>
                        <a:rPr lang="en-US" sz="800" dirty="0">
                          <a:latin typeface="Times New Roman"/>
                        </a:rPr>
                        <a:t>PRELIMINARY HEARING</a:t>
                      </a:r>
                    </a:p>
                  </a:txBody>
                  <a:tcPr marL="0" marR="0" marT="0" marB="0">
                    <a:solidFill>
                      <a:srgbClr val="FFFF00"/>
                    </a:solidFill>
                  </a:tcPr>
                </a:tc>
                <a:tc>
                  <a:txBody>
                    <a:bodyPr/>
                    <a:lstStyle/>
                    <a:p>
                      <a:pPr marR="25400" indent="0" algn="r"/>
                      <a:r>
                        <a:rPr lang="en-US" sz="800" dirty="0">
                          <a:latin typeface="Times New Roman"/>
                        </a:rPr>
                        <a:t>3.3</a:t>
                      </a:r>
                    </a:p>
                  </a:txBody>
                  <a:tcPr marL="0" marR="0" marT="0" marB="0">
                    <a:solidFill>
                      <a:srgbClr val="FFFF00"/>
                    </a:solidFill>
                  </a:tcPr>
                </a:tc>
                <a:tc>
                  <a:txBody>
                    <a:bodyPr/>
                    <a:lstStyle/>
                    <a:p>
                      <a:pPr marR="25400" indent="0" algn="r"/>
                      <a:r>
                        <a:rPr lang="en-US" sz="800">
                          <a:latin typeface="Times New Roman"/>
                        </a:rPr>
                        <a:t>$231.00</a:t>
                      </a:r>
                    </a:p>
                  </a:txBody>
                  <a:tcPr marL="0" marR="0" marT="0" marB="0"/>
                </a:tc>
                <a:tc>
                  <a:txBody>
                    <a:bodyPr/>
                    <a:lstStyle/>
                    <a:p>
                      <a:pPr marL="25400" indent="0"/>
                      <a:r>
                        <a:rPr lang="en-US" sz="800">
                          <a:latin typeface="Times New Roman"/>
                        </a:rPr>
                        <a:t>Yes</a:t>
                      </a:r>
                    </a:p>
                  </a:txBody>
                  <a:tcPr marL="0" marR="0" marT="0" marB="0"/>
                </a:tc>
              </a:tr>
              <a:tr h="191738">
                <a:tc gridSpan="3">
                  <a:txBody>
                    <a:bodyPr/>
                    <a:lstStyle/>
                    <a:p>
                      <a:pPr marR="127000" indent="0" algn="r"/>
                      <a:r>
                        <a:rPr lang="en-US" sz="800">
                          <a:latin typeface="Times New Roman"/>
                        </a:rPr>
                        <a:t>Billing Type - IC - Total:</a:t>
                      </a:r>
                    </a:p>
                  </a:txBody>
                  <a:tcPr marL="0" marR="0" marT="0" marB="0" anchor="ctr"/>
                </a:tc>
                <a:tc hMerge="1">
                  <a:txBody>
                    <a:bodyPr/>
                    <a:lstStyle/>
                    <a:p>
                      <a:endParaRPr sz="1100"/>
                    </a:p>
                  </a:txBody>
                  <a:tcPr marL="0" marR="0" marT="0" marB="0"/>
                </a:tc>
                <a:tc hMerge="1">
                  <a:txBody>
                    <a:bodyPr/>
                    <a:lstStyle/>
                    <a:p>
                      <a:endParaRPr sz="1100"/>
                    </a:p>
                  </a:txBody>
                  <a:tcPr marL="0" marR="0" marT="0" marB="0"/>
                </a:tc>
                <a:tc>
                  <a:txBody>
                    <a:bodyPr/>
                    <a:lstStyle/>
                    <a:p>
                      <a:pPr marR="25400" indent="0" algn="r"/>
                      <a:r>
                        <a:rPr lang="en-US" sz="900">
                          <a:latin typeface="Times New Roman"/>
                        </a:rPr>
                        <a:t>11.0</a:t>
                      </a:r>
                    </a:p>
                  </a:txBody>
                  <a:tcPr marL="0" marR="0" marT="0" marB="0" anchor="ctr"/>
                </a:tc>
                <a:tc>
                  <a:txBody>
                    <a:bodyPr/>
                    <a:lstStyle/>
                    <a:p>
                      <a:pPr marR="25400" indent="0" algn="r"/>
                      <a:r>
                        <a:rPr lang="en-US" sz="800">
                          <a:latin typeface="Times New Roman"/>
                        </a:rPr>
                        <a:t>$770.00</a:t>
                      </a:r>
                    </a:p>
                  </a:txBody>
                  <a:tcPr marL="0" marR="0" marT="0" marB="0" anchor="ctr"/>
                </a:tc>
                <a:tc>
                  <a:txBody>
                    <a:bodyPr/>
                    <a:lstStyle/>
                    <a:p>
                      <a:endParaRPr sz="1000"/>
                    </a:p>
                  </a:txBody>
                  <a:tcPr marL="0" marR="0" marT="0" marB="0"/>
                </a:tc>
              </a:tr>
              <a:tr h="195775">
                <a:tc>
                  <a:txBody>
                    <a:bodyPr/>
                    <a:lstStyle/>
                    <a:p>
                      <a:pPr marR="38100" indent="0" algn="r"/>
                      <a:r>
                        <a:rPr lang="en-US" sz="800">
                          <a:latin typeface="Times New Roman"/>
                        </a:rPr>
                        <a:t>06/16/2013</a:t>
                      </a:r>
                    </a:p>
                  </a:txBody>
                  <a:tcPr marL="0" marR="0" marT="0" marB="0"/>
                </a:tc>
                <a:tc>
                  <a:txBody>
                    <a:bodyPr/>
                    <a:lstStyle/>
                    <a:p>
                      <a:pPr marL="25400" indent="0"/>
                      <a:r>
                        <a:rPr lang="en-US" sz="900" b="1">
                          <a:latin typeface="Times New Roman"/>
                        </a:rPr>
                        <a:t>oc</a:t>
                      </a:r>
                    </a:p>
                  </a:txBody>
                  <a:tcPr marL="0" marR="0" marT="0" marB="0"/>
                </a:tc>
                <a:tc>
                  <a:txBody>
                    <a:bodyPr/>
                    <a:lstStyle/>
                    <a:p>
                      <a:pPr marL="25400" indent="0"/>
                      <a:r>
                        <a:rPr lang="en-US" sz="800">
                          <a:latin typeface="Times New Roman"/>
                        </a:rPr>
                        <a:t>ALACOURT SEARCH</a:t>
                      </a:r>
                    </a:p>
                  </a:txBody>
                  <a:tcPr marL="0" marR="0" marT="0" marB="0"/>
                </a:tc>
                <a:tc>
                  <a:txBody>
                    <a:bodyPr/>
                    <a:lstStyle/>
                    <a:p>
                      <a:pPr marR="25400" indent="0" algn="r"/>
                      <a:r>
                        <a:rPr lang="en-US" sz="800">
                          <a:latin typeface="Times New Roman"/>
                        </a:rPr>
                        <a:t>0.7</a:t>
                      </a:r>
                    </a:p>
                  </a:txBody>
                  <a:tcPr marL="0" marR="0" marT="0" marB="0"/>
                </a:tc>
                <a:tc>
                  <a:txBody>
                    <a:bodyPr/>
                    <a:lstStyle/>
                    <a:p>
                      <a:pPr marR="25400" indent="0" algn="r"/>
                      <a:r>
                        <a:rPr lang="en-US" sz="800">
                          <a:latin typeface="Times New Roman"/>
                        </a:rPr>
                        <a:t>$49.00</a:t>
                      </a:r>
                    </a:p>
                  </a:txBody>
                  <a:tcPr marL="0" marR="0" marT="0" marB="0"/>
                </a:tc>
                <a:tc>
                  <a:txBody>
                    <a:bodyPr/>
                    <a:lstStyle/>
                    <a:p>
                      <a:pPr marL="25400" indent="0"/>
                      <a:r>
                        <a:rPr lang="en-US" sz="800">
                          <a:latin typeface="Times New Roman"/>
                        </a:rPr>
                        <a:t>Yes</a:t>
                      </a:r>
                    </a:p>
                  </a:txBody>
                  <a:tcPr marL="0" marR="0" marT="0" marB="0"/>
                </a:tc>
              </a:tr>
              <a:tr h="193756">
                <a:tc>
                  <a:txBody>
                    <a:bodyPr/>
                    <a:lstStyle/>
                    <a:p>
                      <a:pPr marR="38100" indent="0" algn="r"/>
                      <a:r>
                        <a:rPr lang="en-US" sz="800">
                          <a:latin typeface="Times New Roman"/>
                        </a:rPr>
                        <a:t>06/16/2013</a:t>
                      </a:r>
                    </a:p>
                  </a:txBody>
                  <a:tcPr marL="0" marR="0" marT="0" marB="0"/>
                </a:tc>
                <a:tc>
                  <a:txBody>
                    <a:bodyPr/>
                    <a:lstStyle/>
                    <a:p>
                      <a:pPr marL="25400" indent="0"/>
                      <a:r>
                        <a:rPr lang="en-US" sz="900" b="1">
                          <a:latin typeface="Times New Roman"/>
                        </a:rPr>
                        <a:t>oc</a:t>
                      </a:r>
                    </a:p>
                  </a:txBody>
                  <a:tcPr marL="0" marR="0" marT="0" marB="0"/>
                </a:tc>
                <a:tc>
                  <a:txBody>
                    <a:bodyPr/>
                    <a:lstStyle/>
                    <a:p>
                      <a:pPr marL="25400" indent="0"/>
                      <a:r>
                        <a:rPr lang="en-US" sz="800">
                          <a:latin typeface="Times New Roman"/>
                        </a:rPr>
                        <a:t>discovery motion</a:t>
                      </a:r>
                    </a:p>
                  </a:txBody>
                  <a:tcPr marL="0" marR="0" marT="0" marB="0"/>
                </a:tc>
                <a:tc>
                  <a:txBody>
                    <a:bodyPr/>
                    <a:lstStyle/>
                    <a:p>
                      <a:pPr marR="25400" indent="0" algn="r"/>
                      <a:r>
                        <a:rPr lang="en-US" sz="800">
                          <a:latin typeface="Times New Roman"/>
                        </a:rPr>
                        <a:t>0.4</a:t>
                      </a:r>
                    </a:p>
                  </a:txBody>
                  <a:tcPr marL="0" marR="0" marT="0" marB="0"/>
                </a:tc>
                <a:tc>
                  <a:txBody>
                    <a:bodyPr/>
                    <a:lstStyle/>
                    <a:p>
                      <a:pPr marR="25400" indent="0" algn="r"/>
                      <a:r>
                        <a:rPr lang="en-US" sz="800">
                          <a:latin typeface="Times New Roman"/>
                        </a:rPr>
                        <a:t>$28.00</a:t>
                      </a:r>
                    </a:p>
                  </a:txBody>
                  <a:tcPr marL="0" marR="0" marT="0" marB="0"/>
                </a:tc>
                <a:tc>
                  <a:txBody>
                    <a:bodyPr/>
                    <a:lstStyle/>
                    <a:p>
                      <a:pPr marL="25400" indent="0"/>
                      <a:r>
                        <a:rPr lang="en-US" sz="800">
                          <a:latin typeface="Times New Roman"/>
                        </a:rPr>
                        <a:t>Yes</a:t>
                      </a:r>
                    </a:p>
                  </a:txBody>
                  <a:tcPr marL="0" marR="0" marT="0" marB="0"/>
                </a:tc>
              </a:tr>
              <a:tr h="191738">
                <a:tc>
                  <a:txBody>
                    <a:bodyPr/>
                    <a:lstStyle/>
                    <a:p>
                      <a:pPr marR="38100" indent="0" algn="r"/>
                      <a:r>
                        <a:rPr lang="en-US" sz="800">
                          <a:latin typeface="Times New Roman"/>
                        </a:rPr>
                        <a:t>06/16/2013</a:t>
                      </a:r>
                    </a:p>
                  </a:txBody>
                  <a:tcPr marL="0" marR="0" marT="0" marB="0"/>
                </a:tc>
                <a:tc>
                  <a:txBody>
                    <a:bodyPr/>
                    <a:lstStyle/>
                    <a:p>
                      <a:pPr marL="25400" indent="0"/>
                      <a:r>
                        <a:rPr lang="en-US" sz="900" b="1">
                          <a:latin typeface="Times New Roman"/>
                        </a:rPr>
                        <a:t>oc</a:t>
                      </a:r>
                    </a:p>
                  </a:txBody>
                  <a:tcPr marL="0" marR="0" marT="0" marB="0"/>
                </a:tc>
                <a:tc>
                  <a:txBody>
                    <a:bodyPr/>
                    <a:lstStyle/>
                    <a:p>
                      <a:pPr marL="25400" indent="0"/>
                      <a:r>
                        <a:rPr lang="en-US" sz="800">
                          <a:latin typeface="Times New Roman"/>
                        </a:rPr>
                        <a:t>motion to reduce bond</a:t>
                      </a:r>
                    </a:p>
                  </a:txBody>
                  <a:tcPr marL="0" marR="0" marT="0" marB="0"/>
                </a:tc>
                <a:tc>
                  <a:txBody>
                    <a:bodyPr/>
                    <a:lstStyle/>
                    <a:p>
                      <a:pPr marR="25400" indent="0" algn="r"/>
                      <a:r>
                        <a:rPr lang="en-US" sz="800">
                          <a:latin typeface="Times New Roman"/>
                        </a:rPr>
                        <a:t>0.6</a:t>
                      </a:r>
                    </a:p>
                  </a:txBody>
                  <a:tcPr marL="0" marR="0" marT="0" marB="0" anchor="ctr"/>
                </a:tc>
                <a:tc>
                  <a:txBody>
                    <a:bodyPr/>
                    <a:lstStyle/>
                    <a:p>
                      <a:pPr marR="25400" indent="0" algn="r"/>
                      <a:r>
                        <a:rPr lang="en-US" sz="800">
                          <a:latin typeface="Times New Roman"/>
                        </a:rPr>
                        <a:t>$42.00</a:t>
                      </a:r>
                    </a:p>
                  </a:txBody>
                  <a:tcPr marL="0" marR="0" marT="0" marB="0"/>
                </a:tc>
                <a:tc>
                  <a:txBody>
                    <a:bodyPr/>
                    <a:lstStyle/>
                    <a:p>
                      <a:pPr marL="25400" indent="0"/>
                      <a:r>
                        <a:rPr lang="en-US" sz="800">
                          <a:latin typeface="Times New Roman"/>
                        </a:rPr>
                        <a:t>Yes</a:t>
                      </a:r>
                    </a:p>
                  </a:txBody>
                  <a:tcPr marL="0" marR="0" marT="0" marB="0"/>
                </a:tc>
              </a:tr>
              <a:tr h="195775">
                <a:tc>
                  <a:txBody>
                    <a:bodyPr/>
                    <a:lstStyle/>
                    <a:p>
                      <a:pPr marR="38100" indent="0" algn="r"/>
                      <a:r>
                        <a:rPr lang="en-US" sz="800">
                          <a:latin typeface="Times New Roman"/>
                        </a:rPr>
                        <a:t>06/16/2013</a:t>
                      </a:r>
                    </a:p>
                  </a:txBody>
                  <a:tcPr marL="0" marR="0" marT="0" marB="0"/>
                </a:tc>
                <a:tc>
                  <a:txBody>
                    <a:bodyPr/>
                    <a:lstStyle/>
                    <a:p>
                      <a:pPr marL="25400" indent="0"/>
                      <a:r>
                        <a:rPr lang="en-US" sz="900" b="1">
                          <a:latin typeface="Times New Roman"/>
                        </a:rPr>
                        <a:t>oc</a:t>
                      </a:r>
                    </a:p>
                  </a:txBody>
                  <a:tcPr marL="0" marR="0" marT="0" marB="0"/>
                </a:tc>
                <a:tc>
                  <a:txBody>
                    <a:bodyPr/>
                    <a:lstStyle/>
                    <a:p>
                      <a:pPr marL="25400" indent="0"/>
                      <a:r>
                        <a:rPr lang="en-US" sz="800">
                          <a:latin typeface="Times New Roman"/>
                        </a:rPr>
                        <a:t>13a-4-2</a:t>
                      </a:r>
                    </a:p>
                  </a:txBody>
                  <a:tcPr marL="0" marR="0" marT="0" marB="0"/>
                </a:tc>
                <a:tc>
                  <a:txBody>
                    <a:bodyPr/>
                    <a:lstStyle/>
                    <a:p>
                      <a:pPr marR="25400" indent="0" algn="r"/>
                      <a:r>
                        <a:rPr lang="en-US" sz="800">
                          <a:latin typeface="Times New Roman"/>
                        </a:rPr>
                        <a:t>0.8</a:t>
                      </a:r>
                    </a:p>
                  </a:txBody>
                  <a:tcPr marL="0" marR="0" marT="0" marB="0" anchor="ctr"/>
                </a:tc>
                <a:tc>
                  <a:txBody>
                    <a:bodyPr/>
                    <a:lstStyle/>
                    <a:p>
                      <a:pPr marR="25400" indent="0" algn="r"/>
                      <a:r>
                        <a:rPr lang="en-US" sz="800">
                          <a:latin typeface="Times New Roman"/>
                        </a:rPr>
                        <a:t>$56.00</a:t>
                      </a:r>
                    </a:p>
                  </a:txBody>
                  <a:tcPr marL="0" marR="0" marT="0" marB="0"/>
                </a:tc>
                <a:tc>
                  <a:txBody>
                    <a:bodyPr/>
                    <a:lstStyle/>
                    <a:p>
                      <a:pPr marL="25400" indent="0"/>
                      <a:r>
                        <a:rPr lang="en-US" sz="800">
                          <a:latin typeface="Times New Roman"/>
                        </a:rPr>
                        <a:t>Yes</a:t>
                      </a:r>
                    </a:p>
                  </a:txBody>
                  <a:tcPr marL="0" marR="0" marT="0" marB="0"/>
                </a:tc>
              </a:tr>
              <a:tr h="195775">
                <a:tc>
                  <a:txBody>
                    <a:bodyPr/>
                    <a:lstStyle/>
                    <a:p>
                      <a:pPr marR="38100" indent="0" algn="r"/>
                      <a:r>
                        <a:rPr lang="en-US" sz="800">
                          <a:latin typeface="Times New Roman"/>
                        </a:rPr>
                        <a:t>06/16/2013</a:t>
                      </a:r>
                    </a:p>
                  </a:txBody>
                  <a:tcPr marL="0" marR="0" marT="0" marB="0"/>
                </a:tc>
                <a:tc>
                  <a:txBody>
                    <a:bodyPr/>
                    <a:lstStyle/>
                    <a:p>
                      <a:pPr marL="25400" indent="0"/>
                      <a:r>
                        <a:rPr lang="en-US" sz="900" b="1">
                          <a:latin typeface="Times New Roman"/>
                        </a:rPr>
                        <a:t>oc</a:t>
                      </a:r>
                    </a:p>
                  </a:txBody>
                  <a:tcPr marL="0" marR="0" marT="0" marB="0"/>
                </a:tc>
                <a:tc>
                  <a:txBody>
                    <a:bodyPr/>
                    <a:lstStyle/>
                    <a:p>
                      <a:pPr marL="25400" indent="0"/>
                      <a:r>
                        <a:rPr lang="en-US" sz="800">
                          <a:latin typeface="Times New Roman"/>
                        </a:rPr>
                        <a:t>call w/ client's mother</a:t>
                      </a:r>
                    </a:p>
                  </a:txBody>
                  <a:tcPr marL="0" marR="0" marT="0" marB="0"/>
                </a:tc>
                <a:tc>
                  <a:txBody>
                    <a:bodyPr/>
                    <a:lstStyle/>
                    <a:p>
                      <a:pPr marR="25400" indent="0" algn="r"/>
                      <a:r>
                        <a:rPr lang="en-US" sz="800">
                          <a:latin typeface="Times New Roman"/>
                        </a:rPr>
                        <a:t>0.4</a:t>
                      </a:r>
                    </a:p>
                  </a:txBody>
                  <a:tcPr marL="0" marR="0" marT="0" marB="0"/>
                </a:tc>
                <a:tc>
                  <a:txBody>
                    <a:bodyPr/>
                    <a:lstStyle/>
                    <a:p>
                      <a:pPr marR="25400" indent="0" algn="r"/>
                      <a:r>
                        <a:rPr lang="en-US" sz="800">
                          <a:latin typeface="Times New Roman"/>
                        </a:rPr>
                        <a:t>$28.00</a:t>
                      </a:r>
                    </a:p>
                  </a:txBody>
                  <a:tcPr marL="0" marR="0" marT="0" marB="0"/>
                </a:tc>
                <a:tc>
                  <a:txBody>
                    <a:bodyPr/>
                    <a:lstStyle/>
                    <a:p>
                      <a:pPr marL="25400" indent="0"/>
                      <a:r>
                        <a:rPr lang="en-US" sz="800">
                          <a:latin typeface="Times New Roman"/>
                        </a:rPr>
                        <a:t>Yes</a:t>
                      </a:r>
                    </a:p>
                  </a:txBody>
                  <a:tcPr marL="0" marR="0" marT="0" marB="0"/>
                </a:tc>
              </a:tr>
              <a:tr h="189720">
                <a:tc>
                  <a:txBody>
                    <a:bodyPr/>
                    <a:lstStyle/>
                    <a:p>
                      <a:pPr marR="38100" indent="0" algn="r"/>
                      <a:r>
                        <a:rPr lang="en-US" sz="800">
                          <a:latin typeface="Times New Roman"/>
                        </a:rPr>
                        <a:t>06/17/2013</a:t>
                      </a:r>
                    </a:p>
                  </a:txBody>
                  <a:tcPr marL="0" marR="0" marT="0" marB="0"/>
                </a:tc>
                <a:tc>
                  <a:txBody>
                    <a:bodyPr/>
                    <a:lstStyle/>
                    <a:p>
                      <a:pPr marL="25400" indent="0"/>
                      <a:r>
                        <a:rPr lang="en-US" sz="900" b="1">
                          <a:latin typeface="Times New Roman"/>
                        </a:rPr>
                        <a:t>oc</a:t>
                      </a:r>
                    </a:p>
                  </a:txBody>
                  <a:tcPr marL="0" marR="0" marT="0" marB="0"/>
                </a:tc>
                <a:tc>
                  <a:txBody>
                    <a:bodyPr/>
                    <a:lstStyle/>
                    <a:p>
                      <a:pPr marL="25400" indent="0"/>
                      <a:r>
                        <a:rPr lang="en-US" sz="800">
                          <a:latin typeface="Times New Roman"/>
                        </a:rPr>
                        <a:t>jail visit w/client</a:t>
                      </a:r>
                    </a:p>
                  </a:txBody>
                  <a:tcPr marL="0" marR="0" marT="0" marB="0"/>
                </a:tc>
                <a:tc>
                  <a:txBody>
                    <a:bodyPr/>
                    <a:lstStyle/>
                    <a:p>
                      <a:pPr marR="25400" indent="0" algn="r"/>
                      <a:r>
                        <a:rPr lang="en-US" sz="800">
                          <a:latin typeface="Times New Roman"/>
                        </a:rPr>
                        <a:t>1.3</a:t>
                      </a:r>
                    </a:p>
                  </a:txBody>
                  <a:tcPr marL="0" marR="0" marT="0" marB="0"/>
                </a:tc>
                <a:tc>
                  <a:txBody>
                    <a:bodyPr/>
                    <a:lstStyle/>
                    <a:p>
                      <a:pPr marR="25400" indent="0" algn="r"/>
                      <a:r>
                        <a:rPr lang="en-US" sz="800">
                          <a:latin typeface="Times New Roman"/>
                        </a:rPr>
                        <a:t>$91.00</a:t>
                      </a:r>
                    </a:p>
                  </a:txBody>
                  <a:tcPr marL="0" marR="0" marT="0" marB="0"/>
                </a:tc>
                <a:tc>
                  <a:txBody>
                    <a:bodyPr/>
                    <a:lstStyle/>
                    <a:p>
                      <a:pPr marL="25400" indent="0"/>
                      <a:r>
                        <a:rPr lang="en-US" sz="800">
                          <a:latin typeface="Times New Roman"/>
                        </a:rPr>
                        <a:t>Yes</a:t>
                      </a:r>
                    </a:p>
                  </a:txBody>
                  <a:tcPr marL="0" marR="0" marT="0" marB="0"/>
                </a:tc>
              </a:tr>
              <a:tr h="195775">
                <a:tc>
                  <a:txBody>
                    <a:bodyPr/>
                    <a:lstStyle/>
                    <a:p>
                      <a:pPr marR="38100" indent="0" algn="r"/>
                      <a:r>
                        <a:rPr lang="en-US" sz="800">
                          <a:latin typeface="Times New Roman"/>
                        </a:rPr>
                        <a:t>06/17/2013</a:t>
                      </a:r>
                    </a:p>
                  </a:txBody>
                  <a:tcPr marL="0" marR="0" marT="0" marB="0"/>
                </a:tc>
                <a:tc>
                  <a:txBody>
                    <a:bodyPr/>
                    <a:lstStyle/>
                    <a:p>
                      <a:pPr marL="25400" indent="0"/>
                      <a:r>
                        <a:rPr lang="en-US" sz="900" b="1">
                          <a:latin typeface="Times New Roman"/>
                        </a:rPr>
                        <a:t>oc</a:t>
                      </a:r>
                    </a:p>
                  </a:txBody>
                  <a:tcPr marL="0" marR="0" marT="0" marB="0"/>
                </a:tc>
                <a:tc>
                  <a:txBody>
                    <a:bodyPr/>
                    <a:lstStyle/>
                    <a:p>
                      <a:pPr marL="25400" indent="0"/>
                      <a:r>
                        <a:rPr lang="en-US" sz="800">
                          <a:latin typeface="Times New Roman"/>
                        </a:rPr>
                        <a:t>meet with DA</a:t>
                      </a:r>
                    </a:p>
                  </a:txBody>
                  <a:tcPr marL="0" marR="0" marT="0" marB="0"/>
                </a:tc>
                <a:tc>
                  <a:txBody>
                    <a:bodyPr/>
                    <a:lstStyle/>
                    <a:p>
                      <a:pPr marR="25400" indent="0" algn="r"/>
                      <a:r>
                        <a:rPr lang="en-US" sz="800">
                          <a:latin typeface="Times New Roman"/>
                        </a:rPr>
                        <a:t>0.3</a:t>
                      </a:r>
                    </a:p>
                  </a:txBody>
                  <a:tcPr marL="0" marR="0" marT="0" marB="0"/>
                </a:tc>
                <a:tc>
                  <a:txBody>
                    <a:bodyPr/>
                    <a:lstStyle/>
                    <a:p>
                      <a:pPr marR="25400" indent="0" algn="r"/>
                      <a:r>
                        <a:rPr lang="en-US" sz="800">
                          <a:latin typeface="Times New Roman"/>
                        </a:rPr>
                        <a:t>$21.00</a:t>
                      </a:r>
                    </a:p>
                  </a:txBody>
                  <a:tcPr marL="0" marR="0" marT="0" marB="0"/>
                </a:tc>
                <a:tc>
                  <a:txBody>
                    <a:bodyPr/>
                    <a:lstStyle/>
                    <a:p>
                      <a:pPr marL="25400" indent="0"/>
                      <a:r>
                        <a:rPr lang="en-US" sz="800">
                          <a:latin typeface="Times New Roman"/>
                        </a:rPr>
                        <a:t>Yes</a:t>
                      </a:r>
                    </a:p>
                  </a:txBody>
                  <a:tcPr marL="0" marR="0" marT="0" marB="0"/>
                </a:tc>
              </a:tr>
              <a:tr h="195775">
                <a:tc>
                  <a:txBody>
                    <a:bodyPr/>
                    <a:lstStyle/>
                    <a:p>
                      <a:pPr marR="38100" indent="0" algn="r"/>
                      <a:r>
                        <a:rPr lang="en-US" sz="800" dirty="0">
                          <a:latin typeface="Times New Roman"/>
                        </a:rPr>
                        <a:t>06/19/2013</a:t>
                      </a:r>
                    </a:p>
                  </a:txBody>
                  <a:tcPr marL="0" marR="0" marT="0" marB="0">
                    <a:noFill/>
                  </a:tcPr>
                </a:tc>
                <a:tc>
                  <a:txBody>
                    <a:bodyPr/>
                    <a:lstStyle/>
                    <a:p>
                      <a:pPr marL="25400" indent="0"/>
                      <a:r>
                        <a:rPr lang="en-US" sz="900" b="1">
                          <a:latin typeface="Times New Roman"/>
                        </a:rPr>
                        <a:t>oc</a:t>
                      </a:r>
                    </a:p>
                  </a:txBody>
                  <a:tcPr marL="0" marR="0" marT="0" marB="0"/>
                </a:tc>
                <a:tc>
                  <a:txBody>
                    <a:bodyPr/>
                    <a:lstStyle/>
                    <a:p>
                      <a:pPr marL="25400" indent="0"/>
                      <a:r>
                        <a:rPr lang="en-US" sz="800" dirty="0">
                          <a:latin typeface="Times New Roman"/>
                        </a:rPr>
                        <a:t>counsel consultations — bond hearing issues</a:t>
                      </a:r>
                    </a:p>
                  </a:txBody>
                  <a:tcPr marL="0" marR="0" marT="0" marB="0">
                    <a:noFill/>
                  </a:tcPr>
                </a:tc>
                <a:tc>
                  <a:txBody>
                    <a:bodyPr/>
                    <a:lstStyle/>
                    <a:p>
                      <a:pPr marR="25400" indent="0" algn="r"/>
                      <a:r>
                        <a:rPr lang="en-US" sz="800" dirty="0">
                          <a:latin typeface="Times New Roman"/>
                        </a:rPr>
                        <a:t>0.4</a:t>
                      </a:r>
                    </a:p>
                  </a:txBody>
                  <a:tcPr marL="0" marR="0" marT="0" marB="0">
                    <a:noFill/>
                  </a:tcPr>
                </a:tc>
                <a:tc>
                  <a:txBody>
                    <a:bodyPr/>
                    <a:lstStyle/>
                    <a:p>
                      <a:pPr marR="25400" indent="0" algn="r"/>
                      <a:r>
                        <a:rPr lang="en-US" sz="800">
                          <a:latin typeface="Times New Roman"/>
                        </a:rPr>
                        <a:t>$28.00</a:t>
                      </a:r>
                    </a:p>
                  </a:txBody>
                  <a:tcPr marL="0" marR="0" marT="0" marB="0"/>
                </a:tc>
                <a:tc>
                  <a:txBody>
                    <a:bodyPr/>
                    <a:lstStyle/>
                    <a:p>
                      <a:pPr marL="25400" indent="0"/>
                      <a:r>
                        <a:rPr lang="en-US" sz="800">
                          <a:latin typeface="Times New Roman"/>
                        </a:rPr>
                        <a:t>Yes</a:t>
                      </a:r>
                    </a:p>
                  </a:txBody>
                  <a:tcPr marL="0" marR="0" marT="0" marB="0"/>
                </a:tc>
              </a:tr>
              <a:tr h="191738">
                <a:tc>
                  <a:txBody>
                    <a:bodyPr/>
                    <a:lstStyle/>
                    <a:p>
                      <a:pPr marR="38100" indent="0" algn="r"/>
                      <a:r>
                        <a:rPr lang="en-US" sz="800" dirty="0">
                          <a:latin typeface="Times New Roman"/>
                        </a:rPr>
                        <a:t>06/19/2013</a:t>
                      </a:r>
                    </a:p>
                  </a:txBody>
                  <a:tcPr marL="0" marR="0" marT="0" marB="0"/>
                </a:tc>
                <a:tc>
                  <a:txBody>
                    <a:bodyPr/>
                    <a:lstStyle/>
                    <a:p>
                      <a:pPr marL="25400" indent="0"/>
                      <a:r>
                        <a:rPr lang="en-US" sz="900" b="1">
                          <a:latin typeface="Times New Roman"/>
                        </a:rPr>
                        <a:t>oc</a:t>
                      </a:r>
                    </a:p>
                  </a:txBody>
                  <a:tcPr marL="0" marR="0" marT="0" marB="0"/>
                </a:tc>
                <a:tc>
                  <a:txBody>
                    <a:bodyPr/>
                    <a:lstStyle/>
                    <a:p>
                      <a:pPr marL="25400" indent="0"/>
                      <a:r>
                        <a:rPr lang="en-US" sz="800">
                          <a:latin typeface="Times New Roman"/>
                        </a:rPr>
                        <a:t>counsel consultations</a:t>
                      </a:r>
                    </a:p>
                  </a:txBody>
                  <a:tcPr marL="0" marR="0" marT="0" marB="0"/>
                </a:tc>
                <a:tc>
                  <a:txBody>
                    <a:bodyPr/>
                    <a:lstStyle/>
                    <a:p>
                      <a:pPr marR="25400" indent="0" algn="r"/>
                      <a:r>
                        <a:rPr lang="en-US" sz="800">
                          <a:latin typeface="Times New Roman"/>
                        </a:rPr>
                        <a:t>0.7</a:t>
                      </a:r>
                    </a:p>
                  </a:txBody>
                  <a:tcPr marL="0" marR="0" marT="0" marB="0"/>
                </a:tc>
                <a:tc>
                  <a:txBody>
                    <a:bodyPr/>
                    <a:lstStyle/>
                    <a:p>
                      <a:pPr marR="25400" indent="0" algn="r"/>
                      <a:r>
                        <a:rPr lang="en-US" sz="800">
                          <a:latin typeface="Times New Roman"/>
                        </a:rPr>
                        <a:t>$49.00</a:t>
                      </a:r>
                    </a:p>
                  </a:txBody>
                  <a:tcPr marL="0" marR="0" marT="0" marB="0"/>
                </a:tc>
                <a:tc>
                  <a:txBody>
                    <a:bodyPr/>
                    <a:lstStyle/>
                    <a:p>
                      <a:pPr marL="25400" indent="0"/>
                      <a:r>
                        <a:rPr lang="en-US" sz="800">
                          <a:latin typeface="Times New Roman"/>
                        </a:rPr>
                        <a:t>Yes</a:t>
                      </a:r>
                    </a:p>
                  </a:txBody>
                  <a:tcPr marL="0" marR="0" marT="0" marB="0"/>
                </a:tc>
              </a:tr>
              <a:tr h="195775">
                <a:tc>
                  <a:txBody>
                    <a:bodyPr/>
                    <a:lstStyle/>
                    <a:p>
                      <a:pPr marR="38100" indent="0" algn="r"/>
                      <a:r>
                        <a:rPr lang="en-US" sz="800">
                          <a:latin typeface="Times New Roman"/>
                        </a:rPr>
                        <a:t>06/24/2013</a:t>
                      </a:r>
                    </a:p>
                  </a:txBody>
                  <a:tcPr marL="0" marR="0" marT="0" marB="0"/>
                </a:tc>
                <a:tc>
                  <a:txBody>
                    <a:bodyPr/>
                    <a:lstStyle/>
                    <a:p>
                      <a:pPr marL="25400" indent="0"/>
                      <a:r>
                        <a:rPr lang="en-US" sz="900" b="1">
                          <a:latin typeface="Times New Roman"/>
                        </a:rPr>
                        <a:t>oc</a:t>
                      </a:r>
                    </a:p>
                  </a:txBody>
                  <a:tcPr marL="0" marR="0" marT="0" marB="0"/>
                </a:tc>
                <a:tc>
                  <a:txBody>
                    <a:bodyPr/>
                    <a:lstStyle/>
                    <a:p>
                      <a:pPr marL="25400" indent="0"/>
                      <a:r>
                        <a:rPr lang="en-US" sz="800">
                          <a:latin typeface="Times New Roman"/>
                        </a:rPr>
                        <a:t>call to probation office</a:t>
                      </a:r>
                    </a:p>
                  </a:txBody>
                  <a:tcPr marL="0" marR="0" marT="0" marB="0"/>
                </a:tc>
                <a:tc>
                  <a:txBody>
                    <a:bodyPr/>
                    <a:lstStyle/>
                    <a:p>
                      <a:pPr marR="25400" indent="0" algn="r"/>
                      <a:r>
                        <a:rPr lang="en-US" sz="800">
                          <a:latin typeface="Times New Roman"/>
                        </a:rPr>
                        <a:t>0.2</a:t>
                      </a:r>
                    </a:p>
                  </a:txBody>
                  <a:tcPr marL="0" marR="0" marT="0" marB="0" anchor="ctr"/>
                </a:tc>
                <a:tc>
                  <a:txBody>
                    <a:bodyPr/>
                    <a:lstStyle/>
                    <a:p>
                      <a:pPr marR="25400" indent="0" algn="r"/>
                      <a:r>
                        <a:rPr lang="en-US" sz="800">
                          <a:latin typeface="Times New Roman"/>
                        </a:rPr>
                        <a:t>$14.00</a:t>
                      </a:r>
                    </a:p>
                  </a:txBody>
                  <a:tcPr marL="0" marR="0" marT="0" marB="0"/>
                </a:tc>
                <a:tc>
                  <a:txBody>
                    <a:bodyPr/>
                    <a:lstStyle/>
                    <a:p>
                      <a:pPr marL="25400" indent="0"/>
                      <a:r>
                        <a:rPr lang="en-US" sz="800">
                          <a:latin typeface="Times New Roman"/>
                        </a:rPr>
                        <a:t>Yes</a:t>
                      </a:r>
                    </a:p>
                  </a:txBody>
                  <a:tcPr marL="0" marR="0" marT="0" marB="0"/>
                </a:tc>
              </a:tr>
              <a:tr h="195775">
                <a:tc>
                  <a:txBody>
                    <a:bodyPr/>
                    <a:lstStyle/>
                    <a:p>
                      <a:pPr marR="38100" indent="0" algn="r"/>
                      <a:r>
                        <a:rPr lang="en-US" sz="800">
                          <a:latin typeface="Times New Roman"/>
                        </a:rPr>
                        <a:t>06/24/2013</a:t>
                      </a:r>
                    </a:p>
                  </a:txBody>
                  <a:tcPr marL="0" marR="0" marT="0" marB="0"/>
                </a:tc>
                <a:tc>
                  <a:txBody>
                    <a:bodyPr/>
                    <a:lstStyle/>
                    <a:p>
                      <a:pPr marL="25400" indent="0"/>
                      <a:r>
                        <a:rPr lang="en-US" sz="900" b="1">
                          <a:latin typeface="Times New Roman"/>
                        </a:rPr>
                        <a:t>oc</a:t>
                      </a:r>
                    </a:p>
                  </a:txBody>
                  <a:tcPr marL="0" marR="0" marT="0" marB="0"/>
                </a:tc>
                <a:tc>
                  <a:txBody>
                    <a:bodyPr/>
                    <a:lstStyle/>
                    <a:p>
                      <a:pPr marL="25400" indent="0"/>
                      <a:r>
                        <a:rPr lang="en-US" sz="800">
                          <a:latin typeface="Times New Roman"/>
                        </a:rPr>
                        <a:t>counsel consultations</a:t>
                      </a:r>
                    </a:p>
                  </a:txBody>
                  <a:tcPr marL="0" marR="0" marT="0" marB="0"/>
                </a:tc>
                <a:tc>
                  <a:txBody>
                    <a:bodyPr/>
                    <a:lstStyle/>
                    <a:p>
                      <a:pPr marR="25400" indent="0" algn="r"/>
                      <a:r>
                        <a:rPr lang="en-US" sz="800">
                          <a:latin typeface="Times New Roman"/>
                        </a:rPr>
                        <a:t>0.3</a:t>
                      </a:r>
                    </a:p>
                  </a:txBody>
                  <a:tcPr marL="0" marR="0" marT="0" marB="0"/>
                </a:tc>
                <a:tc>
                  <a:txBody>
                    <a:bodyPr/>
                    <a:lstStyle/>
                    <a:p>
                      <a:pPr marR="25400" indent="0" algn="r"/>
                      <a:r>
                        <a:rPr lang="en-US" sz="800">
                          <a:latin typeface="Times New Roman"/>
                        </a:rPr>
                        <a:t>$21.00</a:t>
                      </a:r>
                    </a:p>
                  </a:txBody>
                  <a:tcPr marL="0" marR="0" marT="0" marB="0"/>
                </a:tc>
                <a:tc>
                  <a:txBody>
                    <a:bodyPr/>
                    <a:lstStyle/>
                    <a:p>
                      <a:pPr marL="25400" indent="0"/>
                      <a:r>
                        <a:rPr lang="en-US" sz="800">
                          <a:latin typeface="Times New Roman"/>
                        </a:rPr>
                        <a:t>Yes</a:t>
                      </a:r>
                    </a:p>
                  </a:txBody>
                  <a:tcPr marL="0" marR="0" marT="0" marB="0"/>
                </a:tc>
              </a:tr>
              <a:tr h="191738">
                <a:tc>
                  <a:txBody>
                    <a:bodyPr/>
                    <a:lstStyle/>
                    <a:p>
                      <a:pPr marR="38100" indent="0" algn="r"/>
                      <a:r>
                        <a:rPr lang="en-US" sz="800">
                          <a:latin typeface="Times New Roman"/>
                        </a:rPr>
                        <a:t>06/24/2013</a:t>
                      </a:r>
                    </a:p>
                  </a:txBody>
                  <a:tcPr marL="0" marR="0" marT="0" marB="0"/>
                </a:tc>
                <a:tc>
                  <a:txBody>
                    <a:bodyPr/>
                    <a:lstStyle/>
                    <a:p>
                      <a:pPr marL="25400" indent="0"/>
                      <a:r>
                        <a:rPr lang="en-US" sz="900" b="1">
                          <a:latin typeface="Times New Roman"/>
                        </a:rPr>
                        <a:t>oc</a:t>
                      </a:r>
                    </a:p>
                  </a:txBody>
                  <a:tcPr marL="0" marR="0" marT="0" marB="0"/>
                </a:tc>
                <a:tc>
                  <a:txBody>
                    <a:bodyPr/>
                    <a:lstStyle/>
                    <a:p>
                      <a:pPr marL="25400" indent="0"/>
                      <a:r>
                        <a:rPr lang="en-US" sz="800">
                          <a:latin typeface="Times New Roman"/>
                        </a:rPr>
                        <a:t>counsel consultations — probation issues</a:t>
                      </a:r>
                    </a:p>
                  </a:txBody>
                  <a:tcPr marL="0" marR="0" marT="0" marB="0"/>
                </a:tc>
                <a:tc>
                  <a:txBody>
                    <a:bodyPr/>
                    <a:lstStyle/>
                    <a:p>
                      <a:pPr marR="25400" indent="0" algn="r"/>
                      <a:r>
                        <a:rPr lang="en-US" sz="800">
                          <a:latin typeface="Times New Roman"/>
                        </a:rPr>
                        <a:t>0.5</a:t>
                      </a:r>
                    </a:p>
                  </a:txBody>
                  <a:tcPr marL="0" marR="0" marT="0" marB="0"/>
                </a:tc>
                <a:tc>
                  <a:txBody>
                    <a:bodyPr/>
                    <a:lstStyle/>
                    <a:p>
                      <a:pPr marR="25400" indent="0" algn="r"/>
                      <a:r>
                        <a:rPr lang="en-US" sz="800">
                          <a:latin typeface="Times New Roman"/>
                        </a:rPr>
                        <a:t>$35.00</a:t>
                      </a:r>
                    </a:p>
                  </a:txBody>
                  <a:tcPr marL="0" marR="0" marT="0" marB="0"/>
                </a:tc>
                <a:tc>
                  <a:txBody>
                    <a:bodyPr/>
                    <a:lstStyle/>
                    <a:p>
                      <a:pPr marL="25400" indent="0"/>
                      <a:r>
                        <a:rPr lang="en-US" sz="800">
                          <a:latin typeface="Times New Roman"/>
                        </a:rPr>
                        <a:t>Yes</a:t>
                      </a:r>
                    </a:p>
                  </a:txBody>
                  <a:tcPr marL="0" marR="0" marT="0" marB="0"/>
                </a:tc>
              </a:tr>
              <a:tr h="197793">
                <a:tc>
                  <a:txBody>
                    <a:bodyPr/>
                    <a:lstStyle/>
                    <a:p>
                      <a:pPr marR="38100" indent="0" algn="r"/>
                      <a:r>
                        <a:rPr lang="en-US" sz="800">
                          <a:latin typeface="Times New Roman"/>
                        </a:rPr>
                        <a:t>06/25/2013</a:t>
                      </a:r>
                    </a:p>
                  </a:txBody>
                  <a:tcPr marL="0" marR="0" marT="0" marB="0"/>
                </a:tc>
                <a:tc>
                  <a:txBody>
                    <a:bodyPr/>
                    <a:lstStyle/>
                    <a:p>
                      <a:pPr marL="25400" indent="0"/>
                      <a:r>
                        <a:rPr lang="en-US" sz="900" b="1">
                          <a:latin typeface="Times New Roman"/>
                        </a:rPr>
                        <a:t>oc</a:t>
                      </a:r>
                    </a:p>
                  </a:txBody>
                  <a:tcPr marL="0" marR="0" marT="0" marB="0"/>
                </a:tc>
                <a:tc>
                  <a:txBody>
                    <a:bodyPr/>
                    <a:lstStyle/>
                    <a:p>
                      <a:pPr marL="25400" indent="0"/>
                      <a:r>
                        <a:rPr lang="en-US" sz="800">
                          <a:latin typeface="Times New Roman"/>
                        </a:rPr>
                        <a:t>meet with DA</a:t>
                      </a:r>
                    </a:p>
                  </a:txBody>
                  <a:tcPr marL="0" marR="0" marT="0" marB="0"/>
                </a:tc>
                <a:tc>
                  <a:txBody>
                    <a:bodyPr/>
                    <a:lstStyle/>
                    <a:p>
                      <a:pPr marR="25400" indent="0" algn="r"/>
                      <a:r>
                        <a:rPr lang="en-US" sz="800">
                          <a:latin typeface="Times New Roman"/>
                        </a:rPr>
                        <a:t>0.7</a:t>
                      </a:r>
                    </a:p>
                  </a:txBody>
                  <a:tcPr marL="0" marR="0" marT="0" marB="0"/>
                </a:tc>
                <a:tc>
                  <a:txBody>
                    <a:bodyPr/>
                    <a:lstStyle/>
                    <a:p>
                      <a:pPr marR="25400" indent="0" algn="r"/>
                      <a:r>
                        <a:rPr lang="en-US" sz="800">
                          <a:latin typeface="Times New Roman"/>
                        </a:rPr>
                        <a:t>$49.00</a:t>
                      </a:r>
                    </a:p>
                  </a:txBody>
                  <a:tcPr marL="0" marR="0" marT="0" marB="0"/>
                </a:tc>
                <a:tc>
                  <a:txBody>
                    <a:bodyPr/>
                    <a:lstStyle/>
                    <a:p>
                      <a:pPr marL="25400" indent="0"/>
                      <a:r>
                        <a:rPr lang="en-US" sz="800">
                          <a:latin typeface="Times New Roman"/>
                        </a:rPr>
                        <a:t>Yes</a:t>
                      </a:r>
                    </a:p>
                  </a:txBody>
                  <a:tcPr marL="0" marR="0" marT="0" marB="0"/>
                </a:tc>
              </a:tr>
              <a:tr h="193756">
                <a:tc>
                  <a:txBody>
                    <a:bodyPr/>
                    <a:lstStyle/>
                    <a:p>
                      <a:pPr marR="38100" indent="0" algn="r"/>
                      <a:r>
                        <a:rPr lang="en-US" sz="800">
                          <a:latin typeface="Times New Roman"/>
                        </a:rPr>
                        <a:t>06/25/2013</a:t>
                      </a:r>
                    </a:p>
                  </a:txBody>
                  <a:tcPr marL="0" marR="0" marT="0" marB="0"/>
                </a:tc>
                <a:tc>
                  <a:txBody>
                    <a:bodyPr/>
                    <a:lstStyle/>
                    <a:p>
                      <a:pPr marL="25400" indent="0"/>
                      <a:r>
                        <a:rPr lang="en-US" sz="900" b="1">
                          <a:latin typeface="Times New Roman"/>
                        </a:rPr>
                        <a:t>oc</a:t>
                      </a:r>
                    </a:p>
                  </a:txBody>
                  <a:tcPr marL="0" marR="0" marT="0" marB="0"/>
                </a:tc>
                <a:tc>
                  <a:txBody>
                    <a:bodyPr/>
                    <a:lstStyle/>
                    <a:p>
                      <a:pPr marL="25400" indent="0"/>
                      <a:r>
                        <a:rPr lang="en-US" sz="800">
                          <a:latin typeface="Times New Roman"/>
                        </a:rPr>
                        <a:t>jail meeting w client</a:t>
                      </a:r>
                    </a:p>
                  </a:txBody>
                  <a:tcPr marL="0" marR="0" marT="0" marB="0"/>
                </a:tc>
                <a:tc>
                  <a:txBody>
                    <a:bodyPr/>
                    <a:lstStyle/>
                    <a:p>
                      <a:pPr marR="25400" indent="0" algn="r"/>
                      <a:r>
                        <a:rPr lang="en-US" sz="800">
                          <a:latin typeface="Times New Roman"/>
                        </a:rPr>
                        <a:t>1.2</a:t>
                      </a:r>
                    </a:p>
                  </a:txBody>
                  <a:tcPr marL="0" marR="0" marT="0" marB="0" anchor="ctr"/>
                </a:tc>
                <a:tc>
                  <a:txBody>
                    <a:bodyPr/>
                    <a:lstStyle/>
                    <a:p>
                      <a:pPr marR="25400" indent="0" algn="r"/>
                      <a:r>
                        <a:rPr lang="en-US" sz="800">
                          <a:latin typeface="Times New Roman"/>
                        </a:rPr>
                        <a:t>$84.00</a:t>
                      </a:r>
                    </a:p>
                  </a:txBody>
                  <a:tcPr marL="0" marR="0" marT="0" marB="0"/>
                </a:tc>
                <a:tc>
                  <a:txBody>
                    <a:bodyPr/>
                    <a:lstStyle/>
                    <a:p>
                      <a:pPr marL="25400" indent="0"/>
                      <a:r>
                        <a:rPr lang="en-US" sz="800">
                          <a:latin typeface="Times New Roman"/>
                        </a:rPr>
                        <a:t>Yes</a:t>
                      </a:r>
                    </a:p>
                  </a:txBody>
                  <a:tcPr marL="0" marR="0" marT="0" marB="0"/>
                </a:tc>
              </a:tr>
              <a:tr h="193756">
                <a:tc>
                  <a:txBody>
                    <a:bodyPr/>
                    <a:lstStyle/>
                    <a:p>
                      <a:pPr marR="38100" indent="0" algn="r"/>
                      <a:r>
                        <a:rPr lang="en-US" sz="800">
                          <a:latin typeface="Times New Roman"/>
                        </a:rPr>
                        <a:t>06/25/2013</a:t>
                      </a:r>
                    </a:p>
                  </a:txBody>
                  <a:tcPr marL="0" marR="0" marT="0" marB="0"/>
                </a:tc>
                <a:tc>
                  <a:txBody>
                    <a:bodyPr/>
                    <a:lstStyle/>
                    <a:p>
                      <a:pPr marL="25400" indent="0"/>
                      <a:r>
                        <a:rPr lang="en-US" sz="900" b="1">
                          <a:latin typeface="Times New Roman"/>
                        </a:rPr>
                        <a:t>oc</a:t>
                      </a:r>
                    </a:p>
                  </a:txBody>
                  <a:tcPr marL="0" marR="0" marT="0" marB="0"/>
                </a:tc>
                <a:tc>
                  <a:txBody>
                    <a:bodyPr/>
                    <a:lstStyle/>
                    <a:p>
                      <a:pPr marL="25400" indent="0"/>
                      <a:r>
                        <a:rPr lang="en-US" sz="800">
                          <a:latin typeface="Times New Roman"/>
                        </a:rPr>
                        <a:t>counsel consultations</a:t>
                      </a:r>
                    </a:p>
                  </a:txBody>
                  <a:tcPr marL="0" marR="0" marT="0" marB="0"/>
                </a:tc>
                <a:tc>
                  <a:txBody>
                    <a:bodyPr/>
                    <a:lstStyle/>
                    <a:p>
                      <a:pPr marR="25400" indent="0" algn="r"/>
                      <a:r>
                        <a:rPr lang="en-US" sz="800">
                          <a:latin typeface="Times New Roman"/>
                        </a:rPr>
                        <a:t>0.4</a:t>
                      </a:r>
                    </a:p>
                  </a:txBody>
                  <a:tcPr marL="0" marR="0" marT="0" marB="0"/>
                </a:tc>
                <a:tc>
                  <a:txBody>
                    <a:bodyPr/>
                    <a:lstStyle/>
                    <a:p>
                      <a:pPr marR="25400" indent="0" algn="r"/>
                      <a:r>
                        <a:rPr lang="en-US" sz="800">
                          <a:latin typeface="Times New Roman"/>
                        </a:rPr>
                        <a:t>$28.00</a:t>
                      </a:r>
                    </a:p>
                  </a:txBody>
                  <a:tcPr marL="0" marR="0" marT="0" marB="0"/>
                </a:tc>
                <a:tc>
                  <a:txBody>
                    <a:bodyPr/>
                    <a:lstStyle/>
                    <a:p>
                      <a:pPr marL="25400" indent="0"/>
                      <a:r>
                        <a:rPr lang="en-US" sz="800">
                          <a:latin typeface="Times New Roman"/>
                        </a:rPr>
                        <a:t>Yes</a:t>
                      </a:r>
                    </a:p>
                  </a:txBody>
                  <a:tcPr marL="0" marR="0" marT="0" marB="0"/>
                </a:tc>
              </a:tr>
              <a:tr h="193756">
                <a:tc>
                  <a:txBody>
                    <a:bodyPr/>
                    <a:lstStyle/>
                    <a:p>
                      <a:pPr marR="38100" indent="0" algn="r"/>
                      <a:r>
                        <a:rPr lang="en-US" sz="800">
                          <a:latin typeface="Times New Roman"/>
                        </a:rPr>
                        <a:t>07/08/2013</a:t>
                      </a:r>
                    </a:p>
                  </a:txBody>
                  <a:tcPr marL="0" marR="0" marT="0" marB="0"/>
                </a:tc>
                <a:tc>
                  <a:txBody>
                    <a:bodyPr/>
                    <a:lstStyle/>
                    <a:p>
                      <a:pPr marL="25400" indent="0"/>
                      <a:r>
                        <a:rPr lang="en-US" sz="900" b="1">
                          <a:latin typeface="Times New Roman"/>
                        </a:rPr>
                        <a:t>oc</a:t>
                      </a:r>
                    </a:p>
                  </a:txBody>
                  <a:tcPr marL="0" marR="0" marT="0" marB="0"/>
                </a:tc>
                <a:tc>
                  <a:txBody>
                    <a:bodyPr/>
                    <a:lstStyle/>
                    <a:p>
                      <a:pPr marL="25400" indent="0"/>
                      <a:r>
                        <a:rPr lang="en-US" sz="800">
                          <a:latin typeface="Times New Roman"/>
                        </a:rPr>
                        <a:t>call w/ mother</a:t>
                      </a:r>
                    </a:p>
                  </a:txBody>
                  <a:tcPr marL="0" marR="0" marT="0" marB="0"/>
                </a:tc>
                <a:tc>
                  <a:txBody>
                    <a:bodyPr/>
                    <a:lstStyle/>
                    <a:p>
                      <a:pPr marR="25400" indent="0" algn="r"/>
                      <a:r>
                        <a:rPr lang="en-US" sz="800">
                          <a:latin typeface="Times New Roman"/>
                        </a:rPr>
                        <a:t>0.5</a:t>
                      </a:r>
                    </a:p>
                  </a:txBody>
                  <a:tcPr marL="0" marR="0" marT="0" marB="0"/>
                </a:tc>
                <a:tc>
                  <a:txBody>
                    <a:bodyPr/>
                    <a:lstStyle/>
                    <a:p>
                      <a:pPr marR="25400" indent="0" algn="r"/>
                      <a:r>
                        <a:rPr lang="en-US" sz="800">
                          <a:latin typeface="Times New Roman"/>
                        </a:rPr>
                        <a:t>$35.00</a:t>
                      </a:r>
                    </a:p>
                  </a:txBody>
                  <a:tcPr marL="0" marR="0" marT="0" marB="0"/>
                </a:tc>
                <a:tc>
                  <a:txBody>
                    <a:bodyPr/>
                    <a:lstStyle/>
                    <a:p>
                      <a:pPr marL="25400" indent="0"/>
                      <a:r>
                        <a:rPr lang="en-US" sz="800">
                          <a:latin typeface="Times New Roman"/>
                        </a:rPr>
                        <a:t>Yes</a:t>
                      </a:r>
                    </a:p>
                  </a:txBody>
                  <a:tcPr marL="0" marR="0" marT="0" marB="0"/>
                </a:tc>
              </a:tr>
              <a:tr h="193756">
                <a:tc>
                  <a:txBody>
                    <a:bodyPr/>
                    <a:lstStyle/>
                    <a:p>
                      <a:pPr marR="38100" indent="0" algn="r"/>
                      <a:r>
                        <a:rPr lang="en-US" sz="800">
                          <a:latin typeface="Times New Roman"/>
                        </a:rPr>
                        <a:t>07/09/2013</a:t>
                      </a:r>
                    </a:p>
                  </a:txBody>
                  <a:tcPr marL="0" marR="0" marT="0" marB="0"/>
                </a:tc>
                <a:tc>
                  <a:txBody>
                    <a:bodyPr/>
                    <a:lstStyle/>
                    <a:p>
                      <a:pPr marL="25400" indent="0"/>
                      <a:r>
                        <a:rPr lang="en-US" sz="900" b="1">
                          <a:latin typeface="Times New Roman"/>
                        </a:rPr>
                        <a:t>oc</a:t>
                      </a:r>
                    </a:p>
                  </a:txBody>
                  <a:tcPr marL="0" marR="0" marT="0" marB="0"/>
                </a:tc>
                <a:tc>
                  <a:txBody>
                    <a:bodyPr/>
                    <a:lstStyle/>
                    <a:p>
                      <a:pPr marL="25400" indent="0"/>
                      <a:r>
                        <a:rPr lang="en-US" sz="800">
                          <a:latin typeface="Times New Roman"/>
                        </a:rPr>
                        <a:t>meet with DA</a:t>
                      </a:r>
                    </a:p>
                  </a:txBody>
                  <a:tcPr marL="0" marR="0" marT="0" marB="0"/>
                </a:tc>
                <a:tc>
                  <a:txBody>
                    <a:bodyPr/>
                    <a:lstStyle/>
                    <a:p>
                      <a:pPr marR="25400" indent="0" algn="r"/>
                      <a:r>
                        <a:rPr lang="en-US" sz="800">
                          <a:latin typeface="Times New Roman"/>
                        </a:rPr>
                        <a:t>0.6</a:t>
                      </a:r>
                    </a:p>
                  </a:txBody>
                  <a:tcPr marL="0" marR="0" marT="0" marB="0" anchor="ctr"/>
                </a:tc>
                <a:tc>
                  <a:txBody>
                    <a:bodyPr/>
                    <a:lstStyle/>
                    <a:p>
                      <a:pPr marR="25400" indent="0" algn="r"/>
                      <a:r>
                        <a:rPr lang="en-US" sz="800">
                          <a:latin typeface="Times New Roman"/>
                        </a:rPr>
                        <a:t>$42.00</a:t>
                      </a:r>
                    </a:p>
                  </a:txBody>
                  <a:tcPr marL="0" marR="0" marT="0" marB="0"/>
                </a:tc>
                <a:tc>
                  <a:txBody>
                    <a:bodyPr/>
                    <a:lstStyle/>
                    <a:p>
                      <a:pPr marL="25400" indent="0"/>
                      <a:r>
                        <a:rPr lang="en-US" sz="800">
                          <a:latin typeface="Times New Roman"/>
                        </a:rPr>
                        <a:t>Yes</a:t>
                      </a:r>
                    </a:p>
                  </a:txBody>
                  <a:tcPr marL="0" marR="0" marT="0" marB="0"/>
                </a:tc>
              </a:tr>
              <a:tr h="195775">
                <a:tc>
                  <a:txBody>
                    <a:bodyPr/>
                    <a:lstStyle/>
                    <a:p>
                      <a:pPr marR="38100" indent="0" algn="r"/>
                      <a:r>
                        <a:rPr lang="en-US" sz="800">
                          <a:latin typeface="Times New Roman"/>
                        </a:rPr>
                        <a:t>07/10/2013</a:t>
                      </a:r>
                    </a:p>
                  </a:txBody>
                  <a:tcPr marL="0" marR="0" marT="0" marB="0"/>
                </a:tc>
                <a:tc>
                  <a:txBody>
                    <a:bodyPr/>
                    <a:lstStyle/>
                    <a:p>
                      <a:pPr marL="25400" indent="0"/>
                      <a:r>
                        <a:rPr lang="en-US" sz="900" b="1">
                          <a:latin typeface="Times New Roman"/>
                        </a:rPr>
                        <a:t>oc</a:t>
                      </a:r>
                    </a:p>
                  </a:txBody>
                  <a:tcPr marL="0" marR="0" marT="0" marB="0"/>
                </a:tc>
                <a:tc>
                  <a:txBody>
                    <a:bodyPr/>
                    <a:lstStyle/>
                    <a:p>
                      <a:pPr marL="25400" indent="0"/>
                      <a:r>
                        <a:rPr lang="en-US" sz="800">
                          <a:latin typeface="Times New Roman"/>
                        </a:rPr>
                        <a:t>meet with DA</a:t>
                      </a:r>
                    </a:p>
                  </a:txBody>
                  <a:tcPr marL="0" marR="0" marT="0" marB="0"/>
                </a:tc>
                <a:tc>
                  <a:txBody>
                    <a:bodyPr/>
                    <a:lstStyle/>
                    <a:p>
                      <a:pPr marR="25400" indent="0" algn="r"/>
                      <a:r>
                        <a:rPr lang="en-US" sz="800">
                          <a:latin typeface="Times New Roman"/>
                        </a:rPr>
                        <a:t>0.6</a:t>
                      </a:r>
                    </a:p>
                  </a:txBody>
                  <a:tcPr marL="0" marR="0" marT="0" marB="0" anchor="ctr"/>
                </a:tc>
                <a:tc>
                  <a:txBody>
                    <a:bodyPr/>
                    <a:lstStyle/>
                    <a:p>
                      <a:pPr marR="25400" indent="0" algn="r"/>
                      <a:r>
                        <a:rPr lang="en-US" sz="800">
                          <a:latin typeface="Times New Roman"/>
                        </a:rPr>
                        <a:t>$42.00</a:t>
                      </a:r>
                    </a:p>
                  </a:txBody>
                  <a:tcPr marL="0" marR="0" marT="0" marB="0"/>
                </a:tc>
                <a:tc>
                  <a:txBody>
                    <a:bodyPr/>
                    <a:lstStyle/>
                    <a:p>
                      <a:pPr marL="25400" indent="0"/>
                      <a:r>
                        <a:rPr lang="en-US" sz="800">
                          <a:latin typeface="Times New Roman"/>
                        </a:rPr>
                        <a:t>Yes</a:t>
                      </a:r>
                    </a:p>
                  </a:txBody>
                  <a:tcPr marL="0" marR="0" marT="0" marB="0"/>
                </a:tc>
              </a:tr>
            </a:tbl>
          </a:graphicData>
        </a:graphic>
      </p:graphicFrame>
      <p:sp>
        <p:nvSpPr>
          <p:cNvPr id="4" name="Rectangle 3"/>
          <p:cNvSpPr/>
          <p:nvPr/>
        </p:nvSpPr>
        <p:spPr>
          <a:xfrm>
            <a:off x="5470188" y="6159838"/>
            <a:ext cx="1210977" cy="135226"/>
          </a:xfrm>
          <a:prstGeom prst="rect">
            <a:avLst/>
          </a:prstGeom>
        </p:spPr>
        <p:txBody>
          <a:bodyPr lIns="0" tIns="0" rIns="0" bIns="0">
            <a:noAutofit/>
          </a:bodyPr>
          <a:lstStyle/>
          <a:p>
            <a:pPr marL="11213"/>
            <a:r>
              <a:rPr lang="en-US" sz="795">
                <a:latin typeface="Times New Roman"/>
              </a:rPr>
              <a:t>Saturday, October 19,2013</a:t>
            </a:r>
          </a:p>
        </p:txBody>
      </p:sp>
    </p:spTree>
    <p:extLst>
      <p:ext uri="{BB962C8B-B14F-4D97-AF65-F5344CB8AC3E}">
        <p14:creationId xmlns:p14="http://schemas.microsoft.com/office/powerpoint/2010/main" val="229676046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762841" y="544939"/>
            <a:ext cx="746769" cy="141281"/>
          </a:xfrm>
          <a:prstGeom prst="rect">
            <a:avLst/>
          </a:prstGeom>
        </p:spPr>
        <p:txBody>
          <a:bodyPr lIns="0" tIns="0" rIns="0" bIns="0">
            <a:noAutofit/>
          </a:bodyPr>
          <a:lstStyle/>
          <a:p>
            <a:pPr marL="11213"/>
            <a:r>
              <a:rPr lang="en-US" sz="1148" b="1">
                <a:latin typeface="Times New Roman"/>
              </a:rPr>
              <a:t>Timesheets</a:t>
            </a:r>
          </a:p>
        </p:txBody>
      </p:sp>
      <p:graphicFrame>
        <p:nvGraphicFramePr>
          <p:cNvPr id="3" name="Table 2"/>
          <p:cNvGraphicFramePr>
            <a:graphicFrameLocks noGrp="1"/>
          </p:cNvGraphicFramePr>
          <p:nvPr>
            <p:extLst/>
          </p:nvPr>
        </p:nvGraphicFramePr>
        <p:xfrm>
          <a:off x="2230824" y="698330"/>
          <a:ext cx="7786584" cy="5415083"/>
        </p:xfrm>
        <a:graphic>
          <a:graphicData uri="http://schemas.openxmlformats.org/drawingml/2006/table">
            <a:tbl>
              <a:tblPr/>
              <a:tblGrid>
                <a:gridCol w="744751"/>
                <a:gridCol w="972818"/>
                <a:gridCol w="2088936"/>
                <a:gridCol w="1848759"/>
                <a:gridCol w="1402715"/>
                <a:gridCol w="728605"/>
              </a:tblGrid>
              <a:tr h="193756">
                <a:tc>
                  <a:txBody>
                    <a:bodyPr/>
                    <a:lstStyle/>
                    <a:p>
                      <a:pPr marR="38100" indent="0" algn="r"/>
                      <a:r>
                        <a:rPr lang="en-US" sz="800" dirty="0">
                          <a:latin typeface="Times New Roman"/>
                        </a:rPr>
                        <a:t>07/10/2013</a:t>
                      </a:r>
                    </a:p>
                  </a:txBody>
                  <a:tcPr marL="0" marR="0" marT="0" marB="0"/>
                </a:tc>
                <a:tc>
                  <a:txBody>
                    <a:bodyPr/>
                    <a:lstStyle/>
                    <a:p>
                      <a:pPr marL="25400" indent="0"/>
                      <a:r>
                        <a:rPr lang="en-US" sz="800">
                          <a:latin typeface="Times New Roman"/>
                        </a:rPr>
                        <a:t>OC</a:t>
                      </a:r>
                    </a:p>
                  </a:txBody>
                  <a:tcPr marL="0" marR="0" marT="0" marB="0"/>
                </a:tc>
                <a:tc>
                  <a:txBody>
                    <a:bodyPr/>
                    <a:lstStyle/>
                    <a:p>
                      <a:pPr marL="25400" indent="0"/>
                      <a:r>
                        <a:rPr lang="en-US" sz="800">
                          <a:latin typeface="Times New Roman"/>
                        </a:rPr>
                        <a:t>counsel consultations</a:t>
                      </a:r>
                    </a:p>
                  </a:txBody>
                  <a:tcPr marL="0" marR="0" marT="0" marB="0"/>
                </a:tc>
                <a:tc>
                  <a:txBody>
                    <a:bodyPr/>
                    <a:lstStyle/>
                    <a:p>
                      <a:pPr marR="25400" indent="0" algn="r"/>
                      <a:r>
                        <a:rPr lang="en-US" sz="800">
                          <a:latin typeface="Times New Roman"/>
                        </a:rPr>
                        <a:t>0.5</a:t>
                      </a:r>
                    </a:p>
                  </a:txBody>
                  <a:tcPr marL="0" marR="0" marT="0" marB="0"/>
                </a:tc>
                <a:tc>
                  <a:txBody>
                    <a:bodyPr/>
                    <a:lstStyle/>
                    <a:p>
                      <a:pPr marR="25400" indent="0" algn="r"/>
                      <a:r>
                        <a:rPr lang="en-US" sz="800">
                          <a:latin typeface="Times New Roman"/>
                        </a:rPr>
                        <a:t>$35.00</a:t>
                      </a:r>
                    </a:p>
                  </a:txBody>
                  <a:tcPr marL="0" marR="0" marT="0" marB="0"/>
                </a:tc>
                <a:tc>
                  <a:txBody>
                    <a:bodyPr/>
                    <a:lstStyle/>
                    <a:p>
                      <a:pPr marL="25400" indent="0"/>
                      <a:r>
                        <a:rPr lang="en-US" sz="800">
                          <a:latin typeface="Times New Roman"/>
                        </a:rPr>
                        <a:t>Yes</a:t>
                      </a:r>
                    </a:p>
                  </a:txBody>
                  <a:tcPr marL="0" marR="0" marT="0" marB="0"/>
                </a:tc>
              </a:tr>
              <a:tr h="193756">
                <a:tc>
                  <a:txBody>
                    <a:bodyPr/>
                    <a:lstStyle/>
                    <a:p>
                      <a:pPr marR="38100" indent="0" algn="r"/>
                      <a:r>
                        <a:rPr lang="en-US" sz="800">
                          <a:latin typeface="Times New Roman"/>
                        </a:rPr>
                        <a:t>07/10/2013</a:t>
                      </a:r>
                    </a:p>
                  </a:txBody>
                  <a:tcPr marL="0" marR="0" marT="0" marB="0"/>
                </a:tc>
                <a:tc>
                  <a:txBody>
                    <a:bodyPr/>
                    <a:lstStyle/>
                    <a:p>
                      <a:pPr marL="25400" indent="0"/>
                      <a:r>
                        <a:rPr lang="en-US" sz="800">
                          <a:latin typeface="Times New Roman"/>
                        </a:rPr>
                        <a:t>OC</a:t>
                      </a:r>
                    </a:p>
                  </a:txBody>
                  <a:tcPr marL="0" marR="0" marT="0" marB="0"/>
                </a:tc>
                <a:tc>
                  <a:txBody>
                    <a:bodyPr/>
                    <a:lstStyle/>
                    <a:p>
                      <a:pPr marL="25400" indent="0"/>
                      <a:r>
                        <a:rPr lang="en-US" sz="800">
                          <a:latin typeface="Times New Roman"/>
                        </a:rPr>
                        <a:t>review police reports</a:t>
                      </a:r>
                    </a:p>
                  </a:txBody>
                  <a:tcPr marL="0" marR="0" marT="0" marB="0"/>
                </a:tc>
                <a:tc>
                  <a:txBody>
                    <a:bodyPr/>
                    <a:lstStyle/>
                    <a:p>
                      <a:pPr marR="25400" indent="0" algn="r"/>
                      <a:r>
                        <a:rPr lang="en-US" sz="800">
                          <a:latin typeface="Times New Roman"/>
                        </a:rPr>
                        <a:t>0.4</a:t>
                      </a:r>
                    </a:p>
                  </a:txBody>
                  <a:tcPr marL="0" marR="0" marT="0" marB="0"/>
                </a:tc>
                <a:tc>
                  <a:txBody>
                    <a:bodyPr/>
                    <a:lstStyle/>
                    <a:p>
                      <a:pPr marR="25400" indent="0" algn="r"/>
                      <a:r>
                        <a:rPr lang="en-US" sz="800">
                          <a:latin typeface="Times New Roman"/>
                        </a:rPr>
                        <a:t>$28.00</a:t>
                      </a:r>
                    </a:p>
                  </a:txBody>
                  <a:tcPr marL="0" marR="0" marT="0" marB="0"/>
                </a:tc>
                <a:tc>
                  <a:txBody>
                    <a:bodyPr/>
                    <a:lstStyle/>
                    <a:p>
                      <a:pPr marL="25400" indent="0"/>
                      <a:r>
                        <a:rPr lang="en-US" sz="800">
                          <a:latin typeface="Times New Roman"/>
                        </a:rPr>
                        <a:t>Yes</a:t>
                      </a:r>
                    </a:p>
                  </a:txBody>
                  <a:tcPr marL="0" marR="0" marT="0" marB="0"/>
                </a:tc>
              </a:tr>
              <a:tr h="189720">
                <a:tc>
                  <a:txBody>
                    <a:bodyPr/>
                    <a:lstStyle/>
                    <a:p>
                      <a:pPr marR="38100" indent="0" algn="r"/>
                      <a:r>
                        <a:rPr lang="en-US" sz="800">
                          <a:latin typeface="Times New Roman"/>
                        </a:rPr>
                        <a:t>07/22/2013</a:t>
                      </a:r>
                    </a:p>
                  </a:txBody>
                  <a:tcPr marL="0" marR="0" marT="0" marB="0"/>
                </a:tc>
                <a:tc>
                  <a:txBody>
                    <a:bodyPr/>
                    <a:lstStyle/>
                    <a:p>
                      <a:pPr marL="25400" indent="0"/>
                      <a:r>
                        <a:rPr lang="en-US" sz="800">
                          <a:latin typeface="Times New Roman"/>
                        </a:rPr>
                        <a:t>OC</a:t>
                      </a:r>
                    </a:p>
                  </a:txBody>
                  <a:tcPr marL="0" marR="0" marT="0" marB="0"/>
                </a:tc>
                <a:tc>
                  <a:txBody>
                    <a:bodyPr/>
                    <a:lstStyle/>
                    <a:p>
                      <a:pPr marL="25400" indent="0"/>
                      <a:r>
                        <a:rPr lang="en-US" sz="800">
                          <a:latin typeface="Times New Roman"/>
                        </a:rPr>
                        <a:t>counsel consultations</a:t>
                      </a:r>
                    </a:p>
                  </a:txBody>
                  <a:tcPr marL="0" marR="0" marT="0" marB="0"/>
                </a:tc>
                <a:tc>
                  <a:txBody>
                    <a:bodyPr/>
                    <a:lstStyle/>
                    <a:p>
                      <a:pPr marR="25400" indent="0" algn="r"/>
                      <a:r>
                        <a:rPr lang="en-US" sz="800">
                          <a:latin typeface="Times New Roman"/>
                        </a:rPr>
                        <a:t>0.4</a:t>
                      </a:r>
                    </a:p>
                  </a:txBody>
                  <a:tcPr marL="0" marR="0" marT="0" marB="0"/>
                </a:tc>
                <a:tc>
                  <a:txBody>
                    <a:bodyPr/>
                    <a:lstStyle/>
                    <a:p>
                      <a:pPr marR="25400" indent="0" algn="r"/>
                      <a:r>
                        <a:rPr lang="en-US" sz="800">
                          <a:latin typeface="Times New Roman"/>
                        </a:rPr>
                        <a:t>$28.00</a:t>
                      </a:r>
                    </a:p>
                  </a:txBody>
                  <a:tcPr marL="0" marR="0" marT="0" marB="0"/>
                </a:tc>
                <a:tc>
                  <a:txBody>
                    <a:bodyPr/>
                    <a:lstStyle/>
                    <a:p>
                      <a:pPr marL="25400" indent="0"/>
                      <a:r>
                        <a:rPr lang="en-US" sz="800">
                          <a:latin typeface="Times New Roman"/>
                        </a:rPr>
                        <a:t>Yes</a:t>
                      </a:r>
                    </a:p>
                  </a:txBody>
                  <a:tcPr marL="0" marR="0" marT="0" marB="0"/>
                </a:tc>
              </a:tr>
              <a:tr h="193756">
                <a:tc>
                  <a:txBody>
                    <a:bodyPr/>
                    <a:lstStyle/>
                    <a:p>
                      <a:pPr marR="38100" indent="0" algn="r"/>
                      <a:r>
                        <a:rPr lang="en-US" sz="800">
                          <a:latin typeface="Times New Roman"/>
                        </a:rPr>
                        <a:t>07/22/2013</a:t>
                      </a:r>
                    </a:p>
                  </a:txBody>
                  <a:tcPr marL="0" marR="0" marT="0" marB="0"/>
                </a:tc>
                <a:tc>
                  <a:txBody>
                    <a:bodyPr/>
                    <a:lstStyle/>
                    <a:p>
                      <a:pPr marL="25400" indent="0"/>
                      <a:r>
                        <a:rPr lang="en-US" sz="800">
                          <a:latin typeface="Times New Roman"/>
                        </a:rPr>
                        <a:t>OC</a:t>
                      </a:r>
                    </a:p>
                  </a:txBody>
                  <a:tcPr marL="0" marR="0" marT="0" marB="0"/>
                </a:tc>
                <a:tc>
                  <a:txBody>
                    <a:bodyPr/>
                    <a:lstStyle/>
                    <a:p>
                      <a:pPr marL="25400" indent="0"/>
                      <a:r>
                        <a:rPr lang="en-US" sz="800">
                          <a:latin typeface="Times New Roman"/>
                        </a:rPr>
                        <a:t>48 so3d 665</a:t>
                      </a:r>
                    </a:p>
                  </a:txBody>
                  <a:tcPr marL="0" marR="0" marT="0" marB="0"/>
                </a:tc>
                <a:tc>
                  <a:txBody>
                    <a:bodyPr/>
                    <a:lstStyle/>
                    <a:p>
                      <a:pPr marR="25400" indent="0" algn="r"/>
                      <a:r>
                        <a:rPr lang="en-US" sz="800">
                          <a:latin typeface="Times New Roman"/>
                        </a:rPr>
                        <a:t>0.5</a:t>
                      </a:r>
                    </a:p>
                  </a:txBody>
                  <a:tcPr marL="0" marR="0" marT="0" marB="0"/>
                </a:tc>
                <a:tc>
                  <a:txBody>
                    <a:bodyPr/>
                    <a:lstStyle/>
                    <a:p>
                      <a:pPr marR="25400" indent="0" algn="r"/>
                      <a:r>
                        <a:rPr lang="en-US" sz="800">
                          <a:latin typeface="Times New Roman"/>
                        </a:rPr>
                        <a:t>$35.00</a:t>
                      </a:r>
                    </a:p>
                  </a:txBody>
                  <a:tcPr marL="0" marR="0" marT="0" marB="0"/>
                </a:tc>
                <a:tc>
                  <a:txBody>
                    <a:bodyPr/>
                    <a:lstStyle/>
                    <a:p>
                      <a:pPr marL="25400" indent="0"/>
                      <a:r>
                        <a:rPr lang="en-US" sz="800">
                          <a:latin typeface="Times New Roman"/>
                        </a:rPr>
                        <a:t>Yes</a:t>
                      </a:r>
                    </a:p>
                  </a:txBody>
                  <a:tcPr marL="0" marR="0" marT="0" marB="0"/>
                </a:tc>
              </a:tr>
              <a:tr h="193756">
                <a:tc>
                  <a:txBody>
                    <a:bodyPr/>
                    <a:lstStyle/>
                    <a:p>
                      <a:pPr marR="38100" indent="0" algn="r"/>
                      <a:r>
                        <a:rPr lang="en-US" sz="800">
                          <a:latin typeface="Times New Roman"/>
                        </a:rPr>
                        <a:t>08/09/2013</a:t>
                      </a:r>
                    </a:p>
                  </a:txBody>
                  <a:tcPr marL="0" marR="0" marT="0" marB="0"/>
                </a:tc>
                <a:tc>
                  <a:txBody>
                    <a:bodyPr/>
                    <a:lstStyle/>
                    <a:p>
                      <a:pPr marL="25400" indent="0"/>
                      <a:r>
                        <a:rPr lang="en-US" sz="800">
                          <a:latin typeface="Times New Roman"/>
                        </a:rPr>
                        <a:t>OC</a:t>
                      </a:r>
                    </a:p>
                  </a:txBody>
                  <a:tcPr marL="0" marR="0" marT="0" marB="0"/>
                </a:tc>
                <a:tc>
                  <a:txBody>
                    <a:bodyPr/>
                    <a:lstStyle/>
                    <a:p>
                      <a:pPr marL="25400" indent="0"/>
                      <a:r>
                        <a:rPr lang="en-US" sz="800">
                          <a:latin typeface="Times New Roman"/>
                        </a:rPr>
                        <a:t>email to DA</a:t>
                      </a:r>
                    </a:p>
                  </a:txBody>
                  <a:tcPr marL="0" marR="0" marT="0" marB="0"/>
                </a:tc>
                <a:tc>
                  <a:txBody>
                    <a:bodyPr/>
                    <a:lstStyle/>
                    <a:p>
                      <a:pPr marR="25400" indent="0" algn="r"/>
                      <a:r>
                        <a:rPr lang="en-US" sz="800">
                          <a:latin typeface="Times New Roman"/>
                        </a:rPr>
                        <a:t>0.2</a:t>
                      </a:r>
                    </a:p>
                  </a:txBody>
                  <a:tcPr marL="0" marR="0" marT="0" marB="0" anchor="ctr"/>
                </a:tc>
                <a:tc>
                  <a:txBody>
                    <a:bodyPr/>
                    <a:lstStyle/>
                    <a:p>
                      <a:pPr marR="25400" indent="0" algn="r"/>
                      <a:r>
                        <a:rPr lang="en-US" sz="800">
                          <a:latin typeface="Times New Roman"/>
                        </a:rPr>
                        <a:t>$14.00</a:t>
                      </a:r>
                    </a:p>
                  </a:txBody>
                  <a:tcPr marL="0" marR="0" marT="0" marB="0"/>
                </a:tc>
                <a:tc>
                  <a:txBody>
                    <a:bodyPr/>
                    <a:lstStyle/>
                    <a:p>
                      <a:pPr marL="25400" indent="0"/>
                      <a:r>
                        <a:rPr lang="en-US" sz="800">
                          <a:latin typeface="Times New Roman"/>
                        </a:rPr>
                        <a:t>Yes</a:t>
                      </a:r>
                    </a:p>
                  </a:txBody>
                  <a:tcPr marL="0" marR="0" marT="0" marB="0"/>
                </a:tc>
              </a:tr>
              <a:tr h="282561">
                <a:tc>
                  <a:txBody>
                    <a:bodyPr/>
                    <a:lstStyle/>
                    <a:p>
                      <a:pPr marR="38100" indent="0" algn="r"/>
                      <a:r>
                        <a:rPr lang="en-US" sz="800">
                          <a:latin typeface="Times New Roman"/>
                        </a:rPr>
                        <a:t>08/12/2013</a:t>
                      </a:r>
                    </a:p>
                  </a:txBody>
                  <a:tcPr marL="0" marR="0" marT="0" marB="0"/>
                </a:tc>
                <a:tc>
                  <a:txBody>
                    <a:bodyPr/>
                    <a:lstStyle/>
                    <a:p>
                      <a:pPr marL="25400" indent="0"/>
                      <a:r>
                        <a:rPr lang="en-US" sz="800">
                          <a:latin typeface="Times New Roman"/>
                        </a:rPr>
                        <a:t>OC</a:t>
                      </a:r>
                    </a:p>
                  </a:txBody>
                  <a:tcPr marL="0" marR="0" marT="0" marB="0"/>
                </a:tc>
                <a:tc>
                  <a:txBody>
                    <a:bodyPr/>
                    <a:lstStyle/>
                    <a:p>
                      <a:pPr marL="25400" marR="584200" indent="0">
                        <a:lnSpc>
                          <a:spcPts val="1080"/>
                        </a:lnSpc>
                      </a:pPr>
                      <a:r>
                        <a:rPr lang="en-US" sz="800">
                          <a:latin typeface="Times New Roman"/>
                        </a:rPr>
                        <a:t>counsel consultations — community corrections</a:t>
                      </a:r>
                    </a:p>
                  </a:txBody>
                  <a:tcPr marL="0" marR="0" marT="0" marB="0" anchor="b"/>
                </a:tc>
                <a:tc>
                  <a:txBody>
                    <a:bodyPr/>
                    <a:lstStyle/>
                    <a:p>
                      <a:pPr marR="25400" indent="0" algn="r"/>
                      <a:r>
                        <a:rPr lang="en-US" sz="800">
                          <a:latin typeface="Times New Roman"/>
                        </a:rPr>
                        <a:t>0.6</a:t>
                      </a:r>
                    </a:p>
                  </a:txBody>
                  <a:tcPr marL="0" marR="0" marT="0" marB="0" anchor="ctr"/>
                </a:tc>
                <a:tc>
                  <a:txBody>
                    <a:bodyPr/>
                    <a:lstStyle/>
                    <a:p>
                      <a:pPr marR="25400" indent="0" algn="r"/>
                      <a:r>
                        <a:rPr lang="en-US" sz="800">
                          <a:latin typeface="Times New Roman"/>
                        </a:rPr>
                        <a:t>$42.00</a:t>
                      </a:r>
                    </a:p>
                  </a:txBody>
                  <a:tcPr marL="0" marR="0" marT="0" marB="0"/>
                </a:tc>
                <a:tc>
                  <a:txBody>
                    <a:bodyPr/>
                    <a:lstStyle/>
                    <a:p>
                      <a:pPr marL="25400" indent="0"/>
                      <a:r>
                        <a:rPr lang="en-US" sz="800">
                          <a:latin typeface="Times New Roman"/>
                        </a:rPr>
                        <a:t>Yes</a:t>
                      </a:r>
                    </a:p>
                  </a:txBody>
                  <a:tcPr marL="0" marR="0" marT="0" marB="0"/>
                </a:tc>
              </a:tr>
              <a:tr h="193756">
                <a:tc>
                  <a:txBody>
                    <a:bodyPr/>
                    <a:lstStyle/>
                    <a:p>
                      <a:pPr marR="38100" indent="0" algn="r"/>
                      <a:r>
                        <a:rPr lang="en-US" sz="800">
                          <a:latin typeface="Times New Roman"/>
                        </a:rPr>
                        <a:t>08/16/2013</a:t>
                      </a:r>
                    </a:p>
                  </a:txBody>
                  <a:tcPr marL="0" marR="0" marT="0" marB="0"/>
                </a:tc>
                <a:tc>
                  <a:txBody>
                    <a:bodyPr/>
                    <a:lstStyle/>
                    <a:p>
                      <a:pPr marL="25400" indent="0"/>
                      <a:r>
                        <a:rPr lang="en-US" sz="800">
                          <a:latin typeface="Times New Roman"/>
                        </a:rPr>
                        <a:t>OC</a:t>
                      </a:r>
                    </a:p>
                  </a:txBody>
                  <a:tcPr marL="0" marR="0" marT="0" marB="0"/>
                </a:tc>
                <a:tc>
                  <a:txBody>
                    <a:bodyPr/>
                    <a:lstStyle/>
                    <a:p>
                      <a:pPr marL="25400" indent="0"/>
                      <a:r>
                        <a:rPr lang="en-US" sz="800">
                          <a:latin typeface="Times New Roman"/>
                        </a:rPr>
                        <a:t>jail visit w client</a:t>
                      </a:r>
                    </a:p>
                  </a:txBody>
                  <a:tcPr marL="0" marR="0" marT="0" marB="0"/>
                </a:tc>
                <a:tc>
                  <a:txBody>
                    <a:bodyPr/>
                    <a:lstStyle/>
                    <a:p>
                      <a:pPr marR="25400" indent="0" algn="r"/>
                      <a:r>
                        <a:rPr lang="en-US" sz="800">
                          <a:latin typeface="Times New Roman"/>
                        </a:rPr>
                        <a:t>1.3</a:t>
                      </a:r>
                    </a:p>
                  </a:txBody>
                  <a:tcPr marL="0" marR="0" marT="0" marB="0"/>
                </a:tc>
                <a:tc>
                  <a:txBody>
                    <a:bodyPr/>
                    <a:lstStyle/>
                    <a:p>
                      <a:pPr marR="25400" indent="0" algn="r"/>
                      <a:r>
                        <a:rPr lang="en-US" sz="800">
                          <a:latin typeface="Times New Roman"/>
                        </a:rPr>
                        <a:t>$91.00</a:t>
                      </a:r>
                    </a:p>
                  </a:txBody>
                  <a:tcPr marL="0" marR="0" marT="0" marB="0"/>
                </a:tc>
                <a:tc>
                  <a:txBody>
                    <a:bodyPr/>
                    <a:lstStyle/>
                    <a:p>
                      <a:pPr marL="25400" indent="0"/>
                      <a:r>
                        <a:rPr lang="en-US" sz="800">
                          <a:latin typeface="Times New Roman"/>
                        </a:rPr>
                        <a:t>Yes</a:t>
                      </a:r>
                    </a:p>
                  </a:txBody>
                  <a:tcPr marL="0" marR="0" marT="0" marB="0"/>
                </a:tc>
              </a:tr>
              <a:tr h="195775">
                <a:tc>
                  <a:txBody>
                    <a:bodyPr/>
                    <a:lstStyle/>
                    <a:p>
                      <a:pPr marR="38100" indent="0" algn="r"/>
                      <a:r>
                        <a:rPr lang="en-US" sz="800" dirty="0">
                          <a:latin typeface="Times New Roman"/>
                        </a:rPr>
                        <a:t>08/18/2013</a:t>
                      </a:r>
                    </a:p>
                  </a:txBody>
                  <a:tcPr marL="0" marR="0" marT="0" marB="0">
                    <a:solidFill>
                      <a:srgbClr val="FFFF00"/>
                    </a:solidFill>
                  </a:tcPr>
                </a:tc>
                <a:tc>
                  <a:txBody>
                    <a:bodyPr/>
                    <a:lstStyle/>
                    <a:p>
                      <a:pPr marL="25400" indent="0"/>
                      <a:r>
                        <a:rPr lang="en-US" sz="800" dirty="0">
                          <a:latin typeface="Times New Roman"/>
                        </a:rPr>
                        <a:t>OC</a:t>
                      </a:r>
                    </a:p>
                  </a:txBody>
                  <a:tcPr marL="0" marR="0" marT="0" marB="0"/>
                </a:tc>
                <a:tc>
                  <a:txBody>
                    <a:bodyPr/>
                    <a:lstStyle/>
                    <a:p>
                      <a:pPr marL="25400" indent="0"/>
                      <a:r>
                        <a:rPr lang="en-US" sz="800" dirty="0">
                          <a:latin typeface="Times New Roman"/>
                        </a:rPr>
                        <a:t>letter to client</a:t>
                      </a:r>
                    </a:p>
                  </a:txBody>
                  <a:tcPr marL="0" marR="0" marT="0" marB="0">
                    <a:solidFill>
                      <a:srgbClr val="FFFF00"/>
                    </a:solidFill>
                  </a:tcPr>
                </a:tc>
                <a:tc>
                  <a:txBody>
                    <a:bodyPr/>
                    <a:lstStyle/>
                    <a:p>
                      <a:pPr marR="25400" indent="0" algn="r"/>
                      <a:r>
                        <a:rPr lang="en-US" sz="800" dirty="0">
                          <a:latin typeface="Times New Roman"/>
                        </a:rPr>
                        <a:t>0.5</a:t>
                      </a:r>
                    </a:p>
                  </a:txBody>
                  <a:tcPr marL="0" marR="0" marT="0" marB="0">
                    <a:solidFill>
                      <a:srgbClr val="FFFF00"/>
                    </a:solidFill>
                  </a:tcPr>
                </a:tc>
                <a:tc>
                  <a:txBody>
                    <a:bodyPr/>
                    <a:lstStyle/>
                    <a:p>
                      <a:pPr marR="25400" indent="0" algn="r"/>
                      <a:r>
                        <a:rPr lang="en-US" sz="800">
                          <a:latin typeface="Times New Roman"/>
                        </a:rPr>
                        <a:t>$35.00</a:t>
                      </a:r>
                    </a:p>
                  </a:txBody>
                  <a:tcPr marL="0" marR="0" marT="0" marB="0"/>
                </a:tc>
                <a:tc>
                  <a:txBody>
                    <a:bodyPr/>
                    <a:lstStyle/>
                    <a:p>
                      <a:pPr marL="25400" indent="0"/>
                      <a:r>
                        <a:rPr lang="en-US" sz="800">
                          <a:latin typeface="Times New Roman"/>
                        </a:rPr>
                        <a:t>Yes</a:t>
                      </a:r>
                    </a:p>
                  </a:txBody>
                  <a:tcPr marL="0" marR="0" marT="0" marB="0"/>
                </a:tc>
              </a:tr>
              <a:tr h="195775">
                <a:tc>
                  <a:txBody>
                    <a:bodyPr/>
                    <a:lstStyle/>
                    <a:p>
                      <a:pPr marR="38100" indent="0" algn="r"/>
                      <a:r>
                        <a:rPr lang="en-US" sz="800">
                          <a:latin typeface="Times New Roman"/>
                        </a:rPr>
                        <a:t>08/18/2013</a:t>
                      </a:r>
                    </a:p>
                  </a:txBody>
                  <a:tcPr marL="0" marR="0" marT="0" marB="0"/>
                </a:tc>
                <a:tc>
                  <a:txBody>
                    <a:bodyPr/>
                    <a:lstStyle/>
                    <a:p>
                      <a:pPr marL="25400" indent="0"/>
                      <a:r>
                        <a:rPr lang="en-US" sz="800">
                          <a:latin typeface="Times New Roman"/>
                        </a:rPr>
                        <a:t>OC</a:t>
                      </a:r>
                    </a:p>
                  </a:txBody>
                  <a:tcPr marL="0" marR="0" marT="0" marB="0"/>
                </a:tc>
                <a:tc>
                  <a:txBody>
                    <a:bodyPr/>
                    <a:lstStyle/>
                    <a:p>
                      <a:pPr marL="25400" indent="0"/>
                      <a:r>
                        <a:rPr lang="en-US" sz="800">
                          <a:latin typeface="Times New Roman"/>
                        </a:rPr>
                        <a:t>REVIEW FILE</a:t>
                      </a:r>
                    </a:p>
                  </a:txBody>
                  <a:tcPr marL="0" marR="0" marT="0" marB="0"/>
                </a:tc>
                <a:tc>
                  <a:txBody>
                    <a:bodyPr/>
                    <a:lstStyle/>
                    <a:p>
                      <a:pPr marR="25400" indent="0" algn="r"/>
                      <a:r>
                        <a:rPr lang="en-US" sz="800">
                          <a:latin typeface="Times New Roman"/>
                        </a:rPr>
                        <a:t>0.8</a:t>
                      </a:r>
                    </a:p>
                  </a:txBody>
                  <a:tcPr marL="0" marR="0" marT="0" marB="0" anchor="ctr"/>
                </a:tc>
                <a:tc>
                  <a:txBody>
                    <a:bodyPr/>
                    <a:lstStyle/>
                    <a:p>
                      <a:pPr marR="25400" indent="0" algn="r"/>
                      <a:r>
                        <a:rPr lang="en-US" sz="800">
                          <a:latin typeface="Times New Roman"/>
                        </a:rPr>
                        <a:t>$56.00</a:t>
                      </a:r>
                    </a:p>
                  </a:txBody>
                  <a:tcPr marL="0" marR="0" marT="0" marB="0"/>
                </a:tc>
                <a:tc>
                  <a:txBody>
                    <a:bodyPr/>
                    <a:lstStyle/>
                    <a:p>
                      <a:pPr marL="25400" indent="0"/>
                      <a:r>
                        <a:rPr lang="en-US" sz="800">
                          <a:latin typeface="Times New Roman"/>
                        </a:rPr>
                        <a:t>Yes</a:t>
                      </a:r>
                    </a:p>
                  </a:txBody>
                  <a:tcPr marL="0" marR="0" marT="0" marB="0"/>
                </a:tc>
              </a:tr>
              <a:tr h="193756">
                <a:tc>
                  <a:txBody>
                    <a:bodyPr/>
                    <a:lstStyle/>
                    <a:p>
                      <a:pPr marR="38100" indent="0" algn="r"/>
                      <a:r>
                        <a:rPr lang="en-US" sz="800">
                          <a:latin typeface="Times New Roman"/>
                        </a:rPr>
                        <a:t>08/19/2013</a:t>
                      </a:r>
                    </a:p>
                  </a:txBody>
                  <a:tcPr marL="0" marR="0" marT="0" marB="0"/>
                </a:tc>
                <a:tc>
                  <a:txBody>
                    <a:bodyPr/>
                    <a:lstStyle/>
                    <a:p>
                      <a:pPr marL="25400" indent="0"/>
                      <a:r>
                        <a:rPr lang="en-US" sz="800">
                          <a:latin typeface="Times New Roman"/>
                        </a:rPr>
                        <a:t>OC</a:t>
                      </a:r>
                    </a:p>
                  </a:txBody>
                  <a:tcPr marL="0" marR="0" marT="0" marB="0"/>
                </a:tc>
                <a:tc>
                  <a:txBody>
                    <a:bodyPr/>
                    <a:lstStyle/>
                    <a:p>
                      <a:pPr marL="25400" indent="0"/>
                      <a:r>
                        <a:rPr lang="en-US" sz="800">
                          <a:latin typeface="Times New Roman"/>
                        </a:rPr>
                        <a:t>counsel consultations</a:t>
                      </a:r>
                    </a:p>
                  </a:txBody>
                  <a:tcPr marL="0" marR="0" marT="0" marB="0"/>
                </a:tc>
                <a:tc>
                  <a:txBody>
                    <a:bodyPr/>
                    <a:lstStyle/>
                    <a:p>
                      <a:pPr marR="25400" indent="0" algn="r"/>
                      <a:r>
                        <a:rPr lang="en-US" sz="800">
                          <a:latin typeface="Times New Roman"/>
                        </a:rPr>
                        <a:t>0.5</a:t>
                      </a:r>
                    </a:p>
                  </a:txBody>
                  <a:tcPr marL="0" marR="0" marT="0" marB="0"/>
                </a:tc>
                <a:tc>
                  <a:txBody>
                    <a:bodyPr/>
                    <a:lstStyle/>
                    <a:p>
                      <a:pPr marR="25400" indent="0" algn="r"/>
                      <a:r>
                        <a:rPr lang="en-US" sz="800">
                          <a:latin typeface="Times New Roman"/>
                        </a:rPr>
                        <a:t>$35.00</a:t>
                      </a:r>
                    </a:p>
                  </a:txBody>
                  <a:tcPr marL="0" marR="0" marT="0" marB="0"/>
                </a:tc>
                <a:tc>
                  <a:txBody>
                    <a:bodyPr/>
                    <a:lstStyle/>
                    <a:p>
                      <a:pPr marL="25400" indent="0"/>
                      <a:r>
                        <a:rPr lang="en-US" sz="800">
                          <a:latin typeface="Times New Roman"/>
                        </a:rPr>
                        <a:t>Yes</a:t>
                      </a:r>
                    </a:p>
                  </a:txBody>
                  <a:tcPr marL="0" marR="0" marT="0" marB="0"/>
                </a:tc>
              </a:tr>
              <a:tr h="193756">
                <a:tc>
                  <a:txBody>
                    <a:bodyPr/>
                    <a:lstStyle/>
                    <a:p>
                      <a:pPr marR="38100" indent="0" algn="r"/>
                      <a:r>
                        <a:rPr lang="en-US" sz="800" dirty="0">
                          <a:latin typeface="Times New Roman"/>
                        </a:rPr>
                        <a:t>08/20/2013</a:t>
                      </a:r>
                    </a:p>
                  </a:txBody>
                  <a:tcPr marL="0" marR="0" marT="0" marB="0">
                    <a:solidFill>
                      <a:srgbClr val="FFFF00"/>
                    </a:solidFill>
                  </a:tcPr>
                </a:tc>
                <a:tc>
                  <a:txBody>
                    <a:bodyPr/>
                    <a:lstStyle/>
                    <a:p>
                      <a:pPr marL="25400" indent="0"/>
                      <a:r>
                        <a:rPr lang="en-US" sz="800">
                          <a:latin typeface="Times New Roman"/>
                        </a:rPr>
                        <a:t>OC</a:t>
                      </a:r>
                    </a:p>
                  </a:txBody>
                  <a:tcPr marL="0" marR="0" marT="0" marB="0"/>
                </a:tc>
                <a:tc>
                  <a:txBody>
                    <a:bodyPr/>
                    <a:lstStyle/>
                    <a:p>
                      <a:pPr marL="25400" indent="0"/>
                      <a:r>
                        <a:rPr lang="en-US" sz="800" dirty="0">
                          <a:latin typeface="Times New Roman"/>
                        </a:rPr>
                        <a:t>jail visit w/ client</a:t>
                      </a:r>
                    </a:p>
                  </a:txBody>
                  <a:tcPr marL="0" marR="0" marT="0" marB="0">
                    <a:solidFill>
                      <a:srgbClr val="FFFF00"/>
                    </a:solidFill>
                  </a:tcPr>
                </a:tc>
                <a:tc>
                  <a:txBody>
                    <a:bodyPr/>
                    <a:lstStyle/>
                    <a:p>
                      <a:pPr marR="25400" indent="0" algn="r"/>
                      <a:r>
                        <a:rPr lang="en-US" sz="800" dirty="0">
                          <a:latin typeface="Times New Roman"/>
                        </a:rPr>
                        <a:t>1.4</a:t>
                      </a:r>
                    </a:p>
                  </a:txBody>
                  <a:tcPr marL="0" marR="0" marT="0" marB="0">
                    <a:solidFill>
                      <a:srgbClr val="FFFF00"/>
                    </a:solidFill>
                  </a:tcPr>
                </a:tc>
                <a:tc>
                  <a:txBody>
                    <a:bodyPr/>
                    <a:lstStyle/>
                    <a:p>
                      <a:pPr marR="25400" indent="0" algn="r"/>
                      <a:r>
                        <a:rPr lang="en-US" sz="800">
                          <a:latin typeface="Times New Roman"/>
                        </a:rPr>
                        <a:t>$98.00</a:t>
                      </a:r>
                    </a:p>
                  </a:txBody>
                  <a:tcPr marL="0" marR="0" marT="0" marB="0"/>
                </a:tc>
                <a:tc>
                  <a:txBody>
                    <a:bodyPr/>
                    <a:lstStyle/>
                    <a:p>
                      <a:pPr marL="25400" indent="0"/>
                      <a:r>
                        <a:rPr lang="en-US" sz="800">
                          <a:latin typeface="Times New Roman"/>
                        </a:rPr>
                        <a:t>Yes</a:t>
                      </a:r>
                    </a:p>
                  </a:txBody>
                  <a:tcPr marL="0" marR="0" marT="0" marB="0"/>
                </a:tc>
              </a:tr>
              <a:tr h="193756">
                <a:tc>
                  <a:txBody>
                    <a:bodyPr/>
                    <a:lstStyle/>
                    <a:p>
                      <a:pPr marR="38100" indent="0" algn="r"/>
                      <a:r>
                        <a:rPr lang="en-US" sz="800" dirty="0">
                          <a:latin typeface="Times New Roman"/>
                        </a:rPr>
                        <a:t>08/20/2013</a:t>
                      </a:r>
                    </a:p>
                  </a:txBody>
                  <a:tcPr marL="0" marR="0" marT="0" marB="0">
                    <a:solidFill>
                      <a:srgbClr val="FFFF00"/>
                    </a:solidFill>
                  </a:tcPr>
                </a:tc>
                <a:tc>
                  <a:txBody>
                    <a:bodyPr/>
                    <a:lstStyle/>
                    <a:p>
                      <a:pPr marL="25400" indent="0"/>
                      <a:r>
                        <a:rPr lang="en-US" sz="800">
                          <a:latin typeface="Times New Roman"/>
                        </a:rPr>
                        <a:t>OC</a:t>
                      </a:r>
                    </a:p>
                  </a:txBody>
                  <a:tcPr marL="0" marR="0" marT="0" marB="0"/>
                </a:tc>
                <a:tc>
                  <a:txBody>
                    <a:bodyPr/>
                    <a:lstStyle/>
                    <a:p>
                      <a:pPr marL="25400" indent="0"/>
                      <a:r>
                        <a:rPr lang="en-US" sz="800" dirty="0">
                          <a:latin typeface="Times New Roman"/>
                        </a:rPr>
                        <a:t>counsel consultations</a:t>
                      </a:r>
                    </a:p>
                  </a:txBody>
                  <a:tcPr marL="0" marR="0" marT="0" marB="0">
                    <a:solidFill>
                      <a:srgbClr val="FFFF00"/>
                    </a:solidFill>
                  </a:tcPr>
                </a:tc>
                <a:tc>
                  <a:txBody>
                    <a:bodyPr/>
                    <a:lstStyle/>
                    <a:p>
                      <a:pPr marR="25400" indent="0" algn="r"/>
                      <a:r>
                        <a:rPr lang="en-US" sz="800" dirty="0">
                          <a:latin typeface="Times New Roman"/>
                        </a:rPr>
                        <a:t>0.3</a:t>
                      </a:r>
                    </a:p>
                  </a:txBody>
                  <a:tcPr marL="0" marR="0" marT="0" marB="0">
                    <a:solidFill>
                      <a:srgbClr val="FFFF00"/>
                    </a:solidFill>
                  </a:tcPr>
                </a:tc>
                <a:tc>
                  <a:txBody>
                    <a:bodyPr/>
                    <a:lstStyle/>
                    <a:p>
                      <a:pPr marR="25400" indent="0" algn="r"/>
                      <a:r>
                        <a:rPr lang="en-US" sz="800">
                          <a:latin typeface="Times New Roman"/>
                        </a:rPr>
                        <a:t>$21.00</a:t>
                      </a:r>
                    </a:p>
                  </a:txBody>
                  <a:tcPr marL="0" marR="0" marT="0" marB="0"/>
                </a:tc>
                <a:tc>
                  <a:txBody>
                    <a:bodyPr/>
                    <a:lstStyle/>
                    <a:p>
                      <a:pPr marL="25400" indent="0"/>
                      <a:r>
                        <a:rPr lang="en-US" sz="800">
                          <a:latin typeface="Times New Roman"/>
                        </a:rPr>
                        <a:t>Yes</a:t>
                      </a:r>
                    </a:p>
                  </a:txBody>
                  <a:tcPr marL="0" marR="0" marT="0" marB="0"/>
                </a:tc>
              </a:tr>
              <a:tr h="282561">
                <a:tc>
                  <a:txBody>
                    <a:bodyPr/>
                    <a:lstStyle/>
                    <a:p>
                      <a:pPr marR="38100" indent="0" algn="r"/>
                      <a:r>
                        <a:rPr lang="en-US" sz="800" dirty="0">
                          <a:latin typeface="Times New Roman"/>
                        </a:rPr>
                        <a:t>08/20/2013</a:t>
                      </a:r>
                    </a:p>
                  </a:txBody>
                  <a:tcPr marL="0" marR="0" marT="0" marB="0">
                    <a:solidFill>
                      <a:srgbClr val="FFFF00"/>
                    </a:solidFill>
                  </a:tcPr>
                </a:tc>
                <a:tc>
                  <a:txBody>
                    <a:bodyPr/>
                    <a:lstStyle/>
                    <a:p>
                      <a:pPr marL="25400" indent="0"/>
                      <a:r>
                        <a:rPr lang="en-US" sz="900" b="1" dirty="0" err="1">
                          <a:latin typeface="Times New Roman"/>
                        </a:rPr>
                        <a:t>oc</a:t>
                      </a:r>
                      <a:endParaRPr lang="en-US" sz="900" b="1" dirty="0">
                        <a:latin typeface="Times New Roman"/>
                      </a:endParaRPr>
                    </a:p>
                  </a:txBody>
                  <a:tcPr marL="0" marR="0" marT="0" marB="0"/>
                </a:tc>
                <a:tc>
                  <a:txBody>
                    <a:bodyPr/>
                    <a:lstStyle/>
                    <a:p>
                      <a:pPr marL="25400" marR="279400" indent="0">
                        <a:lnSpc>
                          <a:spcPts val="1062"/>
                        </a:lnSpc>
                      </a:pPr>
                      <a:r>
                        <a:rPr lang="en-US" sz="800" dirty="0">
                          <a:latin typeface="Times New Roman"/>
                        </a:rPr>
                        <a:t>preparation for preliminary hearing and to make motion to dismiss the case</a:t>
                      </a:r>
                    </a:p>
                  </a:txBody>
                  <a:tcPr marL="0" marR="0" marT="0" marB="0" anchor="b">
                    <a:solidFill>
                      <a:srgbClr val="FFFF00"/>
                    </a:solidFill>
                  </a:tcPr>
                </a:tc>
                <a:tc>
                  <a:txBody>
                    <a:bodyPr/>
                    <a:lstStyle/>
                    <a:p>
                      <a:pPr marR="25400" indent="0" algn="r"/>
                      <a:r>
                        <a:rPr lang="en-US" sz="800" dirty="0">
                          <a:latin typeface="Times New Roman"/>
                        </a:rPr>
                        <a:t>2.6</a:t>
                      </a:r>
                    </a:p>
                  </a:txBody>
                  <a:tcPr marL="0" marR="0" marT="0" marB="0" anchor="ctr">
                    <a:solidFill>
                      <a:srgbClr val="FFFF00"/>
                    </a:solidFill>
                  </a:tcPr>
                </a:tc>
                <a:tc>
                  <a:txBody>
                    <a:bodyPr/>
                    <a:lstStyle/>
                    <a:p>
                      <a:pPr marR="25400" indent="0" algn="r"/>
                      <a:r>
                        <a:rPr lang="en-US" sz="800">
                          <a:latin typeface="Times New Roman"/>
                        </a:rPr>
                        <a:t>$182.00</a:t>
                      </a:r>
                    </a:p>
                  </a:txBody>
                  <a:tcPr marL="0" marR="0" marT="0" marB="0"/>
                </a:tc>
                <a:tc>
                  <a:txBody>
                    <a:bodyPr/>
                    <a:lstStyle/>
                    <a:p>
                      <a:pPr marL="25400" indent="0"/>
                      <a:r>
                        <a:rPr lang="en-US" sz="800">
                          <a:latin typeface="Times New Roman"/>
                        </a:rPr>
                        <a:t>Yes</a:t>
                      </a:r>
                    </a:p>
                  </a:txBody>
                  <a:tcPr marL="0" marR="0" marT="0" marB="0"/>
                </a:tc>
              </a:tr>
              <a:tr h="193756">
                <a:tc>
                  <a:txBody>
                    <a:bodyPr/>
                    <a:lstStyle/>
                    <a:p>
                      <a:pPr marR="38100" indent="0" algn="r"/>
                      <a:r>
                        <a:rPr lang="en-US" sz="800" dirty="0">
                          <a:latin typeface="Times New Roman"/>
                        </a:rPr>
                        <a:t>08/20/2013</a:t>
                      </a:r>
                    </a:p>
                  </a:txBody>
                  <a:tcPr marL="0" marR="0" marT="0" marB="0">
                    <a:solidFill>
                      <a:srgbClr val="FFFF00"/>
                    </a:solidFill>
                  </a:tcPr>
                </a:tc>
                <a:tc>
                  <a:txBody>
                    <a:bodyPr/>
                    <a:lstStyle/>
                    <a:p>
                      <a:pPr marL="25400" indent="0"/>
                      <a:r>
                        <a:rPr lang="en-US" sz="900" b="1" dirty="0" err="1">
                          <a:latin typeface="Times New Roman"/>
                        </a:rPr>
                        <a:t>oc</a:t>
                      </a:r>
                      <a:endParaRPr lang="en-US" sz="900" b="1" dirty="0">
                        <a:latin typeface="Times New Roman"/>
                      </a:endParaRPr>
                    </a:p>
                  </a:txBody>
                  <a:tcPr marL="0" marR="0" marT="0" marB="0"/>
                </a:tc>
                <a:tc>
                  <a:txBody>
                    <a:bodyPr/>
                    <a:lstStyle/>
                    <a:p>
                      <a:pPr marL="25400" indent="0"/>
                      <a:r>
                        <a:rPr lang="en-US" sz="800" dirty="0">
                          <a:latin typeface="Times New Roman"/>
                        </a:rPr>
                        <a:t>call w DA</a:t>
                      </a:r>
                    </a:p>
                  </a:txBody>
                  <a:tcPr marL="0" marR="0" marT="0" marB="0">
                    <a:solidFill>
                      <a:srgbClr val="FFFF00"/>
                    </a:solidFill>
                  </a:tcPr>
                </a:tc>
                <a:tc>
                  <a:txBody>
                    <a:bodyPr/>
                    <a:lstStyle/>
                    <a:p>
                      <a:pPr marR="25400" indent="0" algn="r"/>
                      <a:r>
                        <a:rPr lang="en-US" sz="800" dirty="0">
                          <a:latin typeface="Times New Roman"/>
                        </a:rPr>
                        <a:t>0.5</a:t>
                      </a:r>
                    </a:p>
                  </a:txBody>
                  <a:tcPr marL="0" marR="0" marT="0" marB="0">
                    <a:solidFill>
                      <a:srgbClr val="FFFF00"/>
                    </a:solidFill>
                  </a:tcPr>
                </a:tc>
                <a:tc>
                  <a:txBody>
                    <a:bodyPr/>
                    <a:lstStyle/>
                    <a:p>
                      <a:pPr marR="25400" indent="0" algn="r"/>
                      <a:r>
                        <a:rPr lang="en-US" sz="800">
                          <a:latin typeface="Times New Roman"/>
                        </a:rPr>
                        <a:t>$35.00</a:t>
                      </a:r>
                    </a:p>
                  </a:txBody>
                  <a:tcPr marL="0" marR="0" marT="0" marB="0"/>
                </a:tc>
                <a:tc>
                  <a:txBody>
                    <a:bodyPr/>
                    <a:lstStyle/>
                    <a:p>
                      <a:pPr marL="25400" indent="0"/>
                      <a:r>
                        <a:rPr lang="en-US" sz="800">
                          <a:latin typeface="Times New Roman"/>
                        </a:rPr>
                        <a:t>Yes</a:t>
                      </a:r>
                    </a:p>
                  </a:txBody>
                  <a:tcPr marL="0" marR="0" marT="0" marB="0"/>
                </a:tc>
              </a:tr>
              <a:tr h="191738">
                <a:tc>
                  <a:txBody>
                    <a:bodyPr/>
                    <a:lstStyle/>
                    <a:p>
                      <a:pPr marR="38100" indent="0" algn="r"/>
                      <a:r>
                        <a:rPr lang="en-US" sz="800">
                          <a:latin typeface="Times New Roman"/>
                        </a:rPr>
                        <a:t>08/21/2013</a:t>
                      </a:r>
                    </a:p>
                  </a:txBody>
                  <a:tcPr marL="0" marR="0" marT="0" marB="0"/>
                </a:tc>
                <a:tc>
                  <a:txBody>
                    <a:bodyPr/>
                    <a:lstStyle/>
                    <a:p>
                      <a:pPr marL="25400" indent="0"/>
                      <a:r>
                        <a:rPr lang="en-US" sz="900" b="1">
                          <a:latin typeface="Times New Roman"/>
                        </a:rPr>
                        <a:t>oc</a:t>
                      </a:r>
                    </a:p>
                  </a:txBody>
                  <a:tcPr marL="0" marR="0" marT="0" marB="0"/>
                </a:tc>
                <a:tc>
                  <a:txBody>
                    <a:bodyPr/>
                    <a:lstStyle/>
                    <a:p>
                      <a:pPr marL="25400" indent="0"/>
                      <a:r>
                        <a:rPr lang="en-US" sz="800">
                          <a:latin typeface="Times New Roman"/>
                        </a:rPr>
                        <a:t>jail visit w/ client</a:t>
                      </a:r>
                    </a:p>
                  </a:txBody>
                  <a:tcPr marL="0" marR="0" marT="0" marB="0"/>
                </a:tc>
                <a:tc>
                  <a:txBody>
                    <a:bodyPr/>
                    <a:lstStyle/>
                    <a:p>
                      <a:pPr marR="25400" indent="0" algn="r"/>
                      <a:r>
                        <a:rPr lang="en-US" sz="800">
                          <a:latin typeface="Times New Roman"/>
                        </a:rPr>
                        <a:t>0.8</a:t>
                      </a:r>
                    </a:p>
                  </a:txBody>
                  <a:tcPr marL="0" marR="0" marT="0" marB="0" anchor="ctr"/>
                </a:tc>
                <a:tc>
                  <a:txBody>
                    <a:bodyPr/>
                    <a:lstStyle/>
                    <a:p>
                      <a:pPr marR="25400" indent="0" algn="r"/>
                      <a:r>
                        <a:rPr lang="en-US" sz="800">
                          <a:latin typeface="Times New Roman"/>
                        </a:rPr>
                        <a:t>$56.00</a:t>
                      </a:r>
                    </a:p>
                  </a:txBody>
                  <a:tcPr marL="0" marR="0" marT="0" marB="0"/>
                </a:tc>
                <a:tc>
                  <a:txBody>
                    <a:bodyPr/>
                    <a:lstStyle/>
                    <a:p>
                      <a:pPr marL="25400" indent="0"/>
                      <a:r>
                        <a:rPr lang="en-US" sz="800">
                          <a:latin typeface="Times New Roman"/>
                        </a:rPr>
                        <a:t>Yes</a:t>
                      </a:r>
                    </a:p>
                  </a:txBody>
                  <a:tcPr marL="0" marR="0" marT="0" marB="0"/>
                </a:tc>
              </a:tr>
              <a:tr h="195775">
                <a:tc>
                  <a:txBody>
                    <a:bodyPr/>
                    <a:lstStyle/>
                    <a:p>
                      <a:pPr marR="38100" indent="0" algn="r"/>
                      <a:r>
                        <a:rPr lang="en-US" sz="800" dirty="0">
                          <a:latin typeface="Times New Roman"/>
                        </a:rPr>
                        <a:t>08/25/2013</a:t>
                      </a:r>
                    </a:p>
                  </a:txBody>
                  <a:tcPr marL="0" marR="0" marT="0" marB="0">
                    <a:solidFill>
                      <a:srgbClr val="FFFF00"/>
                    </a:solidFill>
                  </a:tcPr>
                </a:tc>
                <a:tc>
                  <a:txBody>
                    <a:bodyPr/>
                    <a:lstStyle/>
                    <a:p>
                      <a:pPr marL="25400" indent="0"/>
                      <a:r>
                        <a:rPr lang="en-US" sz="900" b="1">
                          <a:latin typeface="Times New Roman"/>
                        </a:rPr>
                        <a:t>oc</a:t>
                      </a:r>
                    </a:p>
                  </a:txBody>
                  <a:tcPr marL="0" marR="0" marT="0" marB="0"/>
                </a:tc>
                <a:tc>
                  <a:txBody>
                    <a:bodyPr/>
                    <a:lstStyle/>
                    <a:p>
                      <a:pPr marL="25400" indent="0"/>
                      <a:r>
                        <a:rPr lang="en-US" sz="800" dirty="0">
                          <a:latin typeface="Times New Roman"/>
                        </a:rPr>
                        <a:t>preliminary hearing preparation</a:t>
                      </a:r>
                    </a:p>
                  </a:txBody>
                  <a:tcPr marL="0" marR="0" marT="0" marB="0">
                    <a:solidFill>
                      <a:srgbClr val="FFFF00"/>
                    </a:solidFill>
                  </a:tcPr>
                </a:tc>
                <a:tc>
                  <a:txBody>
                    <a:bodyPr/>
                    <a:lstStyle/>
                    <a:p>
                      <a:pPr marR="25400" indent="0" algn="r"/>
                      <a:r>
                        <a:rPr lang="en-US" sz="800" dirty="0">
                          <a:latin typeface="Times New Roman"/>
                        </a:rPr>
                        <a:t>1.2</a:t>
                      </a:r>
                    </a:p>
                  </a:txBody>
                  <a:tcPr marL="0" marR="0" marT="0" marB="0" anchor="ctr">
                    <a:solidFill>
                      <a:srgbClr val="FFFF00"/>
                    </a:solidFill>
                  </a:tcPr>
                </a:tc>
                <a:tc>
                  <a:txBody>
                    <a:bodyPr/>
                    <a:lstStyle/>
                    <a:p>
                      <a:pPr marR="25400" indent="0" algn="r"/>
                      <a:r>
                        <a:rPr lang="en-US" sz="800">
                          <a:latin typeface="Times New Roman"/>
                        </a:rPr>
                        <a:t>$84.00</a:t>
                      </a:r>
                    </a:p>
                  </a:txBody>
                  <a:tcPr marL="0" marR="0" marT="0" marB="0"/>
                </a:tc>
                <a:tc>
                  <a:txBody>
                    <a:bodyPr/>
                    <a:lstStyle/>
                    <a:p>
                      <a:pPr marL="25400" indent="0"/>
                      <a:r>
                        <a:rPr lang="en-US" sz="800">
                          <a:latin typeface="Times New Roman"/>
                        </a:rPr>
                        <a:t>Yes</a:t>
                      </a:r>
                    </a:p>
                  </a:txBody>
                  <a:tcPr marL="0" marR="0" marT="0" marB="0"/>
                </a:tc>
              </a:tr>
              <a:tr h="193756">
                <a:tc>
                  <a:txBody>
                    <a:bodyPr/>
                    <a:lstStyle/>
                    <a:p>
                      <a:pPr marR="38100" indent="0" algn="r"/>
                      <a:r>
                        <a:rPr lang="en-US" sz="800">
                          <a:latin typeface="Times New Roman"/>
                        </a:rPr>
                        <a:t>08/26/2013</a:t>
                      </a:r>
                    </a:p>
                  </a:txBody>
                  <a:tcPr marL="0" marR="0" marT="0" marB="0"/>
                </a:tc>
                <a:tc>
                  <a:txBody>
                    <a:bodyPr/>
                    <a:lstStyle/>
                    <a:p>
                      <a:pPr marL="25400" indent="0"/>
                      <a:r>
                        <a:rPr lang="en-US" sz="900" b="1">
                          <a:latin typeface="Times New Roman"/>
                        </a:rPr>
                        <a:t>oc</a:t>
                      </a:r>
                    </a:p>
                  </a:txBody>
                  <a:tcPr marL="0" marR="0" marT="0" marB="0"/>
                </a:tc>
                <a:tc>
                  <a:txBody>
                    <a:bodyPr/>
                    <a:lstStyle/>
                    <a:p>
                      <a:pPr marL="25400" indent="0"/>
                      <a:r>
                        <a:rPr lang="en-US" sz="800">
                          <a:latin typeface="Times New Roman"/>
                        </a:rPr>
                        <a:t>counsel consultations</a:t>
                      </a:r>
                    </a:p>
                  </a:txBody>
                  <a:tcPr marL="0" marR="0" marT="0" marB="0"/>
                </a:tc>
                <a:tc>
                  <a:txBody>
                    <a:bodyPr/>
                    <a:lstStyle/>
                    <a:p>
                      <a:pPr marR="25400" indent="0" algn="r"/>
                      <a:r>
                        <a:rPr lang="en-US" sz="800">
                          <a:latin typeface="Times New Roman"/>
                        </a:rPr>
                        <a:t>0.8</a:t>
                      </a:r>
                    </a:p>
                  </a:txBody>
                  <a:tcPr marL="0" marR="0" marT="0" marB="0" anchor="ctr"/>
                </a:tc>
                <a:tc>
                  <a:txBody>
                    <a:bodyPr/>
                    <a:lstStyle/>
                    <a:p>
                      <a:pPr marR="25400" indent="0" algn="r"/>
                      <a:r>
                        <a:rPr lang="en-US" sz="800">
                          <a:latin typeface="Times New Roman"/>
                        </a:rPr>
                        <a:t>$56.00</a:t>
                      </a:r>
                    </a:p>
                  </a:txBody>
                  <a:tcPr marL="0" marR="0" marT="0" marB="0"/>
                </a:tc>
                <a:tc>
                  <a:txBody>
                    <a:bodyPr/>
                    <a:lstStyle/>
                    <a:p>
                      <a:pPr marL="25400" indent="0"/>
                      <a:r>
                        <a:rPr lang="en-US" sz="800">
                          <a:latin typeface="Times New Roman"/>
                        </a:rPr>
                        <a:t>Yes</a:t>
                      </a:r>
                    </a:p>
                  </a:txBody>
                  <a:tcPr marL="0" marR="0" marT="0" marB="0"/>
                </a:tc>
              </a:tr>
              <a:tr h="193756">
                <a:tc>
                  <a:txBody>
                    <a:bodyPr/>
                    <a:lstStyle/>
                    <a:p>
                      <a:pPr marR="38100" indent="0" algn="r"/>
                      <a:r>
                        <a:rPr lang="en-US" sz="800" dirty="0">
                          <a:latin typeface="Times New Roman"/>
                        </a:rPr>
                        <a:t>08/27/2013</a:t>
                      </a:r>
                    </a:p>
                  </a:txBody>
                  <a:tcPr marL="0" marR="0" marT="0" marB="0">
                    <a:solidFill>
                      <a:srgbClr val="FFFF00"/>
                    </a:solidFill>
                  </a:tcPr>
                </a:tc>
                <a:tc>
                  <a:txBody>
                    <a:bodyPr/>
                    <a:lstStyle/>
                    <a:p>
                      <a:pPr marL="25400" indent="0"/>
                      <a:r>
                        <a:rPr lang="en-US" sz="900" b="1">
                          <a:latin typeface="Times New Roman"/>
                        </a:rPr>
                        <a:t>oc</a:t>
                      </a:r>
                    </a:p>
                  </a:txBody>
                  <a:tcPr marL="0" marR="0" marT="0" marB="0"/>
                </a:tc>
                <a:tc>
                  <a:txBody>
                    <a:bodyPr/>
                    <a:lstStyle/>
                    <a:p>
                      <a:pPr marL="25400" indent="0"/>
                      <a:r>
                        <a:rPr lang="en-US" sz="800" dirty="0">
                          <a:latin typeface="Times New Roman"/>
                        </a:rPr>
                        <a:t>letter to client</a:t>
                      </a:r>
                    </a:p>
                  </a:txBody>
                  <a:tcPr marL="0" marR="0" marT="0" marB="0">
                    <a:solidFill>
                      <a:srgbClr val="FFFF00"/>
                    </a:solidFill>
                  </a:tcPr>
                </a:tc>
                <a:tc>
                  <a:txBody>
                    <a:bodyPr/>
                    <a:lstStyle/>
                    <a:p>
                      <a:pPr marR="25400" indent="0" algn="r"/>
                      <a:r>
                        <a:rPr lang="en-US" sz="800" dirty="0">
                          <a:latin typeface="Times New Roman"/>
                        </a:rPr>
                        <a:t>0.5</a:t>
                      </a:r>
                    </a:p>
                  </a:txBody>
                  <a:tcPr marL="0" marR="0" marT="0" marB="0">
                    <a:solidFill>
                      <a:srgbClr val="FFFF00"/>
                    </a:solidFill>
                  </a:tcPr>
                </a:tc>
                <a:tc>
                  <a:txBody>
                    <a:bodyPr/>
                    <a:lstStyle/>
                    <a:p>
                      <a:pPr marR="25400" indent="0" algn="r"/>
                      <a:r>
                        <a:rPr lang="en-US" sz="800">
                          <a:latin typeface="Times New Roman"/>
                        </a:rPr>
                        <a:t>$35.00</a:t>
                      </a:r>
                    </a:p>
                  </a:txBody>
                  <a:tcPr marL="0" marR="0" marT="0" marB="0"/>
                </a:tc>
                <a:tc>
                  <a:txBody>
                    <a:bodyPr/>
                    <a:lstStyle/>
                    <a:p>
                      <a:pPr marL="25400" indent="0"/>
                      <a:r>
                        <a:rPr lang="en-US" sz="800">
                          <a:latin typeface="Times New Roman"/>
                        </a:rPr>
                        <a:t>Yes</a:t>
                      </a:r>
                    </a:p>
                  </a:txBody>
                  <a:tcPr marL="0" marR="0" marT="0" marB="0"/>
                </a:tc>
              </a:tr>
              <a:tr h="195775">
                <a:tc>
                  <a:txBody>
                    <a:bodyPr/>
                    <a:lstStyle/>
                    <a:p>
                      <a:pPr marR="38100" indent="0" algn="r"/>
                      <a:r>
                        <a:rPr lang="en-US" sz="800" dirty="0">
                          <a:latin typeface="Times New Roman"/>
                        </a:rPr>
                        <a:t>08/28/2013</a:t>
                      </a:r>
                    </a:p>
                  </a:txBody>
                  <a:tcPr marL="0" marR="0" marT="0" marB="0">
                    <a:solidFill>
                      <a:srgbClr val="FFFF00"/>
                    </a:solidFill>
                  </a:tcPr>
                </a:tc>
                <a:tc>
                  <a:txBody>
                    <a:bodyPr/>
                    <a:lstStyle/>
                    <a:p>
                      <a:pPr marL="25400" indent="0"/>
                      <a:r>
                        <a:rPr lang="en-US" sz="900" b="1" dirty="0" err="1">
                          <a:latin typeface="Times New Roman"/>
                        </a:rPr>
                        <a:t>oc</a:t>
                      </a:r>
                      <a:endParaRPr lang="en-US" sz="900" b="1" dirty="0">
                        <a:latin typeface="Times New Roman"/>
                      </a:endParaRPr>
                    </a:p>
                  </a:txBody>
                  <a:tcPr marL="0" marR="0" marT="0" marB="0"/>
                </a:tc>
                <a:tc>
                  <a:txBody>
                    <a:bodyPr/>
                    <a:lstStyle/>
                    <a:p>
                      <a:pPr marL="25400" indent="0"/>
                      <a:r>
                        <a:rPr lang="en-US" sz="800" dirty="0">
                          <a:latin typeface="Times New Roman"/>
                        </a:rPr>
                        <a:t>email from DA</a:t>
                      </a:r>
                    </a:p>
                  </a:txBody>
                  <a:tcPr marL="0" marR="0" marT="0" marB="0">
                    <a:solidFill>
                      <a:srgbClr val="FFFF00"/>
                    </a:solidFill>
                  </a:tcPr>
                </a:tc>
                <a:tc>
                  <a:txBody>
                    <a:bodyPr/>
                    <a:lstStyle/>
                    <a:p>
                      <a:pPr marR="25400" indent="0" algn="r"/>
                      <a:r>
                        <a:rPr lang="en-US" sz="800" dirty="0">
                          <a:latin typeface="Times New Roman"/>
                        </a:rPr>
                        <a:t>0.3</a:t>
                      </a:r>
                    </a:p>
                  </a:txBody>
                  <a:tcPr marL="0" marR="0" marT="0" marB="0">
                    <a:solidFill>
                      <a:srgbClr val="FFFF00"/>
                    </a:solidFill>
                  </a:tcPr>
                </a:tc>
                <a:tc>
                  <a:txBody>
                    <a:bodyPr/>
                    <a:lstStyle/>
                    <a:p>
                      <a:pPr marR="25400" indent="0" algn="r"/>
                      <a:r>
                        <a:rPr lang="en-US" sz="800">
                          <a:latin typeface="Times New Roman"/>
                        </a:rPr>
                        <a:t>$21.00</a:t>
                      </a:r>
                    </a:p>
                  </a:txBody>
                  <a:tcPr marL="0" marR="0" marT="0" marB="0"/>
                </a:tc>
                <a:tc>
                  <a:txBody>
                    <a:bodyPr/>
                    <a:lstStyle/>
                    <a:p>
                      <a:pPr marL="25400" indent="0"/>
                      <a:r>
                        <a:rPr lang="en-US" sz="800">
                          <a:latin typeface="Times New Roman"/>
                        </a:rPr>
                        <a:t>Yes</a:t>
                      </a:r>
                    </a:p>
                  </a:txBody>
                  <a:tcPr marL="0" marR="0" marT="0" marB="0"/>
                </a:tc>
              </a:tr>
              <a:tr h="195775">
                <a:tc>
                  <a:txBody>
                    <a:bodyPr/>
                    <a:lstStyle/>
                    <a:p>
                      <a:pPr marR="38100" indent="0" algn="r"/>
                      <a:r>
                        <a:rPr lang="en-US" sz="800" dirty="0">
                          <a:latin typeface="Times New Roman"/>
                        </a:rPr>
                        <a:t>08/28/2013</a:t>
                      </a:r>
                    </a:p>
                  </a:txBody>
                  <a:tcPr marL="0" marR="0" marT="0" marB="0">
                    <a:solidFill>
                      <a:srgbClr val="FFFF00"/>
                    </a:solidFill>
                  </a:tcPr>
                </a:tc>
                <a:tc>
                  <a:txBody>
                    <a:bodyPr/>
                    <a:lstStyle/>
                    <a:p>
                      <a:pPr marL="25400" indent="0"/>
                      <a:r>
                        <a:rPr lang="en-US" sz="900" b="1" dirty="0" err="1">
                          <a:latin typeface="Times New Roman"/>
                        </a:rPr>
                        <a:t>oc</a:t>
                      </a:r>
                      <a:endParaRPr lang="en-US" sz="900" b="1" dirty="0">
                        <a:latin typeface="Times New Roman"/>
                      </a:endParaRPr>
                    </a:p>
                  </a:txBody>
                  <a:tcPr marL="0" marR="0" marT="0" marB="0"/>
                </a:tc>
                <a:tc>
                  <a:txBody>
                    <a:bodyPr/>
                    <a:lstStyle/>
                    <a:p>
                      <a:pPr marL="25400" indent="0"/>
                      <a:r>
                        <a:rPr lang="en-US" sz="800" dirty="0">
                          <a:latin typeface="Times New Roman"/>
                        </a:rPr>
                        <a:t>email to DA</a:t>
                      </a:r>
                    </a:p>
                  </a:txBody>
                  <a:tcPr marL="0" marR="0" marT="0" marB="0">
                    <a:solidFill>
                      <a:srgbClr val="FFFF00"/>
                    </a:solidFill>
                  </a:tcPr>
                </a:tc>
                <a:tc>
                  <a:txBody>
                    <a:bodyPr/>
                    <a:lstStyle/>
                    <a:p>
                      <a:pPr marR="25400" indent="0" algn="r"/>
                      <a:r>
                        <a:rPr lang="en-US" sz="800" dirty="0">
                          <a:latin typeface="Times New Roman"/>
                        </a:rPr>
                        <a:t>0.4</a:t>
                      </a:r>
                    </a:p>
                  </a:txBody>
                  <a:tcPr marL="0" marR="0" marT="0" marB="0">
                    <a:solidFill>
                      <a:srgbClr val="FFFF00"/>
                    </a:solidFill>
                  </a:tcPr>
                </a:tc>
                <a:tc>
                  <a:txBody>
                    <a:bodyPr/>
                    <a:lstStyle/>
                    <a:p>
                      <a:pPr marR="25400" indent="0" algn="r"/>
                      <a:r>
                        <a:rPr lang="en-US" sz="800">
                          <a:latin typeface="Times New Roman"/>
                        </a:rPr>
                        <a:t>$28.00</a:t>
                      </a:r>
                    </a:p>
                  </a:txBody>
                  <a:tcPr marL="0" marR="0" marT="0" marB="0"/>
                </a:tc>
                <a:tc>
                  <a:txBody>
                    <a:bodyPr/>
                    <a:lstStyle/>
                    <a:p>
                      <a:pPr marL="25400" indent="0"/>
                      <a:r>
                        <a:rPr lang="en-US" sz="800">
                          <a:latin typeface="Times New Roman"/>
                        </a:rPr>
                        <a:t>Yes</a:t>
                      </a:r>
                    </a:p>
                  </a:txBody>
                  <a:tcPr marL="0" marR="0" marT="0" marB="0"/>
                </a:tc>
              </a:tr>
              <a:tr h="191738">
                <a:tc>
                  <a:txBody>
                    <a:bodyPr/>
                    <a:lstStyle/>
                    <a:p>
                      <a:pPr marR="38100" indent="0" algn="r"/>
                      <a:r>
                        <a:rPr lang="en-US" sz="800">
                          <a:latin typeface="Times New Roman"/>
                        </a:rPr>
                        <a:t>08/30/2013</a:t>
                      </a:r>
                    </a:p>
                  </a:txBody>
                  <a:tcPr marL="0" marR="0" marT="0" marB="0"/>
                </a:tc>
                <a:tc>
                  <a:txBody>
                    <a:bodyPr/>
                    <a:lstStyle/>
                    <a:p>
                      <a:pPr marL="25400" indent="0"/>
                      <a:r>
                        <a:rPr lang="en-US" sz="900" b="1">
                          <a:latin typeface="Times New Roman"/>
                        </a:rPr>
                        <a:t>oc</a:t>
                      </a:r>
                    </a:p>
                  </a:txBody>
                  <a:tcPr marL="0" marR="0" marT="0" marB="0"/>
                </a:tc>
                <a:tc>
                  <a:txBody>
                    <a:bodyPr/>
                    <a:lstStyle/>
                    <a:p>
                      <a:pPr marL="25400" indent="0"/>
                      <a:r>
                        <a:rPr lang="en-US" sz="800">
                          <a:latin typeface="Times New Roman"/>
                        </a:rPr>
                        <a:t>counsel consultations</a:t>
                      </a:r>
                    </a:p>
                  </a:txBody>
                  <a:tcPr marL="0" marR="0" marT="0" marB="0"/>
                </a:tc>
                <a:tc>
                  <a:txBody>
                    <a:bodyPr/>
                    <a:lstStyle/>
                    <a:p>
                      <a:pPr marR="25400" indent="0" algn="r"/>
                      <a:r>
                        <a:rPr lang="en-US" sz="800">
                          <a:latin typeface="Times New Roman"/>
                        </a:rPr>
                        <a:t>0.6</a:t>
                      </a:r>
                    </a:p>
                  </a:txBody>
                  <a:tcPr marL="0" marR="0" marT="0" marB="0" anchor="ctr"/>
                </a:tc>
                <a:tc>
                  <a:txBody>
                    <a:bodyPr/>
                    <a:lstStyle/>
                    <a:p>
                      <a:pPr marR="25400" indent="0" algn="r"/>
                      <a:r>
                        <a:rPr lang="en-US" sz="800">
                          <a:latin typeface="Times New Roman"/>
                        </a:rPr>
                        <a:t>$42.00</a:t>
                      </a:r>
                    </a:p>
                  </a:txBody>
                  <a:tcPr marL="0" marR="0" marT="0" marB="0"/>
                </a:tc>
                <a:tc>
                  <a:txBody>
                    <a:bodyPr/>
                    <a:lstStyle/>
                    <a:p>
                      <a:pPr marL="25400" indent="0"/>
                      <a:r>
                        <a:rPr lang="en-US" sz="800">
                          <a:latin typeface="Times New Roman"/>
                        </a:rPr>
                        <a:t>Yes</a:t>
                      </a:r>
                    </a:p>
                  </a:txBody>
                  <a:tcPr marL="0" marR="0" marT="0" marB="0"/>
                </a:tc>
              </a:tr>
              <a:tr h="195775">
                <a:tc>
                  <a:txBody>
                    <a:bodyPr/>
                    <a:lstStyle/>
                    <a:p>
                      <a:pPr marR="38100" indent="0" algn="r"/>
                      <a:r>
                        <a:rPr lang="en-US" sz="800">
                          <a:latin typeface="Times New Roman"/>
                        </a:rPr>
                        <a:t>08/30/2013</a:t>
                      </a:r>
                    </a:p>
                  </a:txBody>
                  <a:tcPr marL="0" marR="0" marT="0" marB="0"/>
                </a:tc>
                <a:tc>
                  <a:txBody>
                    <a:bodyPr/>
                    <a:lstStyle/>
                    <a:p>
                      <a:pPr marL="25400" indent="0"/>
                      <a:r>
                        <a:rPr lang="en-US" sz="900" b="1">
                          <a:latin typeface="Times New Roman"/>
                        </a:rPr>
                        <a:t>oc</a:t>
                      </a:r>
                    </a:p>
                  </a:txBody>
                  <a:tcPr marL="0" marR="0" marT="0" marB="0"/>
                </a:tc>
                <a:tc>
                  <a:txBody>
                    <a:bodyPr/>
                    <a:lstStyle/>
                    <a:p>
                      <a:pPr marL="25400" indent="0"/>
                      <a:r>
                        <a:rPr lang="en-US" sz="800">
                          <a:latin typeface="Times New Roman"/>
                        </a:rPr>
                        <a:t>call from client</a:t>
                      </a:r>
                    </a:p>
                  </a:txBody>
                  <a:tcPr marL="0" marR="0" marT="0" marB="0"/>
                </a:tc>
                <a:tc>
                  <a:txBody>
                    <a:bodyPr/>
                    <a:lstStyle/>
                    <a:p>
                      <a:pPr marR="25400" indent="0" algn="r"/>
                      <a:r>
                        <a:rPr lang="en-US" sz="800">
                          <a:latin typeface="Times New Roman"/>
                        </a:rPr>
                        <a:t>0.2</a:t>
                      </a:r>
                    </a:p>
                  </a:txBody>
                  <a:tcPr marL="0" marR="0" marT="0" marB="0" anchor="ctr"/>
                </a:tc>
                <a:tc>
                  <a:txBody>
                    <a:bodyPr/>
                    <a:lstStyle/>
                    <a:p>
                      <a:pPr marR="25400" indent="0" algn="r"/>
                      <a:r>
                        <a:rPr lang="en-US" sz="800">
                          <a:latin typeface="Times New Roman"/>
                        </a:rPr>
                        <a:t>$14.00</a:t>
                      </a:r>
                    </a:p>
                  </a:txBody>
                  <a:tcPr marL="0" marR="0" marT="0" marB="0"/>
                </a:tc>
                <a:tc>
                  <a:txBody>
                    <a:bodyPr/>
                    <a:lstStyle/>
                    <a:p>
                      <a:pPr marL="25400" indent="0"/>
                      <a:r>
                        <a:rPr lang="en-US" sz="800">
                          <a:latin typeface="Times New Roman"/>
                        </a:rPr>
                        <a:t>Yes</a:t>
                      </a:r>
                    </a:p>
                  </a:txBody>
                  <a:tcPr marL="0" marR="0" marT="0" marB="0"/>
                </a:tc>
              </a:tr>
              <a:tr h="193756">
                <a:tc>
                  <a:txBody>
                    <a:bodyPr/>
                    <a:lstStyle/>
                    <a:p>
                      <a:pPr marR="38100" indent="0" algn="r"/>
                      <a:r>
                        <a:rPr lang="en-US" sz="800">
                          <a:latin typeface="Times New Roman"/>
                        </a:rPr>
                        <a:t>09/03/2013</a:t>
                      </a:r>
                    </a:p>
                  </a:txBody>
                  <a:tcPr marL="0" marR="0" marT="0" marB="0"/>
                </a:tc>
                <a:tc>
                  <a:txBody>
                    <a:bodyPr/>
                    <a:lstStyle/>
                    <a:p>
                      <a:pPr marL="25400" indent="0"/>
                      <a:r>
                        <a:rPr lang="en-US" sz="900" b="1">
                          <a:latin typeface="Times New Roman"/>
                        </a:rPr>
                        <a:t>oc</a:t>
                      </a:r>
                    </a:p>
                  </a:txBody>
                  <a:tcPr marL="0" marR="0" marT="0" marB="0"/>
                </a:tc>
                <a:tc>
                  <a:txBody>
                    <a:bodyPr/>
                    <a:lstStyle/>
                    <a:p>
                      <a:pPr marL="25400" indent="0"/>
                      <a:r>
                        <a:rPr lang="en-US" sz="800">
                          <a:latin typeface="Times New Roman"/>
                        </a:rPr>
                        <a:t>call from client</a:t>
                      </a:r>
                    </a:p>
                  </a:txBody>
                  <a:tcPr marL="0" marR="0" marT="0" marB="0"/>
                </a:tc>
                <a:tc>
                  <a:txBody>
                    <a:bodyPr/>
                    <a:lstStyle/>
                    <a:p>
                      <a:pPr marR="25400" indent="0" algn="r"/>
                      <a:r>
                        <a:rPr lang="en-US" sz="800">
                          <a:latin typeface="Times New Roman"/>
                        </a:rPr>
                        <a:t>0.2</a:t>
                      </a:r>
                    </a:p>
                  </a:txBody>
                  <a:tcPr marL="0" marR="0" marT="0" marB="0" anchor="ctr"/>
                </a:tc>
                <a:tc>
                  <a:txBody>
                    <a:bodyPr/>
                    <a:lstStyle/>
                    <a:p>
                      <a:pPr marR="25400" indent="0" algn="r"/>
                      <a:r>
                        <a:rPr lang="en-US" sz="800">
                          <a:latin typeface="Times New Roman"/>
                        </a:rPr>
                        <a:t>$14.00</a:t>
                      </a:r>
                    </a:p>
                  </a:txBody>
                  <a:tcPr marL="0" marR="0" marT="0" marB="0"/>
                </a:tc>
                <a:tc>
                  <a:txBody>
                    <a:bodyPr/>
                    <a:lstStyle/>
                    <a:p>
                      <a:pPr marL="25400" indent="0"/>
                      <a:r>
                        <a:rPr lang="en-US" sz="800">
                          <a:latin typeface="Times New Roman"/>
                        </a:rPr>
                        <a:t>Yes</a:t>
                      </a:r>
                    </a:p>
                  </a:txBody>
                  <a:tcPr marL="0" marR="0" marT="0" marB="0"/>
                </a:tc>
              </a:tr>
              <a:tr h="193756">
                <a:tc>
                  <a:txBody>
                    <a:bodyPr/>
                    <a:lstStyle/>
                    <a:p>
                      <a:pPr marR="38100" indent="0" algn="r"/>
                      <a:r>
                        <a:rPr lang="en-US" sz="800">
                          <a:latin typeface="Times New Roman"/>
                        </a:rPr>
                        <a:t>09/03/2013</a:t>
                      </a:r>
                    </a:p>
                  </a:txBody>
                  <a:tcPr marL="0" marR="0" marT="0" marB="0"/>
                </a:tc>
                <a:tc>
                  <a:txBody>
                    <a:bodyPr/>
                    <a:lstStyle/>
                    <a:p>
                      <a:pPr marL="25400" indent="0"/>
                      <a:r>
                        <a:rPr lang="en-US" sz="900" b="1">
                          <a:latin typeface="Times New Roman"/>
                        </a:rPr>
                        <a:t>oc</a:t>
                      </a:r>
                    </a:p>
                  </a:txBody>
                  <a:tcPr marL="0" marR="0" marT="0" marB="0"/>
                </a:tc>
                <a:tc>
                  <a:txBody>
                    <a:bodyPr/>
                    <a:lstStyle/>
                    <a:p>
                      <a:pPr marL="25400" indent="0"/>
                      <a:r>
                        <a:rPr lang="en-US" sz="800">
                          <a:latin typeface="Times New Roman"/>
                        </a:rPr>
                        <a:t>2nd call from client</a:t>
                      </a:r>
                    </a:p>
                  </a:txBody>
                  <a:tcPr marL="0" marR="0" marT="0" marB="0"/>
                </a:tc>
                <a:tc>
                  <a:txBody>
                    <a:bodyPr/>
                    <a:lstStyle/>
                    <a:p>
                      <a:pPr marR="25400" indent="0" algn="r"/>
                      <a:r>
                        <a:rPr lang="en-US" sz="800">
                          <a:latin typeface="Times New Roman"/>
                        </a:rPr>
                        <a:t>0.3</a:t>
                      </a:r>
                    </a:p>
                  </a:txBody>
                  <a:tcPr marL="0" marR="0" marT="0" marB="0"/>
                </a:tc>
                <a:tc>
                  <a:txBody>
                    <a:bodyPr/>
                    <a:lstStyle/>
                    <a:p>
                      <a:pPr marR="25400" indent="0" algn="r"/>
                      <a:r>
                        <a:rPr lang="en-US" sz="800">
                          <a:latin typeface="Times New Roman"/>
                        </a:rPr>
                        <a:t>$21.00</a:t>
                      </a:r>
                    </a:p>
                  </a:txBody>
                  <a:tcPr marL="0" marR="0" marT="0" marB="0"/>
                </a:tc>
                <a:tc>
                  <a:txBody>
                    <a:bodyPr/>
                    <a:lstStyle/>
                    <a:p>
                      <a:pPr marL="25400" indent="0"/>
                      <a:r>
                        <a:rPr lang="en-US" sz="800">
                          <a:latin typeface="Times New Roman"/>
                        </a:rPr>
                        <a:t>Yes</a:t>
                      </a:r>
                    </a:p>
                  </a:txBody>
                  <a:tcPr marL="0" marR="0" marT="0" marB="0"/>
                </a:tc>
              </a:tr>
              <a:tr h="193756">
                <a:tc>
                  <a:txBody>
                    <a:bodyPr/>
                    <a:lstStyle/>
                    <a:p>
                      <a:pPr marR="38100" indent="0" algn="r"/>
                      <a:r>
                        <a:rPr lang="en-US" sz="800">
                          <a:latin typeface="Times New Roman"/>
                        </a:rPr>
                        <a:t>09/04/2013</a:t>
                      </a:r>
                    </a:p>
                  </a:txBody>
                  <a:tcPr marL="0" marR="0" marT="0" marB="0"/>
                </a:tc>
                <a:tc>
                  <a:txBody>
                    <a:bodyPr/>
                    <a:lstStyle/>
                    <a:p>
                      <a:pPr marL="25400" indent="0"/>
                      <a:r>
                        <a:rPr lang="en-US" sz="900" b="1">
                          <a:latin typeface="Times New Roman"/>
                        </a:rPr>
                        <a:t>oc</a:t>
                      </a:r>
                    </a:p>
                  </a:txBody>
                  <a:tcPr marL="0" marR="0" marT="0" marB="0"/>
                </a:tc>
                <a:tc>
                  <a:txBody>
                    <a:bodyPr/>
                    <a:lstStyle/>
                    <a:p>
                      <a:pPr marL="25400" indent="0"/>
                      <a:r>
                        <a:rPr lang="en-US" sz="800">
                          <a:latin typeface="Times New Roman"/>
                        </a:rPr>
                        <a:t>meet with DA</a:t>
                      </a:r>
                    </a:p>
                  </a:txBody>
                  <a:tcPr marL="0" marR="0" marT="0" marB="0"/>
                </a:tc>
                <a:tc>
                  <a:txBody>
                    <a:bodyPr/>
                    <a:lstStyle/>
                    <a:p>
                      <a:pPr marR="25400" indent="0" algn="r"/>
                      <a:r>
                        <a:rPr lang="en-US" sz="800">
                          <a:latin typeface="Times New Roman"/>
                        </a:rPr>
                        <a:t>0.6</a:t>
                      </a:r>
                    </a:p>
                  </a:txBody>
                  <a:tcPr marL="0" marR="0" marT="0" marB="0" anchor="ctr"/>
                </a:tc>
                <a:tc>
                  <a:txBody>
                    <a:bodyPr/>
                    <a:lstStyle/>
                    <a:p>
                      <a:pPr marR="25400" indent="0" algn="r"/>
                      <a:r>
                        <a:rPr lang="en-US" sz="800">
                          <a:latin typeface="Times New Roman"/>
                        </a:rPr>
                        <a:t>$42.00</a:t>
                      </a:r>
                    </a:p>
                  </a:txBody>
                  <a:tcPr marL="0" marR="0" marT="0" marB="0"/>
                </a:tc>
                <a:tc>
                  <a:txBody>
                    <a:bodyPr/>
                    <a:lstStyle/>
                    <a:p>
                      <a:pPr marL="25400" indent="0"/>
                      <a:r>
                        <a:rPr lang="en-US" sz="800">
                          <a:latin typeface="Times New Roman"/>
                        </a:rPr>
                        <a:t>Yes</a:t>
                      </a:r>
                    </a:p>
                  </a:txBody>
                  <a:tcPr marL="0" marR="0" marT="0" marB="0"/>
                </a:tc>
              </a:tr>
              <a:tr h="193756">
                <a:tc>
                  <a:txBody>
                    <a:bodyPr/>
                    <a:lstStyle/>
                    <a:p>
                      <a:pPr marR="38100" indent="0" algn="r"/>
                      <a:r>
                        <a:rPr lang="en-US" sz="800">
                          <a:latin typeface="Times New Roman"/>
                        </a:rPr>
                        <a:t>09/04/2013</a:t>
                      </a:r>
                    </a:p>
                  </a:txBody>
                  <a:tcPr marL="0" marR="0" marT="0" marB="0"/>
                </a:tc>
                <a:tc>
                  <a:txBody>
                    <a:bodyPr/>
                    <a:lstStyle/>
                    <a:p>
                      <a:pPr marL="25400" indent="0"/>
                      <a:r>
                        <a:rPr lang="en-US" sz="900" b="1">
                          <a:latin typeface="Times New Roman"/>
                        </a:rPr>
                        <a:t>oc</a:t>
                      </a:r>
                    </a:p>
                  </a:txBody>
                  <a:tcPr marL="0" marR="0" marT="0" marB="0"/>
                </a:tc>
                <a:tc>
                  <a:txBody>
                    <a:bodyPr/>
                    <a:lstStyle/>
                    <a:p>
                      <a:pPr marL="25400" indent="0"/>
                      <a:r>
                        <a:rPr lang="en-US" sz="800">
                          <a:latin typeface="Times New Roman"/>
                        </a:rPr>
                        <a:t>email from court</a:t>
                      </a:r>
                    </a:p>
                  </a:txBody>
                  <a:tcPr marL="0" marR="0" marT="0" marB="0"/>
                </a:tc>
                <a:tc>
                  <a:txBody>
                    <a:bodyPr/>
                    <a:lstStyle/>
                    <a:p>
                      <a:pPr marR="25400" indent="0" algn="r"/>
                      <a:r>
                        <a:rPr lang="en-US" sz="800">
                          <a:latin typeface="Times New Roman"/>
                        </a:rPr>
                        <a:t>0.1</a:t>
                      </a:r>
                    </a:p>
                  </a:txBody>
                  <a:tcPr marL="0" marR="0" marT="0" marB="0" anchor="ctr"/>
                </a:tc>
                <a:tc>
                  <a:txBody>
                    <a:bodyPr/>
                    <a:lstStyle/>
                    <a:p>
                      <a:pPr marR="25400" indent="0" algn="r"/>
                      <a:r>
                        <a:rPr lang="en-US" sz="800">
                          <a:latin typeface="Times New Roman"/>
                        </a:rPr>
                        <a:t>$7.00</a:t>
                      </a:r>
                    </a:p>
                  </a:txBody>
                  <a:tcPr marL="0" marR="0" marT="0" marB="0"/>
                </a:tc>
                <a:tc>
                  <a:txBody>
                    <a:bodyPr/>
                    <a:lstStyle/>
                    <a:p>
                      <a:pPr marL="25400" indent="0"/>
                      <a:r>
                        <a:rPr lang="en-US" sz="800">
                          <a:latin typeface="Times New Roman"/>
                        </a:rPr>
                        <a:t>Yes</a:t>
                      </a:r>
                    </a:p>
                  </a:txBody>
                  <a:tcPr marL="0" marR="0" marT="0" marB="0"/>
                </a:tc>
              </a:tr>
              <a:tr h="195775">
                <a:tc>
                  <a:txBody>
                    <a:bodyPr/>
                    <a:lstStyle/>
                    <a:p>
                      <a:pPr marR="38100" indent="0" algn="r"/>
                      <a:r>
                        <a:rPr lang="en-US" sz="800" dirty="0">
                          <a:latin typeface="Times New Roman"/>
                        </a:rPr>
                        <a:t>09/06/2013</a:t>
                      </a:r>
                    </a:p>
                  </a:txBody>
                  <a:tcPr marL="0" marR="0" marT="0" marB="0">
                    <a:solidFill>
                      <a:srgbClr val="FFFF00"/>
                    </a:solidFill>
                  </a:tcPr>
                </a:tc>
                <a:tc>
                  <a:txBody>
                    <a:bodyPr/>
                    <a:lstStyle/>
                    <a:p>
                      <a:pPr marL="25400" indent="0"/>
                      <a:r>
                        <a:rPr lang="en-US" sz="900" b="1" dirty="0" err="1">
                          <a:latin typeface="Times New Roman"/>
                        </a:rPr>
                        <a:t>oc</a:t>
                      </a:r>
                      <a:endParaRPr lang="en-US" sz="900" b="1" dirty="0">
                        <a:latin typeface="Times New Roman"/>
                      </a:endParaRPr>
                    </a:p>
                  </a:txBody>
                  <a:tcPr marL="0" marR="0" marT="0" marB="0"/>
                </a:tc>
                <a:tc>
                  <a:txBody>
                    <a:bodyPr/>
                    <a:lstStyle/>
                    <a:p>
                      <a:pPr marL="25400" indent="0"/>
                      <a:r>
                        <a:rPr lang="en-US" sz="800" dirty="0">
                          <a:latin typeface="Times New Roman"/>
                        </a:rPr>
                        <a:t>letter to client</a:t>
                      </a:r>
                    </a:p>
                  </a:txBody>
                  <a:tcPr marL="0" marR="0" marT="0" marB="0">
                    <a:solidFill>
                      <a:srgbClr val="FFFF00"/>
                    </a:solidFill>
                  </a:tcPr>
                </a:tc>
                <a:tc>
                  <a:txBody>
                    <a:bodyPr/>
                    <a:lstStyle/>
                    <a:p>
                      <a:pPr marR="25400" indent="0" algn="r"/>
                      <a:r>
                        <a:rPr lang="en-US" sz="800" dirty="0">
                          <a:latin typeface="Times New Roman"/>
                        </a:rPr>
                        <a:t>0.5</a:t>
                      </a:r>
                    </a:p>
                  </a:txBody>
                  <a:tcPr marL="0" marR="0" marT="0" marB="0">
                    <a:solidFill>
                      <a:srgbClr val="FFFF00"/>
                    </a:solidFill>
                  </a:tcPr>
                </a:tc>
                <a:tc>
                  <a:txBody>
                    <a:bodyPr/>
                    <a:lstStyle/>
                    <a:p>
                      <a:pPr marR="25400" indent="0" algn="r"/>
                      <a:r>
                        <a:rPr lang="en-US" sz="800">
                          <a:latin typeface="Times New Roman"/>
                        </a:rPr>
                        <a:t>$35.00</a:t>
                      </a:r>
                    </a:p>
                  </a:txBody>
                  <a:tcPr marL="0" marR="0" marT="0" marB="0"/>
                </a:tc>
                <a:tc>
                  <a:txBody>
                    <a:bodyPr/>
                    <a:lstStyle/>
                    <a:p>
                      <a:pPr marL="25400" indent="0"/>
                      <a:r>
                        <a:rPr lang="en-US" sz="800">
                          <a:latin typeface="Times New Roman"/>
                        </a:rPr>
                        <a:t>Yes</a:t>
                      </a:r>
                    </a:p>
                  </a:txBody>
                  <a:tcPr marL="0" marR="0" marT="0" marB="0"/>
                </a:tc>
              </a:tr>
            </a:tbl>
          </a:graphicData>
        </a:graphic>
      </p:graphicFrame>
      <p:sp>
        <p:nvSpPr>
          <p:cNvPr id="4" name="Rectangle 3"/>
          <p:cNvSpPr/>
          <p:nvPr/>
        </p:nvSpPr>
        <p:spPr>
          <a:xfrm>
            <a:off x="5474225" y="6155801"/>
            <a:ext cx="1210977" cy="135226"/>
          </a:xfrm>
          <a:prstGeom prst="rect">
            <a:avLst/>
          </a:prstGeom>
        </p:spPr>
        <p:txBody>
          <a:bodyPr lIns="0" tIns="0" rIns="0" bIns="0">
            <a:noAutofit/>
          </a:bodyPr>
          <a:lstStyle/>
          <a:p>
            <a:pPr marL="11213"/>
            <a:r>
              <a:rPr lang="en-US" sz="795">
                <a:latin typeface="Times New Roman"/>
              </a:rPr>
              <a:t>Saturday, October 19,2013</a:t>
            </a:r>
          </a:p>
        </p:txBody>
      </p:sp>
    </p:spTree>
    <p:extLst>
      <p:ext uri="{BB962C8B-B14F-4D97-AF65-F5344CB8AC3E}">
        <p14:creationId xmlns:p14="http://schemas.microsoft.com/office/powerpoint/2010/main" val="365173216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750731" y="548976"/>
            <a:ext cx="750806" cy="141281"/>
          </a:xfrm>
          <a:prstGeom prst="rect">
            <a:avLst/>
          </a:prstGeom>
        </p:spPr>
        <p:txBody>
          <a:bodyPr lIns="0" tIns="0" rIns="0" bIns="0">
            <a:noAutofit/>
          </a:bodyPr>
          <a:lstStyle/>
          <a:p>
            <a:pPr marL="11213"/>
            <a:r>
              <a:rPr lang="en-US" sz="1148" b="1">
                <a:latin typeface="Times New Roman"/>
              </a:rPr>
              <a:t>Timesheets</a:t>
            </a:r>
          </a:p>
        </p:txBody>
      </p:sp>
      <p:graphicFrame>
        <p:nvGraphicFramePr>
          <p:cNvPr id="3" name="Table 2"/>
          <p:cNvGraphicFramePr>
            <a:graphicFrameLocks noGrp="1"/>
          </p:cNvGraphicFramePr>
          <p:nvPr>
            <p:extLst/>
          </p:nvPr>
        </p:nvGraphicFramePr>
        <p:xfrm>
          <a:off x="2224769" y="696312"/>
          <a:ext cx="7782547" cy="2809466"/>
        </p:xfrm>
        <a:graphic>
          <a:graphicData uri="http://schemas.openxmlformats.org/drawingml/2006/table">
            <a:tbl>
              <a:tblPr/>
              <a:tblGrid>
                <a:gridCol w="740714"/>
                <a:gridCol w="974837"/>
                <a:gridCol w="2088936"/>
                <a:gridCol w="1852795"/>
                <a:gridCol w="1398679"/>
                <a:gridCol w="726586"/>
              </a:tblGrid>
              <a:tr h="197793">
                <a:tc>
                  <a:txBody>
                    <a:bodyPr/>
                    <a:lstStyle/>
                    <a:p>
                      <a:pPr marR="38100" indent="0" algn="r"/>
                      <a:r>
                        <a:rPr lang="en-US" sz="900" b="1" dirty="0">
                          <a:latin typeface="Times New Roman"/>
                        </a:rPr>
                        <a:t>09/13/2013</a:t>
                      </a:r>
                    </a:p>
                  </a:txBody>
                  <a:tcPr marL="0" marR="0" marT="0" marB="0" anchor="ctr"/>
                </a:tc>
                <a:tc>
                  <a:txBody>
                    <a:bodyPr/>
                    <a:lstStyle/>
                    <a:p>
                      <a:pPr marL="25400" indent="0"/>
                      <a:r>
                        <a:rPr lang="en-US" sz="800">
                          <a:latin typeface="Times New Roman"/>
                        </a:rPr>
                        <a:t>OC</a:t>
                      </a:r>
                    </a:p>
                  </a:txBody>
                  <a:tcPr marL="0" marR="0" marT="0" marB="0" anchor="ctr"/>
                </a:tc>
                <a:tc>
                  <a:txBody>
                    <a:bodyPr/>
                    <a:lstStyle/>
                    <a:p>
                      <a:pPr marL="25400" indent="0" algn="just"/>
                      <a:r>
                        <a:rPr lang="en-US" sz="800">
                          <a:latin typeface="Times New Roman"/>
                        </a:rPr>
                        <a:t>call from client mother</a:t>
                      </a:r>
                    </a:p>
                  </a:txBody>
                  <a:tcPr marL="0" marR="0" marT="0" marB="0" anchor="ctr"/>
                </a:tc>
                <a:tc>
                  <a:txBody>
                    <a:bodyPr/>
                    <a:lstStyle/>
                    <a:p>
                      <a:pPr marR="25400" indent="0" algn="r"/>
                      <a:r>
                        <a:rPr lang="en-US" sz="900" b="1">
                          <a:latin typeface="Times New Roman"/>
                        </a:rPr>
                        <a:t>0.3</a:t>
                      </a:r>
                    </a:p>
                  </a:txBody>
                  <a:tcPr marL="0" marR="0" marT="0" marB="0" anchor="ctr"/>
                </a:tc>
                <a:tc>
                  <a:txBody>
                    <a:bodyPr/>
                    <a:lstStyle/>
                    <a:p>
                      <a:pPr marR="25400" indent="0" algn="r"/>
                      <a:r>
                        <a:rPr lang="en-US" sz="900" b="1">
                          <a:latin typeface="Times New Roman"/>
                        </a:rPr>
                        <a:t>$21.00</a:t>
                      </a:r>
                    </a:p>
                  </a:txBody>
                  <a:tcPr marL="0" marR="0" marT="0" marB="0" anchor="ctr"/>
                </a:tc>
                <a:tc>
                  <a:txBody>
                    <a:bodyPr/>
                    <a:lstStyle/>
                    <a:p>
                      <a:pPr marL="25400" indent="0"/>
                      <a:r>
                        <a:rPr lang="en-US" sz="800">
                          <a:latin typeface="Times New Roman"/>
                        </a:rPr>
                        <a:t>Yes</a:t>
                      </a:r>
                    </a:p>
                  </a:txBody>
                  <a:tcPr marL="0" marR="0" marT="0" marB="0" anchor="ctr"/>
                </a:tc>
              </a:tr>
              <a:tr h="191738">
                <a:tc>
                  <a:txBody>
                    <a:bodyPr/>
                    <a:lstStyle/>
                    <a:p>
                      <a:pPr marR="38100" indent="0" algn="r"/>
                      <a:r>
                        <a:rPr lang="en-US" sz="900" b="1">
                          <a:latin typeface="Times New Roman"/>
                        </a:rPr>
                        <a:t>09/16/2013</a:t>
                      </a:r>
                    </a:p>
                  </a:txBody>
                  <a:tcPr marL="0" marR="0" marT="0" marB="0"/>
                </a:tc>
                <a:tc>
                  <a:txBody>
                    <a:bodyPr/>
                    <a:lstStyle/>
                    <a:p>
                      <a:pPr marL="25400" indent="0"/>
                      <a:r>
                        <a:rPr lang="en-US" sz="800">
                          <a:latin typeface="Times New Roman"/>
                        </a:rPr>
                        <a:t>OC</a:t>
                      </a:r>
                    </a:p>
                  </a:txBody>
                  <a:tcPr marL="0" marR="0" marT="0" marB="0"/>
                </a:tc>
                <a:tc>
                  <a:txBody>
                    <a:bodyPr/>
                    <a:lstStyle/>
                    <a:p>
                      <a:pPr marL="25400" indent="0" algn="just"/>
                      <a:r>
                        <a:rPr lang="en-US" sz="800">
                          <a:latin typeface="Times New Roman"/>
                        </a:rPr>
                        <a:t>call from client mother</a:t>
                      </a:r>
                    </a:p>
                  </a:txBody>
                  <a:tcPr marL="0" marR="0" marT="0" marB="0"/>
                </a:tc>
                <a:tc>
                  <a:txBody>
                    <a:bodyPr/>
                    <a:lstStyle/>
                    <a:p>
                      <a:pPr marR="25400" indent="0" algn="r"/>
                      <a:r>
                        <a:rPr lang="en-US" sz="900" b="1">
                          <a:latin typeface="Times New Roman"/>
                        </a:rPr>
                        <a:t>0.3</a:t>
                      </a:r>
                    </a:p>
                  </a:txBody>
                  <a:tcPr marL="0" marR="0" marT="0" marB="0"/>
                </a:tc>
                <a:tc>
                  <a:txBody>
                    <a:bodyPr/>
                    <a:lstStyle/>
                    <a:p>
                      <a:pPr marR="25400" indent="0" algn="r"/>
                      <a:r>
                        <a:rPr lang="en-US" sz="900" b="1">
                          <a:latin typeface="Times New Roman"/>
                        </a:rPr>
                        <a:t>$21.00</a:t>
                      </a:r>
                    </a:p>
                  </a:txBody>
                  <a:tcPr marL="0" marR="0" marT="0" marB="0"/>
                </a:tc>
                <a:tc>
                  <a:txBody>
                    <a:bodyPr/>
                    <a:lstStyle/>
                    <a:p>
                      <a:pPr marL="25400" indent="0"/>
                      <a:r>
                        <a:rPr lang="en-US" sz="800">
                          <a:latin typeface="Times New Roman"/>
                        </a:rPr>
                        <a:t>Yes</a:t>
                      </a:r>
                    </a:p>
                  </a:txBody>
                  <a:tcPr marL="0" marR="0" marT="0" marB="0"/>
                </a:tc>
              </a:tr>
              <a:tr h="191738">
                <a:tc>
                  <a:txBody>
                    <a:bodyPr/>
                    <a:lstStyle/>
                    <a:p>
                      <a:pPr marR="38100" indent="0" algn="r"/>
                      <a:r>
                        <a:rPr lang="en-US" sz="900" b="1">
                          <a:latin typeface="Times New Roman"/>
                        </a:rPr>
                        <a:t>09/18/2013</a:t>
                      </a:r>
                    </a:p>
                  </a:txBody>
                  <a:tcPr marL="0" marR="0" marT="0" marB="0"/>
                </a:tc>
                <a:tc>
                  <a:txBody>
                    <a:bodyPr/>
                    <a:lstStyle/>
                    <a:p>
                      <a:pPr marL="25400" indent="0"/>
                      <a:r>
                        <a:rPr lang="en-US" sz="900" b="1">
                          <a:latin typeface="Times New Roman"/>
                        </a:rPr>
                        <a:t>oc</a:t>
                      </a:r>
                    </a:p>
                  </a:txBody>
                  <a:tcPr marL="0" marR="0" marT="0" marB="0"/>
                </a:tc>
                <a:tc>
                  <a:txBody>
                    <a:bodyPr/>
                    <a:lstStyle/>
                    <a:p>
                      <a:pPr marL="25400" indent="0" algn="just"/>
                      <a:r>
                        <a:rPr lang="en-US" sz="800">
                          <a:latin typeface="Times New Roman"/>
                        </a:rPr>
                        <a:t>ALACOURT SEARCH</a:t>
                      </a:r>
                    </a:p>
                  </a:txBody>
                  <a:tcPr marL="0" marR="0" marT="0" marB="0"/>
                </a:tc>
                <a:tc>
                  <a:txBody>
                    <a:bodyPr/>
                    <a:lstStyle/>
                    <a:p>
                      <a:pPr marR="25400" indent="0" algn="r"/>
                      <a:r>
                        <a:rPr lang="en-US" sz="900" b="1">
                          <a:latin typeface="Times New Roman"/>
                        </a:rPr>
                        <a:t>0.5</a:t>
                      </a:r>
                    </a:p>
                  </a:txBody>
                  <a:tcPr marL="0" marR="0" marT="0" marB="0"/>
                </a:tc>
                <a:tc>
                  <a:txBody>
                    <a:bodyPr/>
                    <a:lstStyle/>
                    <a:p>
                      <a:pPr marR="25400" indent="0" algn="r"/>
                      <a:r>
                        <a:rPr lang="en-US" sz="900" b="1">
                          <a:latin typeface="Times New Roman"/>
                        </a:rPr>
                        <a:t>$35.00</a:t>
                      </a:r>
                    </a:p>
                  </a:txBody>
                  <a:tcPr marL="0" marR="0" marT="0" marB="0"/>
                </a:tc>
                <a:tc>
                  <a:txBody>
                    <a:bodyPr/>
                    <a:lstStyle/>
                    <a:p>
                      <a:pPr marL="25400" indent="0"/>
                      <a:r>
                        <a:rPr lang="en-US" sz="800">
                          <a:latin typeface="Times New Roman"/>
                        </a:rPr>
                        <a:t>Yes</a:t>
                      </a:r>
                    </a:p>
                  </a:txBody>
                  <a:tcPr marL="0" marR="0" marT="0" marB="0"/>
                </a:tc>
              </a:tr>
              <a:tr h="189720">
                <a:tc>
                  <a:txBody>
                    <a:bodyPr/>
                    <a:lstStyle/>
                    <a:p>
                      <a:pPr marR="38100" indent="0" algn="r"/>
                      <a:r>
                        <a:rPr lang="en-US" sz="900" b="1">
                          <a:latin typeface="Times New Roman"/>
                        </a:rPr>
                        <a:t>09/27/2013</a:t>
                      </a:r>
                    </a:p>
                  </a:txBody>
                  <a:tcPr marL="0" marR="0" marT="0" marB="0"/>
                </a:tc>
                <a:tc>
                  <a:txBody>
                    <a:bodyPr/>
                    <a:lstStyle/>
                    <a:p>
                      <a:pPr marL="25400" indent="0"/>
                      <a:r>
                        <a:rPr lang="en-US" sz="900" b="1">
                          <a:latin typeface="Times New Roman"/>
                        </a:rPr>
                        <a:t>oc</a:t>
                      </a:r>
                    </a:p>
                  </a:txBody>
                  <a:tcPr marL="0" marR="0" marT="0" marB="0"/>
                </a:tc>
                <a:tc>
                  <a:txBody>
                    <a:bodyPr/>
                    <a:lstStyle/>
                    <a:p>
                      <a:pPr marL="25400" indent="0" algn="just"/>
                      <a:r>
                        <a:rPr lang="en-US" sz="800">
                          <a:latin typeface="Times New Roman"/>
                        </a:rPr>
                        <a:t>notice of appearance</a:t>
                      </a:r>
                    </a:p>
                  </a:txBody>
                  <a:tcPr marL="0" marR="0" marT="0" marB="0"/>
                </a:tc>
                <a:tc>
                  <a:txBody>
                    <a:bodyPr/>
                    <a:lstStyle/>
                    <a:p>
                      <a:pPr marR="25400" indent="0" algn="r"/>
                      <a:r>
                        <a:rPr lang="en-US" sz="900" b="1">
                          <a:latin typeface="Times New Roman"/>
                        </a:rPr>
                        <a:t>0.3</a:t>
                      </a:r>
                    </a:p>
                  </a:txBody>
                  <a:tcPr marL="0" marR="0" marT="0" marB="0"/>
                </a:tc>
                <a:tc>
                  <a:txBody>
                    <a:bodyPr/>
                    <a:lstStyle/>
                    <a:p>
                      <a:pPr marR="25400" indent="0" algn="r"/>
                      <a:r>
                        <a:rPr lang="en-US" sz="900" b="1">
                          <a:latin typeface="Times New Roman"/>
                        </a:rPr>
                        <a:t>$21.00</a:t>
                      </a:r>
                    </a:p>
                  </a:txBody>
                  <a:tcPr marL="0" marR="0" marT="0" marB="0"/>
                </a:tc>
                <a:tc>
                  <a:txBody>
                    <a:bodyPr/>
                    <a:lstStyle/>
                    <a:p>
                      <a:pPr marL="25400" indent="0"/>
                      <a:r>
                        <a:rPr lang="en-US" sz="800">
                          <a:latin typeface="Times New Roman"/>
                        </a:rPr>
                        <a:t>Yes</a:t>
                      </a:r>
                    </a:p>
                  </a:txBody>
                  <a:tcPr marL="0" marR="0" marT="0" marB="0"/>
                </a:tc>
              </a:tr>
              <a:tr h="193756">
                <a:tc>
                  <a:txBody>
                    <a:bodyPr/>
                    <a:lstStyle/>
                    <a:p>
                      <a:pPr marR="38100" indent="0" algn="r"/>
                      <a:r>
                        <a:rPr lang="en-US" sz="900" b="1">
                          <a:latin typeface="Times New Roman"/>
                        </a:rPr>
                        <a:t>09/30/2013</a:t>
                      </a:r>
                    </a:p>
                  </a:txBody>
                  <a:tcPr marL="0" marR="0" marT="0" marB="0"/>
                </a:tc>
                <a:tc>
                  <a:txBody>
                    <a:bodyPr/>
                    <a:lstStyle/>
                    <a:p>
                      <a:pPr marL="25400" indent="0"/>
                      <a:r>
                        <a:rPr lang="en-US" sz="900" b="1">
                          <a:latin typeface="Times New Roman"/>
                        </a:rPr>
                        <a:t>oc</a:t>
                      </a:r>
                    </a:p>
                  </a:txBody>
                  <a:tcPr marL="0" marR="0" marT="0" marB="0"/>
                </a:tc>
                <a:tc>
                  <a:txBody>
                    <a:bodyPr/>
                    <a:lstStyle/>
                    <a:p>
                      <a:pPr marL="25400" indent="0" algn="just"/>
                      <a:r>
                        <a:rPr lang="en-US" sz="800">
                          <a:latin typeface="Times New Roman"/>
                        </a:rPr>
                        <a:t>call w client</a:t>
                      </a:r>
                    </a:p>
                  </a:txBody>
                  <a:tcPr marL="0" marR="0" marT="0" marB="0"/>
                </a:tc>
                <a:tc>
                  <a:txBody>
                    <a:bodyPr/>
                    <a:lstStyle/>
                    <a:p>
                      <a:pPr marR="25400" indent="0" algn="r"/>
                      <a:r>
                        <a:rPr lang="en-US" sz="900" b="1">
                          <a:latin typeface="Times New Roman"/>
                        </a:rPr>
                        <a:t>0.6</a:t>
                      </a:r>
                    </a:p>
                  </a:txBody>
                  <a:tcPr marL="0" marR="0" marT="0" marB="0" anchor="ctr"/>
                </a:tc>
                <a:tc>
                  <a:txBody>
                    <a:bodyPr/>
                    <a:lstStyle/>
                    <a:p>
                      <a:pPr marR="25400" indent="0" algn="r"/>
                      <a:r>
                        <a:rPr lang="en-US" sz="900" b="1">
                          <a:latin typeface="Times New Roman"/>
                        </a:rPr>
                        <a:t>$42.00</a:t>
                      </a:r>
                    </a:p>
                  </a:txBody>
                  <a:tcPr marL="0" marR="0" marT="0" marB="0"/>
                </a:tc>
                <a:tc>
                  <a:txBody>
                    <a:bodyPr/>
                    <a:lstStyle/>
                    <a:p>
                      <a:pPr marL="25400" indent="0"/>
                      <a:r>
                        <a:rPr lang="en-US" sz="800">
                          <a:latin typeface="Times New Roman"/>
                        </a:rPr>
                        <a:t>Yes</a:t>
                      </a:r>
                    </a:p>
                  </a:txBody>
                  <a:tcPr marL="0" marR="0" marT="0" marB="0"/>
                </a:tc>
              </a:tr>
              <a:tr h="197793">
                <a:tc>
                  <a:txBody>
                    <a:bodyPr/>
                    <a:lstStyle/>
                    <a:p>
                      <a:pPr marR="38100" indent="0" algn="r"/>
                      <a:r>
                        <a:rPr lang="en-US" sz="900" b="1">
                          <a:latin typeface="Times New Roman"/>
                        </a:rPr>
                        <a:t>10/01/2013</a:t>
                      </a:r>
                    </a:p>
                  </a:txBody>
                  <a:tcPr marL="0" marR="0" marT="0" marB="0"/>
                </a:tc>
                <a:tc>
                  <a:txBody>
                    <a:bodyPr/>
                    <a:lstStyle/>
                    <a:p>
                      <a:pPr marL="25400" indent="0"/>
                      <a:r>
                        <a:rPr lang="en-US" sz="900" b="1">
                          <a:latin typeface="Times New Roman"/>
                        </a:rPr>
                        <a:t>oc</a:t>
                      </a:r>
                    </a:p>
                  </a:txBody>
                  <a:tcPr marL="0" marR="0" marT="0" marB="0"/>
                </a:tc>
                <a:tc>
                  <a:txBody>
                    <a:bodyPr/>
                    <a:lstStyle/>
                    <a:p>
                      <a:pPr marL="25400" indent="0" algn="just"/>
                      <a:r>
                        <a:rPr lang="en-US" sz="800">
                          <a:latin typeface="Times New Roman"/>
                        </a:rPr>
                        <a:t>meeting w DA</a:t>
                      </a:r>
                    </a:p>
                  </a:txBody>
                  <a:tcPr marL="0" marR="0" marT="0" marB="0"/>
                </a:tc>
                <a:tc>
                  <a:txBody>
                    <a:bodyPr/>
                    <a:lstStyle/>
                    <a:p>
                      <a:pPr marR="25400" indent="0" algn="r"/>
                      <a:r>
                        <a:rPr lang="en-US" sz="900" b="1">
                          <a:latin typeface="Times New Roman"/>
                        </a:rPr>
                        <a:t>1.2</a:t>
                      </a:r>
                    </a:p>
                  </a:txBody>
                  <a:tcPr marL="0" marR="0" marT="0" marB="0" anchor="ctr"/>
                </a:tc>
                <a:tc>
                  <a:txBody>
                    <a:bodyPr/>
                    <a:lstStyle/>
                    <a:p>
                      <a:pPr marR="25400" indent="0" algn="r"/>
                      <a:r>
                        <a:rPr lang="en-US" sz="900" b="1">
                          <a:latin typeface="Times New Roman"/>
                        </a:rPr>
                        <a:t>$84.00</a:t>
                      </a:r>
                    </a:p>
                  </a:txBody>
                  <a:tcPr marL="0" marR="0" marT="0" marB="0"/>
                </a:tc>
                <a:tc>
                  <a:txBody>
                    <a:bodyPr/>
                    <a:lstStyle/>
                    <a:p>
                      <a:pPr marL="25400" indent="0"/>
                      <a:r>
                        <a:rPr lang="en-US" sz="800">
                          <a:latin typeface="Times New Roman"/>
                        </a:rPr>
                        <a:t>Yes</a:t>
                      </a:r>
                    </a:p>
                  </a:txBody>
                  <a:tcPr marL="0" marR="0" marT="0" marB="0"/>
                </a:tc>
              </a:tr>
              <a:tr h="193756">
                <a:tc>
                  <a:txBody>
                    <a:bodyPr/>
                    <a:lstStyle/>
                    <a:p>
                      <a:pPr marR="38100" indent="0" algn="r"/>
                      <a:r>
                        <a:rPr lang="en-US" sz="900" b="1" dirty="0">
                          <a:latin typeface="Times New Roman"/>
                        </a:rPr>
                        <a:t>10/02/2013</a:t>
                      </a:r>
                    </a:p>
                  </a:txBody>
                  <a:tcPr marL="0" marR="0" marT="0" marB="0">
                    <a:solidFill>
                      <a:srgbClr val="FFFF00"/>
                    </a:solidFill>
                  </a:tcPr>
                </a:tc>
                <a:tc>
                  <a:txBody>
                    <a:bodyPr/>
                    <a:lstStyle/>
                    <a:p>
                      <a:pPr marL="25400" indent="0"/>
                      <a:r>
                        <a:rPr lang="en-US" sz="900" b="1" dirty="0" err="1">
                          <a:latin typeface="Times New Roman"/>
                        </a:rPr>
                        <a:t>oc</a:t>
                      </a:r>
                      <a:endParaRPr lang="en-US" sz="900" b="1" dirty="0">
                        <a:latin typeface="Times New Roman"/>
                      </a:endParaRPr>
                    </a:p>
                  </a:txBody>
                  <a:tcPr marL="0" marR="0" marT="0" marB="0"/>
                </a:tc>
                <a:tc>
                  <a:txBody>
                    <a:bodyPr/>
                    <a:lstStyle/>
                    <a:p>
                      <a:pPr marL="25400" indent="0" algn="just"/>
                      <a:r>
                        <a:rPr lang="en-US" sz="800" dirty="0">
                          <a:latin typeface="Times New Roman"/>
                        </a:rPr>
                        <a:t>counsel consultations</a:t>
                      </a:r>
                    </a:p>
                  </a:txBody>
                  <a:tcPr marL="0" marR="0" marT="0" marB="0">
                    <a:solidFill>
                      <a:srgbClr val="FFFF00"/>
                    </a:solidFill>
                  </a:tcPr>
                </a:tc>
                <a:tc>
                  <a:txBody>
                    <a:bodyPr/>
                    <a:lstStyle/>
                    <a:p>
                      <a:pPr marR="25400" indent="0" algn="r"/>
                      <a:r>
                        <a:rPr lang="en-US" sz="900" b="1" dirty="0">
                          <a:latin typeface="Times New Roman"/>
                        </a:rPr>
                        <a:t>0.9</a:t>
                      </a:r>
                    </a:p>
                  </a:txBody>
                  <a:tcPr marL="0" marR="0" marT="0" marB="0">
                    <a:solidFill>
                      <a:srgbClr val="FFFF00"/>
                    </a:solidFill>
                  </a:tcPr>
                </a:tc>
                <a:tc>
                  <a:txBody>
                    <a:bodyPr/>
                    <a:lstStyle/>
                    <a:p>
                      <a:pPr marR="25400" indent="0" algn="r"/>
                      <a:r>
                        <a:rPr lang="en-US" sz="900" b="1">
                          <a:latin typeface="Times New Roman"/>
                        </a:rPr>
                        <a:t>$63.00</a:t>
                      </a:r>
                    </a:p>
                  </a:txBody>
                  <a:tcPr marL="0" marR="0" marT="0" marB="0"/>
                </a:tc>
                <a:tc>
                  <a:txBody>
                    <a:bodyPr/>
                    <a:lstStyle/>
                    <a:p>
                      <a:pPr marL="25400" indent="0"/>
                      <a:r>
                        <a:rPr lang="en-US" sz="800">
                          <a:latin typeface="Times New Roman"/>
                        </a:rPr>
                        <a:t>Yes</a:t>
                      </a:r>
                    </a:p>
                  </a:txBody>
                  <a:tcPr marL="0" marR="0" marT="0" marB="0"/>
                </a:tc>
              </a:tr>
              <a:tr h="193756">
                <a:tc>
                  <a:txBody>
                    <a:bodyPr/>
                    <a:lstStyle/>
                    <a:p>
                      <a:pPr marR="38100" indent="0" algn="r"/>
                      <a:r>
                        <a:rPr lang="en-US" sz="900" b="1" dirty="0">
                          <a:latin typeface="Times New Roman"/>
                        </a:rPr>
                        <a:t>10/02/2013</a:t>
                      </a:r>
                    </a:p>
                  </a:txBody>
                  <a:tcPr marL="0" marR="0" marT="0" marB="0">
                    <a:solidFill>
                      <a:srgbClr val="FFFF00"/>
                    </a:solidFill>
                  </a:tcPr>
                </a:tc>
                <a:tc>
                  <a:txBody>
                    <a:bodyPr/>
                    <a:lstStyle/>
                    <a:p>
                      <a:pPr marL="25400" indent="0"/>
                      <a:r>
                        <a:rPr lang="en-US" sz="900" b="1" dirty="0" err="1">
                          <a:latin typeface="Times New Roman"/>
                        </a:rPr>
                        <a:t>oc</a:t>
                      </a:r>
                      <a:endParaRPr lang="en-US" sz="900" b="1" dirty="0">
                        <a:latin typeface="Times New Roman"/>
                      </a:endParaRPr>
                    </a:p>
                  </a:txBody>
                  <a:tcPr marL="0" marR="0" marT="0" marB="0"/>
                </a:tc>
                <a:tc>
                  <a:txBody>
                    <a:bodyPr/>
                    <a:lstStyle/>
                    <a:p>
                      <a:pPr marL="25400" indent="0" algn="just"/>
                      <a:r>
                        <a:rPr lang="en-US" sz="800" dirty="0">
                          <a:latin typeface="Times New Roman"/>
                        </a:rPr>
                        <a:t>meeting with client</a:t>
                      </a:r>
                    </a:p>
                  </a:txBody>
                  <a:tcPr marL="0" marR="0" marT="0" marB="0">
                    <a:solidFill>
                      <a:srgbClr val="FFFF00"/>
                    </a:solidFill>
                  </a:tcPr>
                </a:tc>
                <a:tc>
                  <a:txBody>
                    <a:bodyPr/>
                    <a:lstStyle/>
                    <a:p>
                      <a:pPr marR="25400" indent="0" algn="r"/>
                      <a:r>
                        <a:rPr lang="en-US" sz="900" b="1" dirty="0">
                          <a:latin typeface="Times New Roman"/>
                        </a:rPr>
                        <a:t>0.9</a:t>
                      </a:r>
                    </a:p>
                  </a:txBody>
                  <a:tcPr marL="0" marR="0" marT="0" marB="0">
                    <a:solidFill>
                      <a:srgbClr val="FFFF00"/>
                    </a:solidFill>
                  </a:tcPr>
                </a:tc>
                <a:tc>
                  <a:txBody>
                    <a:bodyPr/>
                    <a:lstStyle/>
                    <a:p>
                      <a:pPr marR="25400" indent="0" algn="r"/>
                      <a:r>
                        <a:rPr lang="en-US" sz="900" b="1">
                          <a:latin typeface="Times New Roman"/>
                        </a:rPr>
                        <a:t>$63.00</a:t>
                      </a:r>
                    </a:p>
                  </a:txBody>
                  <a:tcPr marL="0" marR="0" marT="0" marB="0"/>
                </a:tc>
                <a:tc>
                  <a:txBody>
                    <a:bodyPr/>
                    <a:lstStyle/>
                    <a:p>
                      <a:pPr marL="25400" indent="0"/>
                      <a:r>
                        <a:rPr lang="en-US" sz="800">
                          <a:latin typeface="Times New Roman"/>
                        </a:rPr>
                        <a:t>Yes</a:t>
                      </a:r>
                    </a:p>
                  </a:txBody>
                  <a:tcPr marL="0" marR="0" marT="0" marB="0"/>
                </a:tc>
              </a:tr>
              <a:tr h="284580">
                <a:tc>
                  <a:txBody>
                    <a:bodyPr/>
                    <a:lstStyle/>
                    <a:p>
                      <a:pPr marR="38100" indent="0" algn="r"/>
                      <a:r>
                        <a:rPr lang="en-US" sz="900" b="1" dirty="0">
                          <a:latin typeface="Times New Roman"/>
                        </a:rPr>
                        <a:t>10/02/2013</a:t>
                      </a:r>
                    </a:p>
                  </a:txBody>
                  <a:tcPr marL="0" marR="0" marT="0" marB="0">
                    <a:solidFill>
                      <a:srgbClr val="FFFF00"/>
                    </a:solidFill>
                  </a:tcPr>
                </a:tc>
                <a:tc>
                  <a:txBody>
                    <a:bodyPr/>
                    <a:lstStyle/>
                    <a:p>
                      <a:pPr marL="25400" indent="0"/>
                      <a:r>
                        <a:rPr lang="en-US" sz="900" b="1" dirty="0" err="1">
                          <a:latin typeface="Times New Roman"/>
                        </a:rPr>
                        <a:t>oc</a:t>
                      </a:r>
                      <a:endParaRPr lang="en-US" sz="900" b="1" dirty="0">
                        <a:latin typeface="Times New Roman"/>
                      </a:endParaRPr>
                    </a:p>
                  </a:txBody>
                  <a:tcPr marL="0" marR="0" marT="0" marB="0"/>
                </a:tc>
                <a:tc>
                  <a:txBody>
                    <a:bodyPr/>
                    <a:lstStyle/>
                    <a:p>
                      <a:pPr marL="25400" marR="88900" indent="0" algn="just">
                        <a:lnSpc>
                          <a:spcPts val="1062"/>
                        </a:lnSpc>
                      </a:pPr>
                      <a:r>
                        <a:rPr lang="en-US" sz="800" dirty="0">
                          <a:latin typeface="Times New Roman"/>
                        </a:rPr>
                        <a:t>prepare for preliminary hearing and motion to dismiss</a:t>
                      </a:r>
                    </a:p>
                  </a:txBody>
                  <a:tcPr marL="0" marR="0" marT="0" marB="0" anchor="b">
                    <a:solidFill>
                      <a:srgbClr val="FFFF00"/>
                    </a:solidFill>
                  </a:tcPr>
                </a:tc>
                <a:tc>
                  <a:txBody>
                    <a:bodyPr/>
                    <a:lstStyle/>
                    <a:p>
                      <a:pPr marR="25400" indent="0" algn="r"/>
                      <a:r>
                        <a:rPr lang="en-US" sz="900" b="1" dirty="0">
                          <a:latin typeface="Times New Roman"/>
                        </a:rPr>
                        <a:t>2.3</a:t>
                      </a:r>
                    </a:p>
                  </a:txBody>
                  <a:tcPr marL="0" marR="0" marT="0" marB="0">
                    <a:solidFill>
                      <a:srgbClr val="FFFF00"/>
                    </a:solidFill>
                  </a:tcPr>
                </a:tc>
                <a:tc>
                  <a:txBody>
                    <a:bodyPr/>
                    <a:lstStyle/>
                    <a:p>
                      <a:pPr marR="25400" indent="0" algn="r"/>
                      <a:r>
                        <a:rPr lang="en-US" sz="900" b="1">
                          <a:latin typeface="Times New Roman"/>
                        </a:rPr>
                        <a:t>$161.00</a:t>
                      </a:r>
                    </a:p>
                  </a:txBody>
                  <a:tcPr marL="0" marR="0" marT="0" marB="0"/>
                </a:tc>
                <a:tc>
                  <a:txBody>
                    <a:bodyPr/>
                    <a:lstStyle/>
                    <a:p>
                      <a:pPr marL="25400" indent="0"/>
                      <a:r>
                        <a:rPr lang="en-US" sz="800">
                          <a:latin typeface="Times New Roman"/>
                        </a:rPr>
                        <a:t>Yes</a:t>
                      </a:r>
                    </a:p>
                  </a:txBody>
                  <a:tcPr marL="0" marR="0" marT="0" marB="0"/>
                </a:tc>
              </a:tr>
              <a:tr h="191738">
                <a:tc>
                  <a:txBody>
                    <a:bodyPr/>
                    <a:lstStyle/>
                    <a:p>
                      <a:pPr marR="38100" indent="0" algn="r"/>
                      <a:r>
                        <a:rPr lang="en-US" sz="900" b="1" dirty="0">
                          <a:latin typeface="Times New Roman"/>
                        </a:rPr>
                        <a:t>10/02/2013</a:t>
                      </a:r>
                    </a:p>
                  </a:txBody>
                  <a:tcPr marL="0" marR="0" marT="0" marB="0">
                    <a:solidFill>
                      <a:srgbClr val="FFFF00"/>
                    </a:solidFill>
                  </a:tcPr>
                </a:tc>
                <a:tc>
                  <a:txBody>
                    <a:bodyPr/>
                    <a:lstStyle/>
                    <a:p>
                      <a:pPr marL="25400" indent="0"/>
                      <a:r>
                        <a:rPr lang="en-US" sz="900" b="1" dirty="0" err="1">
                          <a:latin typeface="Times New Roman"/>
                        </a:rPr>
                        <a:t>oc</a:t>
                      </a:r>
                      <a:endParaRPr lang="en-US" sz="900" b="1" dirty="0">
                        <a:latin typeface="Times New Roman"/>
                      </a:endParaRPr>
                    </a:p>
                  </a:txBody>
                  <a:tcPr marL="0" marR="0" marT="0" marB="0"/>
                </a:tc>
                <a:tc>
                  <a:txBody>
                    <a:bodyPr/>
                    <a:lstStyle/>
                    <a:p>
                      <a:pPr marL="25400" indent="0" algn="just"/>
                      <a:r>
                        <a:rPr lang="en-US" sz="800" dirty="0">
                          <a:latin typeface="Times New Roman"/>
                        </a:rPr>
                        <a:t>call w client</a:t>
                      </a:r>
                    </a:p>
                  </a:txBody>
                  <a:tcPr marL="0" marR="0" marT="0" marB="0">
                    <a:solidFill>
                      <a:srgbClr val="FFFF00"/>
                    </a:solidFill>
                  </a:tcPr>
                </a:tc>
                <a:tc>
                  <a:txBody>
                    <a:bodyPr/>
                    <a:lstStyle/>
                    <a:p>
                      <a:pPr marR="25400" indent="0" algn="r"/>
                      <a:r>
                        <a:rPr lang="en-US" sz="900" b="1" dirty="0">
                          <a:latin typeface="Times New Roman"/>
                        </a:rPr>
                        <a:t>0.3</a:t>
                      </a:r>
                    </a:p>
                  </a:txBody>
                  <a:tcPr marL="0" marR="0" marT="0" marB="0">
                    <a:solidFill>
                      <a:srgbClr val="FFFF00"/>
                    </a:solidFill>
                  </a:tcPr>
                </a:tc>
                <a:tc>
                  <a:txBody>
                    <a:bodyPr/>
                    <a:lstStyle/>
                    <a:p>
                      <a:pPr marR="25400" indent="0" algn="r"/>
                      <a:r>
                        <a:rPr lang="en-US" sz="900" b="1">
                          <a:latin typeface="Times New Roman"/>
                        </a:rPr>
                        <a:t>$21.00</a:t>
                      </a:r>
                    </a:p>
                  </a:txBody>
                  <a:tcPr marL="0" marR="0" marT="0" marB="0"/>
                </a:tc>
                <a:tc>
                  <a:txBody>
                    <a:bodyPr/>
                    <a:lstStyle/>
                    <a:p>
                      <a:pPr marL="25400" indent="0"/>
                      <a:r>
                        <a:rPr lang="en-US" sz="800">
                          <a:latin typeface="Times New Roman"/>
                        </a:rPr>
                        <a:t>Yes</a:t>
                      </a:r>
                    </a:p>
                  </a:txBody>
                  <a:tcPr marL="0" marR="0" marT="0" marB="0"/>
                </a:tc>
              </a:tr>
              <a:tr h="197793">
                <a:tc>
                  <a:txBody>
                    <a:bodyPr/>
                    <a:lstStyle/>
                    <a:p>
                      <a:pPr marR="38100" indent="0" algn="r"/>
                      <a:r>
                        <a:rPr lang="en-US" sz="900" b="1">
                          <a:latin typeface="Times New Roman"/>
                        </a:rPr>
                        <a:t>10/03/2013</a:t>
                      </a:r>
                    </a:p>
                  </a:txBody>
                  <a:tcPr marL="0" marR="0" marT="0" marB="0"/>
                </a:tc>
                <a:tc>
                  <a:txBody>
                    <a:bodyPr/>
                    <a:lstStyle/>
                    <a:p>
                      <a:pPr marL="25400" indent="0"/>
                      <a:r>
                        <a:rPr lang="en-US" sz="900" b="1">
                          <a:latin typeface="Times New Roman"/>
                        </a:rPr>
                        <a:t>oc</a:t>
                      </a:r>
                    </a:p>
                  </a:txBody>
                  <a:tcPr marL="0" marR="0" marT="0" marB="0"/>
                </a:tc>
                <a:tc>
                  <a:txBody>
                    <a:bodyPr/>
                    <a:lstStyle/>
                    <a:p>
                      <a:pPr marL="25400" indent="0" algn="just"/>
                      <a:r>
                        <a:rPr lang="en-US" sz="800">
                          <a:latin typeface="Times New Roman"/>
                        </a:rPr>
                        <a:t>email from court</a:t>
                      </a:r>
                    </a:p>
                  </a:txBody>
                  <a:tcPr marL="0" marR="0" marT="0" marB="0"/>
                </a:tc>
                <a:tc>
                  <a:txBody>
                    <a:bodyPr/>
                    <a:lstStyle/>
                    <a:p>
                      <a:pPr marR="25400" indent="0" algn="r"/>
                      <a:r>
                        <a:rPr lang="en-US" sz="900" b="1">
                          <a:latin typeface="Times New Roman"/>
                        </a:rPr>
                        <a:t>0.1</a:t>
                      </a:r>
                    </a:p>
                  </a:txBody>
                  <a:tcPr marL="0" marR="0" marT="0" marB="0" anchor="ctr"/>
                </a:tc>
                <a:tc>
                  <a:txBody>
                    <a:bodyPr/>
                    <a:lstStyle/>
                    <a:p>
                      <a:pPr marR="25400" indent="0" algn="r"/>
                      <a:r>
                        <a:rPr lang="en-US" sz="900" b="1">
                          <a:latin typeface="Times New Roman"/>
                        </a:rPr>
                        <a:t>$7.00</a:t>
                      </a:r>
                    </a:p>
                  </a:txBody>
                  <a:tcPr marL="0" marR="0" marT="0" marB="0"/>
                </a:tc>
                <a:tc>
                  <a:txBody>
                    <a:bodyPr/>
                    <a:lstStyle/>
                    <a:p>
                      <a:pPr marL="25400" indent="0"/>
                      <a:r>
                        <a:rPr lang="en-US" sz="800">
                          <a:latin typeface="Times New Roman"/>
                        </a:rPr>
                        <a:t>Yes</a:t>
                      </a:r>
                    </a:p>
                  </a:txBody>
                  <a:tcPr marL="0" marR="0" marT="0" marB="0"/>
                </a:tc>
              </a:tr>
              <a:tr h="193756">
                <a:tc>
                  <a:txBody>
                    <a:bodyPr/>
                    <a:lstStyle/>
                    <a:p>
                      <a:pPr marR="38100" indent="0" algn="r"/>
                      <a:r>
                        <a:rPr lang="en-US" sz="900" b="1">
                          <a:latin typeface="Times New Roman"/>
                        </a:rPr>
                        <a:t>10/03/2013</a:t>
                      </a:r>
                    </a:p>
                  </a:txBody>
                  <a:tcPr marL="0" marR="0" marT="0" marB="0"/>
                </a:tc>
                <a:tc>
                  <a:txBody>
                    <a:bodyPr/>
                    <a:lstStyle/>
                    <a:p>
                      <a:pPr marL="25400" indent="0"/>
                      <a:r>
                        <a:rPr lang="en-US" sz="900" b="1">
                          <a:latin typeface="Times New Roman"/>
                        </a:rPr>
                        <a:t>oc</a:t>
                      </a:r>
                    </a:p>
                  </a:txBody>
                  <a:tcPr marL="0" marR="0" marT="0" marB="0"/>
                </a:tc>
                <a:tc>
                  <a:txBody>
                    <a:bodyPr/>
                    <a:lstStyle/>
                    <a:p>
                      <a:pPr marL="25400" indent="0" algn="just"/>
                      <a:r>
                        <a:rPr lang="en-US" sz="800">
                          <a:latin typeface="Times New Roman"/>
                        </a:rPr>
                        <a:t>OPEN/CLOSE FILE</a:t>
                      </a:r>
                    </a:p>
                  </a:txBody>
                  <a:tcPr marL="0" marR="0" marT="0" marB="0"/>
                </a:tc>
                <a:tc>
                  <a:txBody>
                    <a:bodyPr/>
                    <a:lstStyle/>
                    <a:p>
                      <a:pPr marR="25400" indent="0" algn="r"/>
                      <a:r>
                        <a:rPr lang="en-US" sz="900" b="1">
                          <a:latin typeface="Times New Roman"/>
                        </a:rPr>
                        <a:t>0.3</a:t>
                      </a:r>
                    </a:p>
                  </a:txBody>
                  <a:tcPr marL="0" marR="0" marT="0" marB="0"/>
                </a:tc>
                <a:tc>
                  <a:txBody>
                    <a:bodyPr/>
                    <a:lstStyle/>
                    <a:p>
                      <a:pPr marR="25400" indent="0" algn="r"/>
                      <a:r>
                        <a:rPr lang="en-US" sz="900" b="1">
                          <a:latin typeface="Times New Roman"/>
                        </a:rPr>
                        <a:t>$21.00</a:t>
                      </a:r>
                    </a:p>
                  </a:txBody>
                  <a:tcPr marL="0" marR="0" marT="0" marB="0"/>
                </a:tc>
                <a:tc>
                  <a:txBody>
                    <a:bodyPr/>
                    <a:lstStyle/>
                    <a:p>
                      <a:pPr marL="25400" indent="0"/>
                      <a:r>
                        <a:rPr lang="en-US" sz="800">
                          <a:latin typeface="Times New Roman"/>
                        </a:rPr>
                        <a:t>Yes</a:t>
                      </a:r>
                    </a:p>
                  </a:txBody>
                  <a:tcPr marL="0" marR="0" marT="0" marB="0"/>
                </a:tc>
              </a:tr>
              <a:tr h="191738">
                <a:tc gridSpan="3">
                  <a:txBody>
                    <a:bodyPr/>
                    <a:lstStyle/>
                    <a:p>
                      <a:pPr marR="139700" indent="0" algn="r"/>
                      <a:r>
                        <a:rPr lang="en-US" sz="800">
                          <a:latin typeface="Times New Roman"/>
                        </a:rPr>
                        <a:t>Billing Type - OC - Total:</a:t>
                      </a:r>
                    </a:p>
                  </a:txBody>
                  <a:tcPr marL="0" marR="0" marT="0" marB="0"/>
                </a:tc>
                <a:tc hMerge="1">
                  <a:txBody>
                    <a:bodyPr/>
                    <a:lstStyle/>
                    <a:p>
                      <a:endParaRPr sz="1100"/>
                    </a:p>
                  </a:txBody>
                  <a:tcPr marL="0" marR="0" marT="0" marB="0"/>
                </a:tc>
                <a:tc hMerge="1">
                  <a:txBody>
                    <a:bodyPr/>
                    <a:lstStyle/>
                    <a:p>
                      <a:endParaRPr sz="1100"/>
                    </a:p>
                  </a:txBody>
                  <a:tcPr marL="0" marR="0" marT="0" marB="0"/>
                </a:tc>
                <a:tc>
                  <a:txBody>
                    <a:bodyPr/>
                    <a:lstStyle/>
                    <a:p>
                      <a:pPr marR="25400" indent="0" algn="r"/>
                      <a:r>
                        <a:rPr lang="en-US" sz="900" b="1">
                          <a:latin typeface="Times New Roman"/>
                        </a:rPr>
                        <a:t>35.6</a:t>
                      </a:r>
                    </a:p>
                  </a:txBody>
                  <a:tcPr marL="0" marR="0" marT="0" marB="0"/>
                </a:tc>
                <a:tc>
                  <a:txBody>
                    <a:bodyPr/>
                    <a:lstStyle/>
                    <a:p>
                      <a:pPr marR="25400" indent="0" algn="r"/>
                      <a:r>
                        <a:rPr lang="en-US" sz="900" b="1">
                          <a:latin typeface="Times New Roman"/>
                        </a:rPr>
                        <a:t>$2,492.00</a:t>
                      </a:r>
                    </a:p>
                  </a:txBody>
                  <a:tcPr marL="0" marR="0" marT="0" marB="0"/>
                </a:tc>
                <a:tc>
                  <a:txBody>
                    <a:bodyPr/>
                    <a:lstStyle/>
                    <a:p>
                      <a:endParaRPr sz="1000"/>
                    </a:p>
                  </a:txBody>
                  <a:tcPr marL="0" marR="0" marT="0" marB="0"/>
                </a:tc>
              </a:tr>
              <a:tr h="199811">
                <a:tc gridSpan="3">
                  <a:txBody>
                    <a:bodyPr/>
                    <a:lstStyle/>
                    <a:p>
                      <a:pPr marR="139700" indent="0" algn="r"/>
                      <a:r>
                        <a:rPr lang="en-US" sz="800">
                          <a:latin typeface="Times New Roman"/>
                        </a:rPr>
                        <a:t>Grand Totals:</a:t>
                      </a:r>
                    </a:p>
                  </a:txBody>
                  <a:tcPr marL="0" marR="0" marT="0" marB="0"/>
                </a:tc>
                <a:tc hMerge="1">
                  <a:txBody>
                    <a:bodyPr/>
                    <a:lstStyle/>
                    <a:p>
                      <a:endParaRPr sz="1100"/>
                    </a:p>
                  </a:txBody>
                  <a:tcPr marL="0" marR="0" marT="0" marB="0"/>
                </a:tc>
                <a:tc hMerge="1">
                  <a:txBody>
                    <a:bodyPr/>
                    <a:lstStyle/>
                    <a:p>
                      <a:endParaRPr sz="1100"/>
                    </a:p>
                  </a:txBody>
                  <a:tcPr marL="0" marR="0" marT="0" marB="0"/>
                </a:tc>
                <a:tc>
                  <a:txBody>
                    <a:bodyPr/>
                    <a:lstStyle/>
                    <a:p>
                      <a:pPr marR="25400" indent="0" algn="r"/>
                      <a:r>
                        <a:rPr lang="en-US" sz="900" b="1">
                          <a:latin typeface="Times New Roman"/>
                        </a:rPr>
                        <a:t>46.6</a:t>
                      </a:r>
                    </a:p>
                  </a:txBody>
                  <a:tcPr marL="0" marR="0" marT="0" marB="0"/>
                </a:tc>
                <a:tc>
                  <a:txBody>
                    <a:bodyPr/>
                    <a:lstStyle/>
                    <a:p>
                      <a:pPr marR="25400" indent="0" algn="r"/>
                      <a:r>
                        <a:rPr lang="en-US" sz="900" b="1">
                          <a:latin typeface="Times New Roman"/>
                        </a:rPr>
                        <a:t>$3,262.00</a:t>
                      </a:r>
                    </a:p>
                  </a:txBody>
                  <a:tcPr marL="0" marR="0" marT="0" marB="0"/>
                </a:tc>
                <a:tc>
                  <a:txBody>
                    <a:bodyPr/>
                    <a:lstStyle/>
                    <a:p>
                      <a:endParaRPr sz="1000"/>
                    </a:p>
                  </a:txBody>
                  <a:tcPr marL="0" marR="0" marT="0" marB="0"/>
                </a:tc>
              </a:tr>
            </a:tbl>
          </a:graphicData>
        </a:graphic>
      </p:graphicFrame>
      <p:sp>
        <p:nvSpPr>
          <p:cNvPr id="4" name="Rectangle 3"/>
          <p:cNvSpPr/>
          <p:nvPr/>
        </p:nvSpPr>
        <p:spPr>
          <a:xfrm>
            <a:off x="5456060" y="6157819"/>
            <a:ext cx="1217032" cy="133208"/>
          </a:xfrm>
          <a:prstGeom prst="rect">
            <a:avLst/>
          </a:prstGeom>
        </p:spPr>
        <p:txBody>
          <a:bodyPr lIns="0" tIns="0" rIns="0" bIns="0">
            <a:noAutofit/>
          </a:bodyPr>
          <a:lstStyle/>
          <a:p>
            <a:pPr marL="11213"/>
            <a:r>
              <a:rPr lang="en-US" sz="795">
                <a:latin typeface="Times New Roman"/>
              </a:rPr>
              <a:t>Saturday, October 19, 2013</a:t>
            </a:r>
          </a:p>
        </p:txBody>
      </p:sp>
    </p:spTree>
    <p:extLst>
      <p:ext uri="{BB962C8B-B14F-4D97-AF65-F5344CB8AC3E}">
        <p14:creationId xmlns:p14="http://schemas.microsoft.com/office/powerpoint/2010/main" val="356565998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259773" y="249382"/>
            <a:ext cx="11658600" cy="6400800"/>
          </a:xfrm>
        </p:spPr>
        <p:txBody>
          <a:bodyPr/>
          <a:lstStyle/>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lgn="ctr">
              <a:buNone/>
            </a:pPr>
            <a:r>
              <a:rPr lang="en-US" sz="4000" u="sng" dirty="0" smtClean="0"/>
              <a:t>TIMESHEET AUDIT</a:t>
            </a:r>
            <a:endParaRPr lang="en-US" sz="4000" u="sng" dirty="0"/>
          </a:p>
        </p:txBody>
      </p:sp>
    </p:spTree>
    <p:extLst>
      <p:ext uri="{BB962C8B-B14F-4D97-AF65-F5344CB8AC3E}">
        <p14:creationId xmlns:p14="http://schemas.microsoft.com/office/powerpoint/2010/main" val="318999318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nvPr>
        </p:nvGraphicFramePr>
        <p:xfrm>
          <a:off x="342901" y="238987"/>
          <a:ext cx="9892143" cy="6348848"/>
        </p:xfrm>
        <a:graphic>
          <a:graphicData uri="http://schemas.openxmlformats.org/drawingml/2006/table">
            <a:tbl>
              <a:tblPr>
                <a:tableStyleId>{5C22544A-7EE6-4342-B048-85BDC9FD1C3A}</a:tableStyleId>
              </a:tblPr>
              <a:tblGrid>
                <a:gridCol w="1190411"/>
                <a:gridCol w="1073045"/>
                <a:gridCol w="2816747"/>
                <a:gridCol w="1073045"/>
                <a:gridCol w="1073045"/>
                <a:gridCol w="2665850"/>
              </a:tblGrid>
              <a:tr h="343181">
                <a:tc>
                  <a:txBody>
                    <a:bodyPr/>
                    <a:lstStyle/>
                    <a:p>
                      <a:pPr algn="ctr" rtl="0" fontAlgn="t"/>
                      <a:r>
                        <a:rPr lang="en-US" sz="1000" u="none" strike="noStrike" dirty="0">
                          <a:effectLst/>
                        </a:rPr>
                        <a:t>10/02/2013</a:t>
                      </a:r>
                      <a:endParaRPr lang="en-US" sz="1000" b="1" i="0" u="none" strike="noStrike" dirty="0">
                        <a:solidFill>
                          <a:srgbClr val="000000"/>
                        </a:solidFill>
                        <a:effectLst/>
                        <a:latin typeface="Times New Roman" panose="02020603050405020304" pitchFamily="18" charset="0"/>
                      </a:endParaRPr>
                    </a:p>
                  </a:txBody>
                  <a:tcPr marL="9525" marR="9525" marT="9525" marB="0"/>
                </a:tc>
                <a:tc>
                  <a:txBody>
                    <a:bodyPr/>
                    <a:lstStyle/>
                    <a:p>
                      <a:pPr algn="l" rtl="0" fontAlgn="t"/>
                      <a:r>
                        <a:rPr lang="en-US" sz="1000" u="none" strike="noStrike">
                          <a:effectLst/>
                        </a:rPr>
                        <a:t> </a:t>
                      </a:r>
                      <a:endParaRPr lang="en-US" sz="1000" b="0" i="0" u="none" strike="noStrike">
                        <a:solidFill>
                          <a:srgbClr val="000000"/>
                        </a:solidFill>
                        <a:effectLst/>
                        <a:latin typeface="Times New Roman" panose="02020603050405020304" pitchFamily="18" charset="0"/>
                      </a:endParaRPr>
                    </a:p>
                  </a:txBody>
                  <a:tcPr marL="9525" marR="9525" marT="9525" marB="0"/>
                </a:tc>
                <a:tc>
                  <a:txBody>
                    <a:bodyPr/>
                    <a:lstStyle/>
                    <a:p>
                      <a:pPr algn="l" rtl="0" fontAlgn="t"/>
                      <a:r>
                        <a:rPr lang="en-US" sz="1000" u="none" strike="noStrike">
                          <a:effectLst/>
                        </a:rPr>
                        <a:t> </a:t>
                      </a:r>
                      <a:endParaRPr lang="en-US" sz="1000" b="0" i="0" u="none" strike="noStrike">
                        <a:solidFill>
                          <a:srgbClr val="000000"/>
                        </a:solidFill>
                        <a:effectLst/>
                        <a:latin typeface="Times New Roman" panose="02020603050405020304" pitchFamily="18" charset="0"/>
                      </a:endParaRPr>
                    </a:p>
                  </a:txBody>
                  <a:tcPr marL="9525" marR="9525" marT="9525" marB="0"/>
                </a:tc>
                <a:tc>
                  <a:txBody>
                    <a:bodyPr/>
                    <a:lstStyle/>
                    <a:p>
                      <a:pPr algn="l" rtl="0" fontAlgn="t"/>
                      <a:r>
                        <a:rPr lang="en-US" sz="1000" u="none" strike="noStrike">
                          <a:effectLst/>
                        </a:rPr>
                        <a:t> </a:t>
                      </a:r>
                      <a:endParaRPr lang="en-US" sz="1000" b="0" i="0" u="none" strike="noStrike">
                        <a:solidFill>
                          <a:srgbClr val="000000"/>
                        </a:solidFill>
                        <a:effectLst/>
                        <a:latin typeface="Times New Roman" panose="02020603050405020304" pitchFamily="18" charset="0"/>
                      </a:endParaRPr>
                    </a:p>
                  </a:txBody>
                  <a:tcPr marL="9525" marR="9525" marT="9525" marB="0"/>
                </a:tc>
                <a:tc>
                  <a:txBody>
                    <a:bodyPr/>
                    <a:lstStyle/>
                    <a:p>
                      <a:pPr algn="l" rtl="0" fontAlgn="t"/>
                      <a:r>
                        <a:rPr lang="en-US" sz="1000" u="none" strike="noStrike">
                          <a:effectLst/>
                        </a:rPr>
                        <a:t> </a:t>
                      </a:r>
                      <a:endParaRPr lang="en-US" sz="1000" b="0" i="0" u="none" strike="noStrike">
                        <a:solidFill>
                          <a:srgbClr val="000000"/>
                        </a:solidFill>
                        <a:effectLst/>
                        <a:latin typeface="Times New Roman" panose="02020603050405020304" pitchFamily="18" charset="0"/>
                      </a:endParaRPr>
                    </a:p>
                  </a:txBody>
                  <a:tcPr marL="9525" marR="9525" marT="9525" marB="0"/>
                </a:tc>
                <a:tc>
                  <a:txBody>
                    <a:bodyPr/>
                    <a:lstStyle/>
                    <a:p>
                      <a:pPr algn="l" rtl="0" fontAlgn="t"/>
                      <a:r>
                        <a:rPr lang="en-US" sz="1000" u="none" strike="noStrike">
                          <a:effectLst/>
                        </a:rPr>
                        <a:t> </a:t>
                      </a:r>
                      <a:endParaRPr lang="en-US" sz="1000" b="0" i="0" u="none" strike="noStrike">
                        <a:solidFill>
                          <a:srgbClr val="000000"/>
                        </a:solidFill>
                        <a:effectLst/>
                        <a:latin typeface="Times New Roman" panose="02020603050405020304" pitchFamily="18" charset="0"/>
                      </a:endParaRPr>
                    </a:p>
                  </a:txBody>
                  <a:tcPr marL="9525" marR="9525" marT="9525" marB="0"/>
                </a:tc>
              </a:tr>
              <a:tr h="343181">
                <a:tc>
                  <a:txBody>
                    <a:bodyPr/>
                    <a:lstStyle/>
                    <a:p>
                      <a:pPr algn="l" rtl="0" fontAlgn="t"/>
                      <a:r>
                        <a:rPr lang="en-US" sz="1000" u="none" strike="noStrike">
                          <a:effectLst/>
                        </a:rPr>
                        <a:t> </a:t>
                      </a:r>
                      <a:endParaRPr lang="en-US" sz="1000" b="0" i="0" u="none" strike="noStrike">
                        <a:solidFill>
                          <a:srgbClr val="000000"/>
                        </a:solidFill>
                        <a:effectLst/>
                        <a:latin typeface="Times New Roman" panose="02020603050405020304" pitchFamily="18" charset="0"/>
                      </a:endParaRPr>
                    </a:p>
                  </a:txBody>
                  <a:tcPr marL="9525" marR="9525" marT="9525" marB="0"/>
                </a:tc>
                <a:tc>
                  <a:txBody>
                    <a:bodyPr/>
                    <a:lstStyle/>
                    <a:p>
                      <a:pPr algn="ctr" rtl="0" fontAlgn="t"/>
                      <a:r>
                        <a:rPr lang="en-US" sz="1000" u="none" strike="noStrike" dirty="0">
                          <a:effectLst/>
                        </a:rPr>
                        <a:t>IC</a:t>
                      </a:r>
                      <a:endParaRPr lang="en-US" sz="1000" b="1" i="0" u="none" strike="noStrike" dirty="0">
                        <a:solidFill>
                          <a:srgbClr val="000000"/>
                        </a:solidFill>
                        <a:effectLst/>
                        <a:latin typeface="Times New Roman" panose="02020603050405020304" pitchFamily="18" charset="0"/>
                      </a:endParaRPr>
                    </a:p>
                  </a:txBody>
                  <a:tcPr marL="9525" marR="9525" marT="9525" marB="0">
                    <a:solidFill>
                      <a:srgbClr val="FFFF00"/>
                    </a:solidFill>
                  </a:tcPr>
                </a:tc>
                <a:tc>
                  <a:txBody>
                    <a:bodyPr/>
                    <a:lstStyle/>
                    <a:p>
                      <a:pPr algn="l" rtl="0" fontAlgn="t"/>
                      <a:r>
                        <a:rPr lang="en-US" sz="1000" u="none" strike="noStrike">
                          <a:effectLst/>
                        </a:rPr>
                        <a:t> </a:t>
                      </a:r>
                      <a:endParaRPr lang="en-US" sz="1000" b="0" i="0" u="none" strike="noStrike">
                        <a:solidFill>
                          <a:srgbClr val="000000"/>
                        </a:solidFill>
                        <a:effectLst/>
                        <a:latin typeface="Times New Roman" panose="02020603050405020304" pitchFamily="18" charset="0"/>
                      </a:endParaRPr>
                    </a:p>
                  </a:txBody>
                  <a:tcPr marL="9525" marR="9525" marT="9525" marB="0"/>
                </a:tc>
                <a:tc>
                  <a:txBody>
                    <a:bodyPr/>
                    <a:lstStyle/>
                    <a:p>
                      <a:pPr algn="l" rtl="0" fontAlgn="t"/>
                      <a:r>
                        <a:rPr lang="en-US" sz="1000" u="none" strike="noStrike">
                          <a:effectLst/>
                        </a:rPr>
                        <a:t> </a:t>
                      </a:r>
                      <a:endParaRPr lang="en-US" sz="1000" b="0" i="0" u="none" strike="noStrike">
                        <a:solidFill>
                          <a:srgbClr val="000000"/>
                        </a:solidFill>
                        <a:effectLst/>
                        <a:latin typeface="Times New Roman" panose="02020603050405020304" pitchFamily="18" charset="0"/>
                      </a:endParaRPr>
                    </a:p>
                  </a:txBody>
                  <a:tcPr marL="9525" marR="9525" marT="9525" marB="0"/>
                </a:tc>
                <a:tc>
                  <a:txBody>
                    <a:bodyPr/>
                    <a:lstStyle/>
                    <a:p>
                      <a:pPr algn="l" rtl="0" fontAlgn="t"/>
                      <a:r>
                        <a:rPr lang="en-US" sz="1000" u="none" strike="noStrike">
                          <a:effectLst/>
                        </a:rPr>
                        <a:t> </a:t>
                      </a:r>
                      <a:endParaRPr lang="en-US" sz="1000" b="0" i="0" u="none" strike="noStrike">
                        <a:solidFill>
                          <a:srgbClr val="000000"/>
                        </a:solidFill>
                        <a:effectLst/>
                        <a:latin typeface="Times New Roman" panose="02020603050405020304" pitchFamily="18" charset="0"/>
                      </a:endParaRPr>
                    </a:p>
                  </a:txBody>
                  <a:tcPr marL="9525" marR="9525" marT="9525" marB="0"/>
                </a:tc>
                <a:tc>
                  <a:txBody>
                    <a:bodyPr/>
                    <a:lstStyle/>
                    <a:p>
                      <a:pPr algn="l" rtl="0" fontAlgn="t"/>
                      <a:r>
                        <a:rPr lang="en-US" sz="1000" u="none" strike="noStrike">
                          <a:effectLst/>
                        </a:rPr>
                        <a:t> </a:t>
                      </a:r>
                      <a:endParaRPr lang="en-US" sz="1000" b="0" i="0" u="none" strike="noStrike">
                        <a:solidFill>
                          <a:srgbClr val="000000"/>
                        </a:solidFill>
                        <a:effectLst/>
                        <a:latin typeface="Times New Roman" panose="02020603050405020304" pitchFamily="18" charset="0"/>
                      </a:endParaRPr>
                    </a:p>
                  </a:txBody>
                  <a:tcPr marL="9525" marR="9525" marT="9525" marB="0"/>
                </a:tc>
              </a:tr>
              <a:tr h="343181">
                <a:tc>
                  <a:txBody>
                    <a:bodyPr/>
                    <a:lstStyle/>
                    <a:p>
                      <a:pPr algn="l" rtl="0" fontAlgn="t"/>
                      <a:r>
                        <a:rPr lang="en-US" sz="1000" u="none" strike="noStrike">
                          <a:effectLst/>
                        </a:rPr>
                        <a:t> </a:t>
                      </a:r>
                      <a:endParaRPr lang="en-US" sz="1000" b="0" i="0" u="none" strike="noStrike">
                        <a:solidFill>
                          <a:srgbClr val="000000"/>
                        </a:solidFill>
                        <a:effectLst/>
                        <a:latin typeface="Times New Roman" panose="02020603050405020304" pitchFamily="18" charset="0"/>
                      </a:endParaRPr>
                    </a:p>
                  </a:txBody>
                  <a:tcPr marL="9525" marR="9525" marT="9525" marB="0"/>
                </a:tc>
                <a:tc>
                  <a:txBody>
                    <a:bodyPr/>
                    <a:lstStyle/>
                    <a:p>
                      <a:pPr algn="l" rtl="0" fontAlgn="t"/>
                      <a:r>
                        <a:rPr lang="en-US" sz="1000" u="none" strike="noStrike">
                          <a:effectLst/>
                        </a:rPr>
                        <a:t> </a:t>
                      </a:r>
                      <a:endParaRPr lang="en-US" sz="1000" b="0" i="0" u="none" strike="noStrike">
                        <a:solidFill>
                          <a:srgbClr val="000000"/>
                        </a:solidFill>
                        <a:effectLst/>
                        <a:latin typeface="Times New Roman" panose="02020603050405020304" pitchFamily="18" charset="0"/>
                      </a:endParaRPr>
                    </a:p>
                  </a:txBody>
                  <a:tcPr marL="9525" marR="9525" marT="9525" marB="0"/>
                </a:tc>
                <a:tc>
                  <a:txBody>
                    <a:bodyPr/>
                    <a:lstStyle/>
                    <a:p>
                      <a:pPr algn="l" rtl="0" fontAlgn="t"/>
                      <a:r>
                        <a:rPr lang="en-US" sz="1000" u="none" strike="noStrike">
                          <a:effectLst/>
                        </a:rPr>
                        <a:t>REVIEW HEARING </a:t>
                      </a:r>
                      <a:endParaRPr lang="en-US" sz="1000" b="0" i="0" u="none" strike="noStrike">
                        <a:solidFill>
                          <a:srgbClr val="000000"/>
                        </a:solidFill>
                        <a:effectLst/>
                        <a:latin typeface="Times New Roman" panose="02020603050405020304" pitchFamily="18" charset="0"/>
                      </a:endParaRPr>
                    </a:p>
                  </a:txBody>
                  <a:tcPr marL="9525" marR="9525" marT="9525" marB="0"/>
                </a:tc>
                <a:tc>
                  <a:txBody>
                    <a:bodyPr/>
                    <a:lstStyle/>
                    <a:p>
                      <a:pPr algn="r" rtl="0" fontAlgn="t"/>
                      <a:r>
                        <a:rPr lang="en-US" sz="1000" u="none" strike="noStrike">
                          <a:effectLst/>
                        </a:rPr>
                        <a:t>3.2</a:t>
                      </a:r>
                      <a:endParaRPr lang="en-US" sz="1000" b="0" i="0" u="none" strike="noStrike">
                        <a:solidFill>
                          <a:srgbClr val="000000"/>
                        </a:solidFill>
                        <a:effectLst/>
                        <a:latin typeface="Times New Roman" panose="02020603050405020304" pitchFamily="18" charset="0"/>
                      </a:endParaRPr>
                    </a:p>
                  </a:txBody>
                  <a:tcPr marL="9525" marR="9525" marT="9525" marB="0"/>
                </a:tc>
                <a:tc>
                  <a:txBody>
                    <a:bodyPr/>
                    <a:lstStyle/>
                    <a:p>
                      <a:pPr algn="r" rtl="0" fontAlgn="t"/>
                      <a:r>
                        <a:rPr lang="en-US" sz="1000" u="none" strike="noStrike">
                          <a:effectLst/>
                        </a:rPr>
                        <a:t>$224.00</a:t>
                      </a:r>
                      <a:endParaRPr lang="en-US" sz="1000" b="0" i="0" u="none" strike="noStrike">
                        <a:solidFill>
                          <a:srgbClr val="000000"/>
                        </a:solidFill>
                        <a:effectLst/>
                        <a:latin typeface="Times New Roman" panose="02020603050405020304" pitchFamily="18" charset="0"/>
                      </a:endParaRPr>
                    </a:p>
                  </a:txBody>
                  <a:tcPr marL="9525" marR="9525" marT="9525" marB="0"/>
                </a:tc>
                <a:tc>
                  <a:txBody>
                    <a:bodyPr/>
                    <a:lstStyle/>
                    <a:p>
                      <a:pPr algn="l" rtl="0" fontAlgn="t"/>
                      <a:r>
                        <a:rPr lang="en-US" sz="1000" u="none" strike="noStrike">
                          <a:effectLst/>
                        </a:rPr>
                        <a:t>Paid</a:t>
                      </a:r>
                      <a:endParaRPr lang="en-US" sz="1000" b="0" i="0" u="none" strike="noStrike">
                        <a:solidFill>
                          <a:srgbClr val="000000"/>
                        </a:solidFill>
                        <a:effectLst/>
                        <a:latin typeface="Times New Roman" panose="02020603050405020304" pitchFamily="18" charset="0"/>
                      </a:endParaRPr>
                    </a:p>
                  </a:txBody>
                  <a:tcPr marL="9525" marR="9525" marT="9525" marB="0"/>
                </a:tc>
              </a:tr>
              <a:tr h="343181">
                <a:tc>
                  <a:txBody>
                    <a:bodyPr/>
                    <a:lstStyle/>
                    <a:p>
                      <a:pPr algn="l" rtl="0" fontAlgn="t"/>
                      <a:r>
                        <a:rPr lang="en-US" sz="1000" u="none" strike="noStrike">
                          <a:effectLst/>
                        </a:rPr>
                        <a:t> </a:t>
                      </a:r>
                      <a:endParaRPr lang="en-US" sz="1000" b="0" i="0" u="none" strike="noStrike">
                        <a:solidFill>
                          <a:srgbClr val="000000"/>
                        </a:solidFill>
                        <a:effectLst/>
                        <a:latin typeface="Times New Roman" panose="02020603050405020304" pitchFamily="18" charset="0"/>
                      </a:endParaRPr>
                    </a:p>
                  </a:txBody>
                  <a:tcPr marL="9525" marR="9525" marT="9525" marB="0"/>
                </a:tc>
                <a:tc>
                  <a:txBody>
                    <a:bodyPr/>
                    <a:lstStyle/>
                    <a:p>
                      <a:pPr algn="l" rtl="0" fontAlgn="t"/>
                      <a:r>
                        <a:rPr lang="en-US" sz="1000" u="none" strike="noStrike">
                          <a:effectLst/>
                        </a:rPr>
                        <a:t> </a:t>
                      </a:r>
                      <a:endParaRPr lang="en-US" sz="1000" b="0" i="0" u="none" strike="noStrike">
                        <a:solidFill>
                          <a:srgbClr val="000000"/>
                        </a:solidFill>
                        <a:effectLst/>
                        <a:latin typeface="Times New Roman" panose="02020603050405020304" pitchFamily="18" charset="0"/>
                      </a:endParaRPr>
                    </a:p>
                  </a:txBody>
                  <a:tcPr marL="9525" marR="9525" marT="9525" marB="0"/>
                </a:tc>
                <a:tc>
                  <a:txBody>
                    <a:bodyPr/>
                    <a:lstStyle/>
                    <a:p>
                      <a:pPr algn="l" rtl="0" fontAlgn="t"/>
                      <a:r>
                        <a:rPr lang="en-US" sz="1000" u="none" strike="noStrike">
                          <a:effectLst/>
                        </a:rPr>
                        <a:t>SHELTER CARE HEARING</a:t>
                      </a:r>
                      <a:endParaRPr lang="en-US" sz="1000" b="0" i="0" u="none" strike="noStrike">
                        <a:solidFill>
                          <a:srgbClr val="000000"/>
                        </a:solidFill>
                        <a:effectLst/>
                        <a:latin typeface="Times New Roman" panose="02020603050405020304" pitchFamily="18" charset="0"/>
                      </a:endParaRPr>
                    </a:p>
                  </a:txBody>
                  <a:tcPr marL="9525" marR="9525" marT="9525" marB="0"/>
                </a:tc>
                <a:tc>
                  <a:txBody>
                    <a:bodyPr/>
                    <a:lstStyle/>
                    <a:p>
                      <a:pPr algn="r" rtl="0" fontAlgn="t"/>
                      <a:r>
                        <a:rPr lang="en-US" sz="1000" u="none" strike="noStrike">
                          <a:effectLst/>
                        </a:rPr>
                        <a:t>4.2</a:t>
                      </a:r>
                      <a:endParaRPr lang="en-US" sz="1000" b="0" i="0" u="none" strike="noStrike">
                        <a:solidFill>
                          <a:srgbClr val="000000"/>
                        </a:solidFill>
                        <a:effectLst/>
                        <a:latin typeface="Times New Roman" panose="02020603050405020304" pitchFamily="18" charset="0"/>
                      </a:endParaRPr>
                    </a:p>
                  </a:txBody>
                  <a:tcPr marL="9525" marR="9525" marT="9525" marB="0"/>
                </a:tc>
                <a:tc>
                  <a:txBody>
                    <a:bodyPr/>
                    <a:lstStyle/>
                    <a:p>
                      <a:pPr algn="r" rtl="0" fontAlgn="t"/>
                      <a:r>
                        <a:rPr lang="en-US" sz="1000" u="none" strike="noStrike">
                          <a:effectLst/>
                        </a:rPr>
                        <a:t>$294.00</a:t>
                      </a:r>
                      <a:endParaRPr lang="en-US" sz="1000" b="0" i="0" u="none" strike="noStrike">
                        <a:solidFill>
                          <a:srgbClr val="000000"/>
                        </a:solidFill>
                        <a:effectLst/>
                        <a:latin typeface="Times New Roman" panose="02020603050405020304" pitchFamily="18" charset="0"/>
                      </a:endParaRPr>
                    </a:p>
                  </a:txBody>
                  <a:tcPr marL="9525" marR="9525" marT="9525" marB="0"/>
                </a:tc>
                <a:tc>
                  <a:txBody>
                    <a:bodyPr/>
                    <a:lstStyle/>
                    <a:p>
                      <a:pPr algn="l" rtl="0" fontAlgn="t"/>
                      <a:r>
                        <a:rPr lang="en-US" sz="1000" u="none" strike="noStrike">
                          <a:effectLst/>
                        </a:rPr>
                        <a:t>Paid</a:t>
                      </a:r>
                      <a:endParaRPr lang="en-US" sz="1000" b="0" i="0" u="none" strike="noStrike">
                        <a:solidFill>
                          <a:srgbClr val="000000"/>
                        </a:solidFill>
                        <a:effectLst/>
                        <a:latin typeface="Times New Roman" panose="02020603050405020304" pitchFamily="18" charset="0"/>
                      </a:endParaRPr>
                    </a:p>
                  </a:txBody>
                  <a:tcPr marL="9525" marR="9525" marT="9525" marB="0"/>
                </a:tc>
              </a:tr>
              <a:tr h="343181">
                <a:tc>
                  <a:txBody>
                    <a:bodyPr/>
                    <a:lstStyle/>
                    <a:p>
                      <a:pPr algn="l" rtl="0" fontAlgn="t"/>
                      <a:r>
                        <a:rPr lang="en-US" sz="1000" u="none" strike="noStrike">
                          <a:effectLst/>
                        </a:rPr>
                        <a:t> </a:t>
                      </a:r>
                      <a:endParaRPr lang="en-US" sz="1000" b="0" i="0" u="none" strike="noStrike">
                        <a:solidFill>
                          <a:srgbClr val="000000"/>
                        </a:solidFill>
                        <a:effectLst/>
                        <a:latin typeface="Times New Roman" panose="02020603050405020304" pitchFamily="18" charset="0"/>
                      </a:endParaRPr>
                    </a:p>
                  </a:txBody>
                  <a:tcPr marL="9525" marR="9525" marT="9525" marB="0"/>
                </a:tc>
                <a:tc>
                  <a:txBody>
                    <a:bodyPr/>
                    <a:lstStyle/>
                    <a:p>
                      <a:pPr algn="l" rtl="0" fontAlgn="t"/>
                      <a:r>
                        <a:rPr lang="en-US" sz="1000" u="none" strike="noStrike">
                          <a:effectLst/>
                        </a:rPr>
                        <a:t> </a:t>
                      </a:r>
                      <a:endParaRPr lang="en-US" sz="1000" b="0" i="0" u="none" strike="noStrike">
                        <a:solidFill>
                          <a:srgbClr val="000000"/>
                        </a:solidFill>
                        <a:effectLst/>
                        <a:latin typeface="Times New Roman" panose="02020603050405020304" pitchFamily="18" charset="0"/>
                      </a:endParaRPr>
                    </a:p>
                  </a:txBody>
                  <a:tcPr marL="9525" marR="9525" marT="9525" marB="0"/>
                </a:tc>
                <a:tc>
                  <a:txBody>
                    <a:bodyPr/>
                    <a:lstStyle/>
                    <a:p>
                      <a:pPr algn="l" rtl="0" fontAlgn="t"/>
                      <a:r>
                        <a:rPr lang="en-US" sz="1000" u="none" strike="noStrike">
                          <a:effectLst/>
                        </a:rPr>
                        <a:t> </a:t>
                      </a:r>
                      <a:endParaRPr lang="en-US" sz="1000" b="0" i="0" u="none" strike="noStrike">
                        <a:solidFill>
                          <a:srgbClr val="000000"/>
                        </a:solidFill>
                        <a:effectLst/>
                        <a:latin typeface="Times New Roman" panose="02020603050405020304" pitchFamily="18" charset="0"/>
                      </a:endParaRPr>
                    </a:p>
                  </a:txBody>
                  <a:tcPr marL="9525" marR="9525" marT="9525" marB="0"/>
                </a:tc>
                <a:tc>
                  <a:txBody>
                    <a:bodyPr/>
                    <a:lstStyle/>
                    <a:p>
                      <a:pPr algn="r" rtl="0" fontAlgn="t"/>
                      <a:r>
                        <a:rPr lang="en-US" sz="1000" u="none" strike="noStrike" dirty="0">
                          <a:effectLst/>
                        </a:rPr>
                        <a:t>7.4</a:t>
                      </a:r>
                      <a:endParaRPr lang="en-US" sz="1000" b="1" i="0" u="none" strike="noStrike" dirty="0">
                        <a:solidFill>
                          <a:srgbClr val="000000"/>
                        </a:solidFill>
                        <a:effectLst/>
                        <a:latin typeface="Times New Roman" panose="02020603050405020304" pitchFamily="18" charset="0"/>
                      </a:endParaRPr>
                    </a:p>
                  </a:txBody>
                  <a:tcPr marL="9525" marR="9525" marT="9525" marB="0">
                    <a:solidFill>
                      <a:srgbClr val="FFFF00"/>
                    </a:solidFill>
                  </a:tcPr>
                </a:tc>
                <a:tc>
                  <a:txBody>
                    <a:bodyPr/>
                    <a:lstStyle/>
                    <a:p>
                      <a:pPr algn="r" rtl="0" fontAlgn="t"/>
                      <a:r>
                        <a:rPr lang="en-US" sz="1000" u="none" strike="noStrike">
                          <a:effectLst/>
                        </a:rPr>
                        <a:t>$518.00</a:t>
                      </a:r>
                      <a:endParaRPr lang="en-US" sz="1000" b="1" i="0" u="none" strike="noStrike">
                        <a:solidFill>
                          <a:srgbClr val="000000"/>
                        </a:solidFill>
                        <a:effectLst/>
                        <a:latin typeface="Times New Roman" panose="02020603050405020304" pitchFamily="18" charset="0"/>
                      </a:endParaRPr>
                    </a:p>
                  </a:txBody>
                  <a:tcPr marL="9525" marR="9525" marT="9525" marB="0"/>
                </a:tc>
                <a:tc>
                  <a:txBody>
                    <a:bodyPr/>
                    <a:lstStyle/>
                    <a:p>
                      <a:pPr algn="l" rtl="0" fontAlgn="t"/>
                      <a:r>
                        <a:rPr lang="en-US" sz="1000" u="none" strike="noStrike">
                          <a:effectLst/>
                        </a:rPr>
                        <a:t> </a:t>
                      </a:r>
                      <a:endParaRPr lang="en-US" sz="1000" b="1" i="0" u="none" strike="noStrike">
                        <a:solidFill>
                          <a:srgbClr val="000000"/>
                        </a:solidFill>
                        <a:effectLst/>
                        <a:latin typeface="Times New Roman" panose="02020603050405020304" pitchFamily="18" charset="0"/>
                      </a:endParaRPr>
                    </a:p>
                  </a:txBody>
                  <a:tcPr marL="9525" marR="9525" marT="9525" marB="0"/>
                </a:tc>
              </a:tr>
              <a:tr h="343181">
                <a:tc>
                  <a:txBody>
                    <a:bodyPr/>
                    <a:lstStyle/>
                    <a:p>
                      <a:pPr algn="l" rtl="0" fontAlgn="t"/>
                      <a:r>
                        <a:rPr lang="en-US" sz="1000" u="none" strike="noStrike">
                          <a:effectLst/>
                        </a:rPr>
                        <a:t> </a:t>
                      </a:r>
                      <a:endParaRPr lang="en-US" sz="1000" b="0" i="0" u="none" strike="noStrike">
                        <a:solidFill>
                          <a:srgbClr val="000000"/>
                        </a:solidFill>
                        <a:effectLst/>
                        <a:latin typeface="Times New Roman" panose="02020603050405020304" pitchFamily="18" charset="0"/>
                      </a:endParaRPr>
                    </a:p>
                  </a:txBody>
                  <a:tcPr marL="9525" marR="9525" marT="9525" marB="0"/>
                </a:tc>
                <a:tc>
                  <a:txBody>
                    <a:bodyPr/>
                    <a:lstStyle/>
                    <a:p>
                      <a:pPr algn="ctr" rtl="0" fontAlgn="t"/>
                      <a:r>
                        <a:rPr lang="en-US" sz="1000" u="none" strike="noStrike" dirty="0">
                          <a:effectLst/>
                        </a:rPr>
                        <a:t>OC</a:t>
                      </a:r>
                      <a:endParaRPr lang="en-US" sz="1000" b="1" i="0" u="none" strike="noStrike" dirty="0">
                        <a:solidFill>
                          <a:srgbClr val="000000"/>
                        </a:solidFill>
                        <a:effectLst/>
                        <a:latin typeface="Times New Roman" panose="02020603050405020304" pitchFamily="18" charset="0"/>
                      </a:endParaRPr>
                    </a:p>
                  </a:txBody>
                  <a:tcPr marL="9525" marR="9525" marT="9525" marB="0">
                    <a:solidFill>
                      <a:srgbClr val="FFFF00"/>
                    </a:solidFill>
                  </a:tcPr>
                </a:tc>
                <a:tc>
                  <a:txBody>
                    <a:bodyPr/>
                    <a:lstStyle/>
                    <a:p>
                      <a:pPr algn="l" rtl="0" fontAlgn="t"/>
                      <a:r>
                        <a:rPr lang="en-US" sz="1000" u="none" strike="noStrike">
                          <a:effectLst/>
                        </a:rPr>
                        <a:t> </a:t>
                      </a:r>
                      <a:endParaRPr lang="en-US" sz="1000" b="0" i="0" u="none" strike="noStrike">
                        <a:solidFill>
                          <a:srgbClr val="000000"/>
                        </a:solidFill>
                        <a:effectLst/>
                        <a:latin typeface="Times New Roman" panose="02020603050405020304" pitchFamily="18" charset="0"/>
                      </a:endParaRPr>
                    </a:p>
                  </a:txBody>
                  <a:tcPr marL="9525" marR="9525" marT="9525" marB="0"/>
                </a:tc>
                <a:tc>
                  <a:txBody>
                    <a:bodyPr/>
                    <a:lstStyle/>
                    <a:p>
                      <a:pPr algn="l" rtl="0" fontAlgn="t"/>
                      <a:r>
                        <a:rPr lang="en-US" sz="1000" u="none" strike="noStrike">
                          <a:effectLst/>
                        </a:rPr>
                        <a:t> </a:t>
                      </a:r>
                      <a:endParaRPr lang="en-US" sz="1000" b="0" i="0" u="none" strike="noStrike">
                        <a:solidFill>
                          <a:srgbClr val="000000"/>
                        </a:solidFill>
                        <a:effectLst/>
                        <a:latin typeface="Times New Roman" panose="02020603050405020304" pitchFamily="18" charset="0"/>
                      </a:endParaRPr>
                    </a:p>
                  </a:txBody>
                  <a:tcPr marL="9525" marR="9525" marT="9525" marB="0"/>
                </a:tc>
                <a:tc>
                  <a:txBody>
                    <a:bodyPr/>
                    <a:lstStyle/>
                    <a:p>
                      <a:pPr algn="l" rtl="0" fontAlgn="t"/>
                      <a:r>
                        <a:rPr lang="en-US" sz="1000" u="none" strike="noStrike">
                          <a:effectLst/>
                        </a:rPr>
                        <a:t> </a:t>
                      </a:r>
                      <a:endParaRPr lang="en-US" sz="1000" b="0" i="0" u="none" strike="noStrike">
                        <a:solidFill>
                          <a:srgbClr val="000000"/>
                        </a:solidFill>
                        <a:effectLst/>
                        <a:latin typeface="Times New Roman" panose="02020603050405020304" pitchFamily="18" charset="0"/>
                      </a:endParaRPr>
                    </a:p>
                  </a:txBody>
                  <a:tcPr marL="9525" marR="9525" marT="9525" marB="0"/>
                </a:tc>
                <a:tc>
                  <a:txBody>
                    <a:bodyPr/>
                    <a:lstStyle/>
                    <a:p>
                      <a:pPr algn="l" rtl="0" fontAlgn="t"/>
                      <a:r>
                        <a:rPr lang="en-US" sz="1000" u="none" strike="noStrike">
                          <a:effectLst/>
                        </a:rPr>
                        <a:t> </a:t>
                      </a:r>
                      <a:endParaRPr lang="en-US" sz="1000" b="0" i="0" u="none" strike="noStrike">
                        <a:solidFill>
                          <a:srgbClr val="000000"/>
                        </a:solidFill>
                        <a:effectLst/>
                        <a:latin typeface="Times New Roman" panose="02020603050405020304" pitchFamily="18" charset="0"/>
                      </a:endParaRPr>
                    </a:p>
                  </a:txBody>
                  <a:tcPr marL="9525" marR="9525" marT="9525" marB="0"/>
                </a:tc>
              </a:tr>
              <a:tr h="343181">
                <a:tc>
                  <a:txBody>
                    <a:bodyPr/>
                    <a:lstStyle/>
                    <a:p>
                      <a:pPr algn="l" rtl="0" fontAlgn="t"/>
                      <a:r>
                        <a:rPr lang="en-US" sz="1000" u="none" strike="noStrike">
                          <a:effectLst/>
                        </a:rPr>
                        <a:t> </a:t>
                      </a:r>
                      <a:endParaRPr lang="en-US" sz="1000" b="0" i="0" u="none" strike="noStrike">
                        <a:solidFill>
                          <a:srgbClr val="000000"/>
                        </a:solidFill>
                        <a:effectLst/>
                        <a:latin typeface="Times New Roman" panose="02020603050405020304" pitchFamily="18" charset="0"/>
                      </a:endParaRPr>
                    </a:p>
                  </a:txBody>
                  <a:tcPr marL="9525" marR="9525" marT="9525" marB="0"/>
                </a:tc>
                <a:tc>
                  <a:txBody>
                    <a:bodyPr/>
                    <a:lstStyle/>
                    <a:p>
                      <a:pPr algn="l" rtl="0" fontAlgn="t"/>
                      <a:r>
                        <a:rPr lang="en-US" sz="1000" u="none" strike="noStrike">
                          <a:effectLst/>
                        </a:rPr>
                        <a:t> </a:t>
                      </a:r>
                      <a:endParaRPr lang="en-US" sz="1000" b="0" i="0" u="none" strike="noStrike">
                        <a:solidFill>
                          <a:srgbClr val="000000"/>
                        </a:solidFill>
                        <a:effectLst/>
                        <a:latin typeface="Times New Roman" panose="02020603050405020304" pitchFamily="18" charset="0"/>
                      </a:endParaRPr>
                    </a:p>
                  </a:txBody>
                  <a:tcPr marL="9525" marR="9525" marT="9525" marB="0"/>
                </a:tc>
                <a:tc>
                  <a:txBody>
                    <a:bodyPr/>
                    <a:lstStyle/>
                    <a:p>
                      <a:pPr algn="l" rtl="0" fontAlgn="t"/>
                      <a:r>
                        <a:rPr lang="en-US" sz="1000" u="none" strike="noStrike">
                          <a:effectLst/>
                        </a:rPr>
                        <a:t>REVIEW FILE </a:t>
                      </a:r>
                      <a:endParaRPr lang="en-US" sz="1000" b="0" i="0" u="none" strike="noStrike">
                        <a:solidFill>
                          <a:srgbClr val="000000"/>
                        </a:solidFill>
                        <a:effectLst/>
                        <a:latin typeface="Times New Roman" panose="02020603050405020304" pitchFamily="18" charset="0"/>
                      </a:endParaRPr>
                    </a:p>
                  </a:txBody>
                  <a:tcPr marL="9525" marR="9525" marT="9525" marB="0"/>
                </a:tc>
                <a:tc>
                  <a:txBody>
                    <a:bodyPr/>
                    <a:lstStyle/>
                    <a:p>
                      <a:pPr algn="r" rtl="0" fontAlgn="t"/>
                      <a:r>
                        <a:rPr lang="en-US" sz="1000" u="none" strike="noStrike">
                          <a:effectLst/>
                        </a:rPr>
                        <a:t>0.6</a:t>
                      </a:r>
                      <a:endParaRPr lang="en-US" sz="1000" b="0" i="0" u="none" strike="noStrike">
                        <a:solidFill>
                          <a:srgbClr val="000000"/>
                        </a:solidFill>
                        <a:effectLst/>
                        <a:latin typeface="Times New Roman" panose="02020603050405020304" pitchFamily="18" charset="0"/>
                      </a:endParaRPr>
                    </a:p>
                  </a:txBody>
                  <a:tcPr marL="9525" marR="9525" marT="9525" marB="0"/>
                </a:tc>
                <a:tc>
                  <a:txBody>
                    <a:bodyPr/>
                    <a:lstStyle/>
                    <a:p>
                      <a:pPr algn="r" rtl="0" fontAlgn="t"/>
                      <a:r>
                        <a:rPr lang="en-US" sz="1000" u="none" strike="noStrike">
                          <a:effectLst/>
                        </a:rPr>
                        <a:t>$42.00</a:t>
                      </a:r>
                      <a:endParaRPr lang="en-US" sz="1000" b="0" i="0" u="none" strike="noStrike">
                        <a:solidFill>
                          <a:srgbClr val="000000"/>
                        </a:solidFill>
                        <a:effectLst/>
                        <a:latin typeface="Times New Roman" panose="02020603050405020304" pitchFamily="18" charset="0"/>
                      </a:endParaRPr>
                    </a:p>
                  </a:txBody>
                  <a:tcPr marL="9525" marR="9525" marT="9525" marB="0"/>
                </a:tc>
                <a:tc>
                  <a:txBody>
                    <a:bodyPr/>
                    <a:lstStyle/>
                    <a:p>
                      <a:pPr algn="l" rtl="0" fontAlgn="t"/>
                      <a:r>
                        <a:rPr lang="en-US" sz="1000" u="none" strike="noStrike">
                          <a:effectLst/>
                        </a:rPr>
                        <a:t>Paid</a:t>
                      </a:r>
                      <a:endParaRPr lang="en-US" sz="1000" b="0" i="0" u="none" strike="noStrike">
                        <a:solidFill>
                          <a:srgbClr val="000000"/>
                        </a:solidFill>
                        <a:effectLst/>
                        <a:latin typeface="Times New Roman" panose="02020603050405020304" pitchFamily="18" charset="0"/>
                      </a:endParaRPr>
                    </a:p>
                  </a:txBody>
                  <a:tcPr marL="9525" marR="9525" marT="9525" marB="0"/>
                </a:tc>
              </a:tr>
              <a:tr h="583407">
                <a:tc>
                  <a:txBody>
                    <a:bodyPr/>
                    <a:lstStyle/>
                    <a:p>
                      <a:pPr algn="l" rtl="0" fontAlgn="t"/>
                      <a:r>
                        <a:rPr lang="en-US" sz="1000" u="none" strike="noStrike">
                          <a:effectLst/>
                        </a:rPr>
                        <a:t> </a:t>
                      </a:r>
                      <a:endParaRPr lang="en-US" sz="1000" b="0" i="0" u="none" strike="noStrike">
                        <a:solidFill>
                          <a:srgbClr val="000000"/>
                        </a:solidFill>
                        <a:effectLst/>
                        <a:latin typeface="Times New Roman" panose="02020603050405020304" pitchFamily="18" charset="0"/>
                      </a:endParaRPr>
                    </a:p>
                  </a:txBody>
                  <a:tcPr marL="9525" marR="9525" marT="9525" marB="0"/>
                </a:tc>
                <a:tc>
                  <a:txBody>
                    <a:bodyPr/>
                    <a:lstStyle/>
                    <a:p>
                      <a:pPr algn="l" rtl="0" fontAlgn="t"/>
                      <a:r>
                        <a:rPr lang="en-US" sz="1000" u="none" strike="noStrike">
                          <a:effectLst/>
                        </a:rPr>
                        <a:t> </a:t>
                      </a:r>
                      <a:endParaRPr lang="en-US" sz="1000" b="0" i="0" u="none" strike="noStrike">
                        <a:solidFill>
                          <a:srgbClr val="000000"/>
                        </a:solidFill>
                        <a:effectLst/>
                        <a:latin typeface="Times New Roman" panose="02020603050405020304" pitchFamily="18" charset="0"/>
                      </a:endParaRPr>
                    </a:p>
                  </a:txBody>
                  <a:tcPr marL="9525" marR="9525" marT="9525" marB="0"/>
                </a:tc>
                <a:tc>
                  <a:txBody>
                    <a:bodyPr/>
                    <a:lstStyle/>
                    <a:p>
                      <a:pPr algn="l" rtl="0" fontAlgn="t"/>
                      <a:r>
                        <a:rPr lang="en-US" sz="1000" u="none" strike="noStrike">
                          <a:effectLst/>
                        </a:rPr>
                        <a:t>18 U.S.C. § 922</a:t>
                      </a:r>
                      <a:br>
                        <a:rPr lang="en-US" sz="1000" u="none" strike="noStrike">
                          <a:effectLst/>
                        </a:rPr>
                      </a:br>
                      <a:r>
                        <a:rPr lang="en-US" sz="1000" u="none" strike="noStrike">
                          <a:effectLst/>
                        </a:rPr>
                        <a:t>18 U.S.C. § 921</a:t>
                      </a:r>
                      <a:endParaRPr lang="en-US" sz="1000" b="0" i="0" u="none" strike="noStrike">
                        <a:solidFill>
                          <a:srgbClr val="000000"/>
                        </a:solidFill>
                        <a:effectLst/>
                        <a:latin typeface="Times New Roman" panose="02020603050405020304" pitchFamily="18" charset="0"/>
                      </a:endParaRPr>
                    </a:p>
                  </a:txBody>
                  <a:tcPr marL="9525" marR="9525" marT="9525" marB="0"/>
                </a:tc>
                <a:tc>
                  <a:txBody>
                    <a:bodyPr/>
                    <a:lstStyle/>
                    <a:p>
                      <a:pPr algn="r" rtl="0" fontAlgn="t"/>
                      <a:r>
                        <a:rPr lang="en-US" sz="1000" u="none" strike="noStrike">
                          <a:effectLst/>
                        </a:rPr>
                        <a:t>1.9</a:t>
                      </a:r>
                      <a:endParaRPr lang="en-US" sz="1000" b="0" i="0" u="none" strike="noStrike">
                        <a:solidFill>
                          <a:srgbClr val="000000"/>
                        </a:solidFill>
                        <a:effectLst/>
                        <a:latin typeface="Times New Roman" panose="02020603050405020304" pitchFamily="18" charset="0"/>
                      </a:endParaRPr>
                    </a:p>
                  </a:txBody>
                  <a:tcPr marL="9525" marR="9525" marT="9525" marB="0"/>
                </a:tc>
                <a:tc>
                  <a:txBody>
                    <a:bodyPr/>
                    <a:lstStyle/>
                    <a:p>
                      <a:pPr algn="r" rtl="0" fontAlgn="t"/>
                      <a:r>
                        <a:rPr lang="en-US" sz="1000" u="none" strike="noStrike">
                          <a:effectLst/>
                        </a:rPr>
                        <a:t>$133.00</a:t>
                      </a:r>
                      <a:endParaRPr lang="en-US" sz="1000" b="0" i="0" u="none" strike="noStrike">
                        <a:solidFill>
                          <a:srgbClr val="000000"/>
                        </a:solidFill>
                        <a:effectLst/>
                        <a:latin typeface="Times New Roman" panose="02020603050405020304" pitchFamily="18" charset="0"/>
                      </a:endParaRPr>
                    </a:p>
                  </a:txBody>
                  <a:tcPr marL="9525" marR="9525" marT="9525" marB="0"/>
                </a:tc>
                <a:tc>
                  <a:txBody>
                    <a:bodyPr/>
                    <a:lstStyle/>
                    <a:p>
                      <a:pPr algn="l" rtl="0" fontAlgn="t"/>
                      <a:r>
                        <a:rPr lang="en-US" sz="1000" u="none" strike="noStrike">
                          <a:effectLst/>
                        </a:rPr>
                        <a:t>Paid</a:t>
                      </a:r>
                      <a:endParaRPr lang="en-US" sz="1000" b="0" i="0" u="none" strike="noStrike">
                        <a:solidFill>
                          <a:srgbClr val="000000"/>
                        </a:solidFill>
                        <a:effectLst/>
                        <a:latin typeface="Times New Roman" panose="02020603050405020304" pitchFamily="18" charset="0"/>
                      </a:endParaRPr>
                    </a:p>
                  </a:txBody>
                  <a:tcPr marL="9525" marR="9525" marT="9525" marB="0"/>
                </a:tc>
              </a:tr>
              <a:tr h="2333631">
                <a:tc>
                  <a:txBody>
                    <a:bodyPr/>
                    <a:lstStyle/>
                    <a:p>
                      <a:pPr algn="l" rtl="0" fontAlgn="t"/>
                      <a:r>
                        <a:rPr lang="en-US" sz="1000" u="none" strike="noStrike">
                          <a:effectLst/>
                        </a:rPr>
                        <a:t> </a:t>
                      </a:r>
                      <a:endParaRPr lang="en-US" sz="1000" b="0" i="0" u="none" strike="noStrike">
                        <a:solidFill>
                          <a:srgbClr val="000000"/>
                        </a:solidFill>
                        <a:effectLst/>
                        <a:latin typeface="Times New Roman" panose="02020603050405020304" pitchFamily="18" charset="0"/>
                      </a:endParaRPr>
                    </a:p>
                  </a:txBody>
                  <a:tcPr marL="9525" marR="9525" marT="9525" marB="0"/>
                </a:tc>
                <a:tc>
                  <a:txBody>
                    <a:bodyPr/>
                    <a:lstStyle/>
                    <a:p>
                      <a:pPr algn="l" rtl="0" fontAlgn="t"/>
                      <a:r>
                        <a:rPr lang="en-US" sz="1000" u="none" strike="noStrike">
                          <a:effectLst/>
                        </a:rPr>
                        <a:t> </a:t>
                      </a:r>
                      <a:endParaRPr lang="en-US" sz="1000" b="0" i="0" u="none" strike="noStrike">
                        <a:solidFill>
                          <a:srgbClr val="000000"/>
                        </a:solidFill>
                        <a:effectLst/>
                        <a:latin typeface="Times New Roman" panose="02020603050405020304" pitchFamily="18" charset="0"/>
                      </a:endParaRPr>
                    </a:p>
                  </a:txBody>
                  <a:tcPr marL="9525" marR="9525" marT="9525" marB="0"/>
                </a:tc>
                <a:tc>
                  <a:txBody>
                    <a:bodyPr/>
                    <a:lstStyle/>
                    <a:p>
                      <a:pPr algn="l" rtl="0" fontAlgn="t"/>
                      <a:r>
                        <a:rPr lang="en-US" sz="1000" u="none" strike="noStrike">
                          <a:effectLst/>
                        </a:rPr>
                        <a:t>2005 WL 946620</a:t>
                      </a:r>
                      <a:br>
                        <a:rPr lang="en-US" sz="1000" u="none" strike="noStrike">
                          <a:effectLst/>
                        </a:rPr>
                      </a:br>
                      <a:r>
                        <a:rPr lang="en-US" sz="1000" u="none" strike="noStrike">
                          <a:effectLst/>
                        </a:rPr>
                        <a:t>609 S.E.2d 473</a:t>
                      </a:r>
                      <a:br>
                        <a:rPr lang="en-US" sz="1000" u="none" strike="noStrike">
                          <a:effectLst/>
                        </a:rPr>
                      </a:br>
                      <a:r>
                        <a:rPr lang="en-US" sz="1000" u="none" strike="noStrike">
                          <a:effectLst/>
                        </a:rPr>
                        <a:t>280 F.3d 403</a:t>
                      </a:r>
                      <a:br>
                        <a:rPr lang="en-US" sz="1000" u="none" strike="noStrike">
                          <a:effectLst/>
                        </a:rPr>
                      </a:br>
                      <a:r>
                        <a:rPr lang="en-US" sz="1000" u="none" strike="noStrike">
                          <a:effectLst/>
                        </a:rPr>
                        <a:t>123 S.Ct. 1764</a:t>
                      </a:r>
                      <a:br>
                        <a:rPr lang="en-US" sz="1000" u="none" strike="noStrike">
                          <a:effectLst/>
                        </a:rPr>
                      </a:br>
                      <a:r>
                        <a:rPr lang="en-US" sz="1000" u="none" strike="noStrike">
                          <a:effectLst/>
                        </a:rPr>
                        <a:t>119 F.3d 290</a:t>
                      </a:r>
                      <a:br>
                        <a:rPr lang="en-US" sz="1000" u="none" strike="noStrike">
                          <a:effectLst/>
                        </a:rPr>
                      </a:br>
                      <a:r>
                        <a:rPr lang="en-US" sz="1000" u="none" strike="noStrike">
                          <a:effectLst/>
                        </a:rPr>
                        <a:t>209 F.3d 319</a:t>
                      </a:r>
                      <a:br>
                        <a:rPr lang="en-US" sz="1000" u="none" strike="noStrike">
                          <a:effectLst/>
                        </a:rPr>
                      </a:br>
                      <a:r>
                        <a:rPr lang="en-US" sz="1000" u="none" strike="noStrike">
                          <a:effectLst/>
                        </a:rPr>
                        <a:t>180 F.3d 115</a:t>
                      </a:r>
                      <a:br>
                        <a:rPr lang="en-US" sz="1000" u="none" strike="noStrike">
                          <a:effectLst/>
                        </a:rPr>
                      </a:br>
                      <a:r>
                        <a:rPr lang="en-US" sz="1000" u="none" strike="noStrike">
                          <a:effectLst/>
                        </a:rPr>
                        <a:t>537 U.S. 71</a:t>
                      </a:r>
                      <a:endParaRPr lang="en-US" sz="1000" b="0" i="0" u="none" strike="noStrike">
                        <a:solidFill>
                          <a:srgbClr val="000000"/>
                        </a:solidFill>
                        <a:effectLst/>
                        <a:latin typeface="Times New Roman" panose="02020603050405020304" pitchFamily="18" charset="0"/>
                      </a:endParaRPr>
                    </a:p>
                  </a:txBody>
                  <a:tcPr marL="9525" marR="9525" marT="9525" marB="0"/>
                </a:tc>
                <a:tc>
                  <a:txBody>
                    <a:bodyPr/>
                    <a:lstStyle/>
                    <a:p>
                      <a:pPr algn="r" rtl="0" fontAlgn="t"/>
                      <a:r>
                        <a:rPr lang="en-US" sz="1000" u="none" strike="noStrike">
                          <a:effectLst/>
                        </a:rPr>
                        <a:t>2.3</a:t>
                      </a:r>
                      <a:endParaRPr lang="en-US" sz="1000" b="0" i="0" u="none" strike="noStrike">
                        <a:solidFill>
                          <a:srgbClr val="000000"/>
                        </a:solidFill>
                        <a:effectLst/>
                        <a:latin typeface="Times New Roman" panose="02020603050405020304" pitchFamily="18" charset="0"/>
                      </a:endParaRPr>
                    </a:p>
                  </a:txBody>
                  <a:tcPr marL="9525" marR="9525" marT="9525" marB="0"/>
                </a:tc>
                <a:tc>
                  <a:txBody>
                    <a:bodyPr/>
                    <a:lstStyle/>
                    <a:p>
                      <a:pPr algn="r" rtl="0" fontAlgn="t"/>
                      <a:r>
                        <a:rPr lang="en-US" sz="1000" u="none" strike="noStrike">
                          <a:effectLst/>
                        </a:rPr>
                        <a:t>$161.00</a:t>
                      </a:r>
                      <a:endParaRPr lang="en-US" sz="1000" b="0" i="0" u="none" strike="noStrike">
                        <a:solidFill>
                          <a:srgbClr val="000000"/>
                        </a:solidFill>
                        <a:effectLst/>
                        <a:latin typeface="Times New Roman" panose="02020603050405020304" pitchFamily="18" charset="0"/>
                      </a:endParaRPr>
                    </a:p>
                  </a:txBody>
                  <a:tcPr marL="9525" marR="9525" marT="9525" marB="0"/>
                </a:tc>
                <a:tc>
                  <a:txBody>
                    <a:bodyPr/>
                    <a:lstStyle/>
                    <a:p>
                      <a:pPr algn="l" rtl="0" fontAlgn="t"/>
                      <a:r>
                        <a:rPr lang="en-US" sz="1000" u="none" strike="noStrike">
                          <a:effectLst/>
                        </a:rPr>
                        <a:t>Paid</a:t>
                      </a:r>
                      <a:endParaRPr lang="en-US" sz="1000" b="0" i="0" u="none" strike="noStrike">
                        <a:solidFill>
                          <a:srgbClr val="000000"/>
                        </a:solidFill>
                        <a:effectLst/>
                        <a:latin typeface="Times New Roman" panose="02020603050405020304" pitchFamily="18" charset="0"/>
                      </a:endParaRPr>
                    </a:p>
                  </a:txBody>
                  <a:tcPr marL="9525" marR="9525" marT="9525" marB="0"/>
                </a:tc>
              </a:tr>
              <a:tr h="343181">
                <a:tc>
                  <a:txBody>
                    <a:bodyPr/>
                    <a:lstStyle/>
                    <a:p>
                      <a:pPr algn="l" rtl="0" fontAlgn="t"/>
                      <a:r>
                        <a:rPr lang="en-US" sz="1000" u="none" strike="noStrike">
                          <a:effectLst/>
                        </a:rPr>
                        <a:t> </a:t>
                      </a:r>
                      <a:endParaRPr lang="en-US" sz="1000" b="0" i="0" u="none" strike="noStrike">
                        <a:solidFill>
                          <a:srgbClr val="000000"/>
                        </a:solidFill>
                        <a:effectLst/>
                        <a:latin typeface="Times New Roman" panose="02020603050405020304" pitchFamily="18" charset="0"/>
                      </a:endParaRPr>
                    </a:p>
                  </a:txBody>
                  <a:tcPr marL="9525" marR="9525" marT="9525" marB="0"/>
                </a:tc>
                <a:tc>
                  <a:txBody>
                    <a:bodyPr/>
                    <a:lstStyle/>
                    <a:p>
                      <a:pPr algn="l" rtl="0" fontAlgn="t"/>
                      <a:r>
                        <a:rPr lang="en-US" sz="1000" u="none" strike="noStrike">
                          <a:effectLst/>
                        </a:rPr>
                        <a:t> </a:t>
                      </a:r>
                      <a:endParaRPr lang="en-US" sz="1000" b="0" i="0" u="none" strike="noStrike">
                        <a:solidFill>
                          <a:srgbClr val="000000"/>
                        </a:solidFill>
                        <a:effectLst/>
                        <a:latin typeface="Times New Roman" panose="02020603050405020304" pitchFamily="18" charset="0"/>
                      </a:endParaRPr>
                    </a:p>
                  </a:txBody>
                  <a:tcPr marL="9525" marR="9525" marT="9525" marB="0"/>
                </a:tc>
                <a:tc>
                  <a:txBody>
                    <a:bodyPr/>
                    <a:lstStyle/>
                    <a:p>
                      <a:pPr algn="l" rtl="0" fontAlgn="t"/>
                      <a:r>
                        <a:rPr lang="en-US" sz="1000" u="none" strike="noStrike">
                          <a:effectLst/>
                        </a:rPr>
                        <a:t>OPEN/CLOSE FILE</a:t>
                      </a:r>
                      <a:endParaRPr lang="en-US" sz="1000" b="0" i="0" u="none" strike="noStrike">
                        <a:solidFill>
                          <a:srgbClr val="000000"/>
                        </a:solidFill>
                        <a:effectLst/>
                        <a:latin typeface="Times New Roman" panose="02020603050405020304" pitchFamily="18" charset="0"/>
                      </a:endParaRPr>
                    </a:p>
                  </a:txBody>
                  <a:tcPr marL="9525" marR="9525" marT="9525" marB="0"/>
                </a:tc>
                <a:tc>
                  <a:txBody>
                    <a:bodyPr/>
                    <a:lstStyle/>
                    <a:p>
                      <a:pPr algn="r" rtl="0" fontAlgn="t"/>
                      <a:r>
                        <a:rPr lang="en-US" sz="1000" u="none" strike="noStrike">
                          <a:effectLst/>
                        </a:rPr>
                        <a:t>0.3</a:t>
                      </a:r>
                      <a:endParaRPr lang="en-US" sz="1000" b="0" i="0" u="none" strike="noStrike">
                        <a:solidFill>
                          <a:srgbClr val="000000"/>
                        </a:solidFill>
                        <a:effectLst/>
                        <a:latin typeface="Times New Roman" panose="02020603050405020304" pitchFamily="18" charset="0"/>
                      </a:endParaRPr>
                    </a:p>
                  </a:txBody>
                  <a:tcPr marL="9525" marR="9525" marT="9525" marB="0"/>
                </a:tc>
                <a:tc>
                  <a:txBody>
                    <a:bodyPr/>
                    <a:lstStyle/>
                    <a:p>
                      <a:pPr algn="r" rtl="0" fontAlgn="t"/>
                      <a:r>
                        <a:rPr lang="en-US" sz="1000" u="none" strike="noStrike">
                          <a:effectLst/>
                        </a:rPr>
                        <a:t>$21.00</a:t>
                      </a:r>
                      <a:endParaRPr lang="en-US" sz="1000" b="0" i="0" u="none" strike="noStrike">
                        <a:solidFill>
                          <a:srgbClr val="000000"/>
                        </a:solidFill>
                        <a:effectLst/>
                        <a:latin typeface="Times New Roman" panose="02020603050405020304" pitchFamily="18" charset="0"/>
                      </a:endParaRPr>
                    </a:p>
                  </a:txBody>
                  <a:tcPr marL="9525" marR="9525" marT="9525" marB="0"/>
                </a:tc>
                <a:tc>
                  <a:txBody>
                    <a:bodyPr/>
                    <a:lstStyle/>
                    <a:p>
                      <a:pPr algn="l" rtl="0" fontAlgn="t"/>
                      <a:r>
                        <a:rPr lang="en-US" sz="1000" u="none" strike="noStrike">
                          <a:effectLst/>
                        </a:rPr>
                        <a:t>Paid</a:t>
                      </a:r>
                      <a:endParaRPr lang="en-US" sz="1000" b="0" i="0" u="none" strike="noStrike">
                        <a:solidFill>
                          <a:srgbClr val="000000"/>
                        </a:solidFill>
                        <a:effectLst/>
                        <a:latin typeface="Times New Roman" panose="02020603050405020304" pitchFamily="18" charset="0"/>
                      </a:endParaRPr>
                    </a:p>
                  </a:txBody>
                  <a:tcPr marL="9525" marR="9525" marT="9525" marB="0"/>
                </a:tc>
              </a:tr>
              <a:tr h="343181">
                <a:tc>
                  <a:txBody>
                    <a:bodyPr/>
                    <a:lstStyle/>
                    <a:p>
                      <a:pPr algn="l" rtl="0" fontAlgn="t"/>
                      <a:r>
                        <a:rPr lang="en-US" sz="1000" u="none" strike="noStrike">
                          <a:effectLst/>
                        </a:rPr>
                        <a:t> </a:t>
                      </a:r>
                      <a:endParaRPr lang="en-US" sz="1000" b="0" i="0" u="none" strike="noStrike">
                        <a:solidFill>
                          <a:srgbClr val="000000"/>
                        </a:solidFill>
                        <a:effectLst/>
                        <a:latin typeface="Times New Roman" panose="02020603050405020304" pitchFamily="18" charset="0"/>
                      </a:endParaRPr>
                    </a:p>
                  </a:txBody>
                  <a:tcPr marL="9525" marR="9525" marT="9525" marB="0"/>
                </a:tc>
                <a:tc>
                  <a:txBody>
                    <a:bodyPr/>
                    <a:lstStyle/>
                    <a:p>
                      <a:pPr algn="l" rtl="0" fontAlgn="t"/>
                      <a:r>
                        <a:rPr lang="en-US" sz="1000" u="none" strike="noStrike">
                          <a:effectLst/>
                        </a:rPr>
                        <a:t> </a:t>
                      </a:r>
                      <a:endParaRPr lang="en-US" sz="1000" b="0" i="0" u="none" strike="noStrike">
                        <a:solidFill>
                          <a:srgbClr val="000000"/>
                        </a:solidFill>
                        <a:effectLst/>
                        <a:latin typeface="Times New Roman" panose="02020603050405020304" pitchFamily="18" charset="0"/>
                      </a:endParaRPr>
                    </a:p>
                  </a:txBody>
                  <a:tcPr marL="9525" marR="9525" marT="9525" marB="0"/>
                </a:tc>
                <a:tc>
                  <a:txBody>
                    <a:bodyPr/>
                    <a:lstStyle/>
                    <a:p>
                      <a:pPr algn="l" rtl="0" fontAlgn="t"/>
                      <a:r>
                        <a:rPr lang="en-US" sz="1000" u="none" strike="noStrike">
                          <a:effectLst/>
                        </a:rPr>
                        <a:t>Call w client</a:t>
                      </a:r>
                      <a:endParaRPr lang="en-US" sz="1000" b="0" i="0" u="none" strike="noStrike">
                        <a:solidFill>
                          <a:srgbClr val="000000"/>
                        </a:solidFill>
                        <a:effectLst/>
                        <a:latin typeface="Times New Roman" panose="02020603050405020304" pitchFamily="18" charset="0"/>
                      </a:endParaRPr>
                    </a:p>
                  </a:txBody>
                  <a:tcPr marL="9525" marR="9525" marT="9525" marB="0"/>
                </a:tc>
                <a:tc>
                  <a:txBody>
                    <a:bodyPr/>
                    <a:lstStyle/>
                    <a:p>
                      <a:pPr algn="r" rtl="0" fontAlgn="t"/>
                      <a:r>
                        <a:rPr lang="en-US" sz="1000" u="none" strike="noStrike">
                          <a:effectLst/>
                        </a:rPr>
                        <a:t>0.6</a:t>
                      </a:r>
                      <a:endParaRPr lang="en-US" sz="1000" b="0" i="0" u="none" strike="noStrike">
                        <a:solidFill>
                          <a:srgbClr val="000000"/>
                        </a:solidFill>
                        <a:effectLst/>
                        <a:latin typeface="Times New Roman" panose="02020603050405020304" pitchFamily="18" charset="0"/>
                      </a:endParaRPr>
                    </a:p>
                  </a:txBody>
                  <a:tcPr marL="9525" marR="9525" marT="9525" marB="0"/>
                </a:tc>
                <a:tc>
                  <a:txBody>
                    <a:bodyPr/>
                    <a:lstStyle/>
                    <a:p>
                      <a:pPr algn="r" rtl="0" fontAlgn="t"/>
                      <a:r>
                        <a:rPr lang="en-US" sz="1000" u="none" strike="noStrike">
                          <a:effectLst/>
                        </a:rPr>
                        <a:t>$42.00</a:t>
                      </a:r>
                      <a:endParaRPr lang="en-US" sz="1000" b="0" i="0" u="none" strike="noStrike">
                        <a:solidFill>
                          <a:srgbClr val="000000"/>
                        </a:solidFill>
                        <a:effectLst/>
                        <a:latin typeface="Times New Roman" panose="02020603050405020304" pitchFamily="18" charset="0"/>
                      </a:endParaRPr>
                    </a:p>
                  </a:txBody>
                  <a:tcPr marL="9525" marR="9525" marT="9525" marB="0"/>
                </a:tc>
                <a:tc>
                  <a:txBody>
                    <a:bodyPr/>
                    <a:lstStyle/>
                    <a:p>
                      <a:pPr algn="l" rtl="0" fontAlgn="t"/>
                      <a:r>
                        <a:rPr lang="en-US" sz="1000" u="none" strike="noStrike">
                          <a:effectLst/>
                        </a:rPr>
                        <a:t>Paid</a:t>
                      </a:r>
                      <a:endParaRPr lang="en-US" sz="1000" b="0" i="0" u="none" strike="noStrike">
                        <a:solidFill>
                          <a:srgbClr val="000000"/>
                        </a:solidFill>
                        <a:effectLst/>
                        <a:latin typeface="Times New Roman" panose="02020603050405020304" pitchFamily="18" charset="0"/>
                      </a:endParaRPr>
                    </a:p>
                  </a:txBody>
                  <a:tcPr marL="9525" marR="9525" marT="9525" marB="0"/>
                </a:tc>
              </a:tr>
              <a:tr h="343181">
                <a:tc>
                  <a:txBody>
                    <a:bodyPr/>
                    <a:lstStyle/>
                    <a:p>
                      <a:pPr algn="l" rtl="0" fontAlgn="t"/>
                      <a:r>
                        <a:rPr lang="en-US" sz="1000" u="none" strike="noStrike">
                          <a:effectLst/>
                        </a:rPr>
                        <a:t> </a:t>
                      </a:r>
                      <a:endParaRPr lang="en-US" sz="1000" b="0" i="0" u="none" strike="noStrike">
                        <a:solidFill>
                          <a:srgbClr val="000000"/>
                        </a:solidFill>
                        <a:effectLst/>
                        <a:latin typeface="Times New Roman" panose="02020603050405020304" pitchFamily="18" charset="0"/>
                      </a:endParaRPr>
                    </a:p>
                  </a:txBody>
                  <a:tcPr marL="9525" marR="9525" marT="9525" marB="0"/>
                </a:tc>
                <a:tc>
                  <a:txBody>
                    <a:bodyPr/>
                    <a:lstStyle/>
                    <a:p>
                      <a:pPr algn="l" rtl="0" fontAlgn="t"/>
                      <a:r>
                        <a:rPr lang="en-US" sz="1000" u="none" strike="noStrike">
                          <a:effectLst/>
                        </a:rPr>
                        <a:t> </a:t>
                      </a:r>
                      <a:endParaRPr lang="en-US" sz="1000" b="0" i="0" u="none" strike="noStrike">
                        <a:solidFill>
                          <a:srgbClr val="000000"/>
                        </a:solidFill>
                        <a:effectLst/>
                        <a:latin typeface="Times New Roman" panose="02020603050405020304" pitchFamily="18" charset="0"/>
                      </a:endParaRPr>
                    </a:p>
                  </a:txBody>
                  <a:tcPr marL="9525" marR="9525" marT="9525" marB="0"/>
                </a:tc>
                <a:tc>
                  <a:txBody>
                    <a:bodyPr/>
                    <a:lstStyle/>
                    <a:p>
                      <a:pPr algn="l" rtl="0" fontAlgn="t"/>
                      <a:r>
                        <a:rPr lang="en-US" sz="1000" u="none" strike="noStrike">
                          <a:effectLst/>
                        </a:rPr>
                        <a:t>Call w client's sister</a:t>
                      </a:r>
                      <a:endParaRPr lang="en-US" sz="1000" b="0" i="0" u="none" strike="noStrike">
                        <a:solidFill>
                          <a:srgbClr val="000000"/>
                        </a:solidFill>
                        <a:effectLst/>
                        <a:latin typeface="Times New Roman" panose="02020603050405020304" pitchFamily="18" charset="0"/>
                      </a:endParaRPr>
                    </a:p>
                  </a:txBody>
                  <a:tcPr marL="9525" marR="9525" marT="9525" marB="0"/>
                </a:tc>
                <a:tc>
                  <a:txBody>
                    <a:bodyPr/>
                    <a:lstStyle/>
                    <a:p>
                      <a:pPr algn="r" rtl="0" fontAlgn="t"/>
                      <a:r>
                        <a:rPr lang="en-US" sz="1000" u="none" strike="noStrike">
                          <a:effectLst/>
                        </a:rPr>
                        <a:t>0.4</a:t>
                      </a:r>
                      <a:endParaRPr lang="en-US" sz="1000" b="0" i="0" u="none" strike="noStrike">
                        <a:solidFill>
                          <a:srgbClr val="000000"/>
                        </a:solidFill>
                        <a:effectLst/>
                        <a:latin typeface="Times New Roman" panose="02020603050405020304" pitchFamily="18" charset="0"/>
                      </a:endParaRPr>
                    </a:p>
                  </a:txBody>
                  <a:tcPr marL="9525" marR="9525" marT="9525" marB="0"/>
                </a:tc>
                <a:tc>
                  <a:txBody>
                    <a:bodyPr/>
                    <a:lstStyle/>
                    <a:p>
                      <a:pPr algn="r" rtl="0" fontAlgn="t"/>
                      <a:r>
                        <a:rPr lang="en-US" sz="1000" u="none" strike="noStrike">
                          <a:effectLst/>
                        </a:rPr>
                        <a:t>$28.00</a:t>
                      </a:r>
                      <a:endParaRPr lang="en-US" sz="1000" b="0" i="0" u="none" strike="noStrike">
                        <a:solidFill>
                          <a:srgbClr val="000000"/>
                        </a:solidFill>
                        <a:effectLst/>
                        <a:latin typeface="Times New Roman" panose="02020603050405020304" pitchFamily="18" charset="0"/>
                      </a:endParaRPr>
                    </a:p>
                  </a:txBody>
                  <a:tcPr marL="9525" marR="9525" marT="9525" marB="0"/>
                </a:tc>
                <a:tc>
                  <a:txBody>
                    <a:bodyPr/>
                    <a:lstStyle/>
                    <a:p>
                      <a:pPr algn="l" rtl="0" fontAlgn="t"/>
                      <a:r>
                        <a:rPr lang="en-US" sz="1000" u="none" strike="noStrike" dirty="0">
                          <a:effectLst/>
                        </a:rPr>
                        <a:t>Paid</a:t>
                      </a:r>
                      <a:endParaRPr lang="en-US" sz="1000" b="0" i="0" u="none" strike="noStrike" dirty="0">
                        <a:solidFill>
                          <a:srgbClr val="000000"/>
                        </a:solidFill>
                        <a:effectLst/>
                        <a:latin typeface="Times New Roman" panose="02020603050405020304" pitchFamily="18" charset="0"/>
                      </a:endParaRPr>
                    </a:p>
                  </a:txBody>
                  <a:tcPr marL="9525" marR="9525" marT="9525" marB="0"/>
                </a:tc>
              </a:tr>
            </a:tbl>
          </a:graphicData>
        </a:graphic>
      </p:graphicFrame>
    </p:spTree>
    <p:extLst>
      <p:ext uri="{BB962C8B-B14F-4D97-AF65-F5344CB8AC3E}">
        <p14:creationId xmlns:p14="http://schemas.microsoft.com/office/powerpoint/2010/main" val="359204814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nvPr>
        </p:nvGraphicFramePr>
        <p:xfrm>
          <a:off x="737752" y="238990"/>
          <a:ext cx="10266220" cy="6369629"/>
        </p:xfrm>
        <a:graphic>
          <a:graphicData uri="http://schemas.openxmlformats.org/drawingml/2006/table">
            <a:tbl>
              <a:tblPr>
                <a:tableStyleId>{5C22544A-7EE6-4342-B048-85BDC9FD1C3A}</a:tableStyleId>
              </a:tblPr>
              <a:tblGrid>
                <a:gridCol w="1235426"/>
                <a:gridCol w="1113624"/>
                <a:gridCol w="2923263"/>
                <a:gridCol w="1113624"/>
                <a:gridCol w="1113624"/>
                <a:gridCol w="2766659"/>
              </a:tblGrid>
              <a:tr h="978467">
                <a:tc>
                  <a:txBody>
                    <a:bodyPr/>
                    <a:lstStyle/>
                    <a:p>
                      <a:pPr algn="l" rtl="0" fontAlgn="t"/>
                      <a:r>
                        <a:rPr lang="en-US" sz="1000" u="none" strike="noStrike">
                          <a:effectLst/>
                        </a:rPr>
                        <a:t> </a:t>
                      </a:r>
                      <a:endParaRPr lang="en-US" sz="1000" b="0" i="0" u="none" strike="noStrike">
                        <a:solidFill>
                          <a:srgbClr val="000000"/>
                        </a:solidFill>
                        <a:effectLst/>
                        <a:latin typeface="Times New Roman" panose="02020603050405020304" pitchFamily="18" charset="0"/>
                      </a:endParaRPr>
                    </a:p>
                  </a:txBody>
                  <a:tcPr marL="9525" marR="9525" marT="9525" marB="0"/>
                </a:tc>
                <a:tc>
                  <a:txBody>
                    <a:bodyPr/>
                    <a:lstStyle/>
                    <a:p>
                      <a:pPr algn="l" rtl="0" fontAlgn="t"/>
                      <a:r>
                        <a:rPr lang="en-US" sz="1000" u="none" strike="noStrike">
                          <a:effectLst/>
                        </a:rPr>
                        <a:t> </a:t>
                      </a:r>
                      <a:endParaRPr lang="en-US" sz="1000" b="0" i="0" u="none" strike="noStrike">
                        <a:solidFill>
                          <a:srgbClr val="000000"/>
                        </a:solidFill>
                        <a:effectLst/>
                        <a:latin typeface="Times New Roman" panose="02020603050405020304" pitchFamily="18" charset="0"/>
                      </a:endParaRPr>
                    </a:p>
                  </a:txBody>
                  <a:tcPr marL="9525" marR="9525" marT="9525" marB="0"/>
                </a:tc>
                <a:tc>
                  <a:txBody>
                    <a:bodyPr/>
                    <a:lstStyle/>
                    <a:p>
                      <a:pPr algn="l" rtl="0" fontAlgn="t"/>
                      <a:r>
                        <a:rPr lang="pt-BR" sz="1000" u="none" strike="noStrike">
                          <a:effectLst/>
                        </a:rPr>
                        <a:t>12-15-102(8)(a)</a:t>
                      </a:r>
                      <a:br>
                        <a:rPr lang="pt-BR" sz="1000" u="none" strike="noStrike">
                          <a:effectLst/>
                        </a:rPr>
                      </a:br>
                      <a:r>
                        <a:rPr lang="pt-BR" sz="1000" u="none" strike="noStrike">
                          <a:effectLst/>
                        </a:rPr>
                        <a:t>12-15-102 (16)</a:t>
                      </a:r>
                      <a:br>
                        <a:rPr lang="pt-BR" sz="1000" u="none" strike="noStrike">
                          <a:effectLst/>
                        </a:rPr>
                      </a:br>
                      <a:r>
                        <a:rPr lang="pt-BR" sz="1000" u="none" strike="noStrike">
                          <a:effectLst/>
                        </a:rPr>
                        <a:t>12-15-312</a:t>
                      </a:r>
                      <a:endParaRPr lang="pt-BR" sz="1000" b="0" i="0" u="none" strike="noStrike">
                        <a:solidFill>
                          <a:srgbClr val="000000"/>
                        </a:solidFill>
                        <a:effectLst/>
                        <a:latin typeface="Times New Roman" panose="02020603050405020304" pitchFamily="18" charset="0"/>
                      </a:endParaRPr>
                    </a:p>
                  </a:txBody>
                  <a:tcPr marL="9525" marR="9525" marT="9525" marB="0"/>
                </a:tc>
                <a:tc>
                  <a:txBody>
                    <a:bodyPr/>
                    <a:lstStyle/>
                    <a:p>
                      <a:pPr algn="r" rtl="0" fontAlgn="t"/>
                      <a:r>
                        <a:rPr lang="en-US" sz="1000" u="none" strike="noStrike">
                          <a:effectLst/>
                        </a:rPr>
                        <a:t>0.7</a:t>
                      </a:r>
                      <a:endParaRPr lang="en-US" sz="1000" b="0" i="0" u="none" strike="noStrike">
                        <a:solidFill>
                          <a:srgbClr val="000000"/>
                        </a:solidFill>
                        <a:effectLst/>
                        <a:latin typeface="Times New Roman" panose="02020603050405020304" pitchFamily="18" charset="0"/>
                      </a:endParaRPr>
                    </a:p>
                  </a:txBody>
                  <a:tcPr marL="9525" marR="9525" marT="9525" marB="0"/>
                </a:tc>
                <a:tc>
                  <a:txBody>
                    <a:bodyPr/>
                    <a:lstStyle/>
                    <a:p>
                      <a:pPr algn="r" rtl="0" fontAlgn="t"/>
                      <a:r>
                        <a:rPr lang="en-US" sz="1000" u="none" strike="noStrike">
                          <a:effectLst/>
                        </a:rPr>
                        <a:t>$49.00</a:t>
                      </a:r>
                      <a:endParaRPr lang="en-US" sz="1000" b="0" i="0" u="none" strike="noStrike">
                        <a:solidFill>
                          <a:srgbClr val="000000"/>
                        </a:solidFill>
                        <a:effectLst/>
                        <a:latin typeface="Times New Roman" panose="02020603050405020304" pitchFamily="18" charset="0"/>
                      </a:endParaRPr>
                    </a:p>
                  </a:txBody>
                  <a:tcPr marL="9525" marR="9525" marT="9525" marB="0"/>
                </a:tc>
                <a:tc>
                  <a:txBody>
                    <a:bodyPr/>
                    <a:lstStyle/>
                    <a:p>
                      <a:pPr algn="l" rtl="0" fontAlgn="t"/>
                      <a:r>
                        <a:rPr lang="en-US" sz="1000" u="none" strike="noStrike">
                          <a:effectLst/>
                        </a:rPr>
                        <a:t>Paid</a:t>
                      </a:r>
                      <a:endParaRPr lang="en-US" sz="1000" b="0" i="0" u="none" strike="noStrike">
                        <a:solidFill>
                          <a:srgbClr val="000000"/>
                        </a:solidFill>
                        <a:effectLst/>
                        <a:latin typeface="Times New Roman" panose="02020603050405020304" pitchFamily="18" charset="0"/>
                      </a:endParaRPr>
                    </a:p>
                  </a:txBody>
                  <a:tcPr marL="9525" marR="9525" marT="9525" marB="0"/>
                </a:tc>
              </a:tr>
              <a:tr h="383713">
                <a:tc>
                  <a:txBody>
                    <a:bodyPr/>
                    <a:lstStyle/>
                    <a:p>
                      <a:pPr algn="l" rtl="0" fontAlgn="t"/>
                      <a:r>
                        <a:rPr lang="en-US" sz="1000" u="none" strike="noStrike">
                          <a:effectLst/>
                        </a:rPr>
                        <a:t> </a:t>
                      </a:r>
                      <a:endParaRPr lang="en-US" sz="1000" b="0" i="0" u="none" strike="noStrike">
                        <a:solidFill>
                          <a:srgbClr val="000000"/>
                        </a:solidFill>
                        <a:effectLst/>
                        <a:latin typeface="Times New Roman" panose="02020603050405020304" pitchFamily="18" charset="0"/>
                      </a:endParaRPr>
                    </a:p>
                  </a:txBody>
                  <a:tcPr marL="9525" marR="9525" marT="9525" marB="0"/>
                </a:tc>
                <a:tc>
                  <a:txBody>
                    <a:bodyPr/>
                    <a:lstStyle/>
                    <a:p>
                      <a:pPr algn="l" rtl="0" fontAlgn="t"/>
                      <a:r>
                        <a:rPr lang="en-US" sz="1000" u="none" strike="noStrike">
                          <a:effectLst/>
                        </a:rPr>
                        <a:t> </a:t>
                      </a:r>
                      <a:endParaRPr lang="en-US" sz="1000" b="0" i="0" u="none" strike="noStrike">
                        <a:solidFill>
                          <a:srgbClr val="000000"/>
                        </a:solidFill>
                        <a:effectLst/>
                        <a:latin typeface="Times New Roman" panose="02020603050405020304" pitchFamily="18" charset="0"/>
                      </a:endParaRPr>
                    </a:p>
                  </a:txBody>
                  <a:tcPr marL="9525" marR="9525" marT="9525" marB="0"/>
                </a:tc>
                <a:tc>
                  <a:txBody>
                    <a:bodyPr/>
                    <a:lstStyle/>
                    <a:p>
                      <a:pPr algn="l" rtl="0" fontAlgn="t"/>
                      <a:r>
                        <a:rPr lang="en-US" sz="1000" u="none" strike="noStrike">
                          <a:effectLst/>
                        </a:rPr>
                        <a:t>Letter to client</a:t>
                      </a:r>
                      <a:endParaRPr lang="en-US" sz="1000" b="0" i="0" u="none" strike="noStrike">
                        <a:solidFill>
                          <a:srgbClr val="000000"/>
                        </a:solidFill>
                        <a:effectLst/>
                        <a:latin typeface="Times New Roman" panose="02020603050405020304" pitchFamily="18" charset="0"/>
                      </a:endParaRPr>
                    </a:p>
                  </a:txBody>
                  <a:tcPr marL="9525" marR="9525" marT="9525" marB="0"/>
                </a:tc>
                <a:tc>
                  <a:txBody>
                    <a:bodyPr/>
                    <a:lstStyle/>
                    <a:p>
                      <a:pPr algn="r" rtl="0" fontAlgn="t"/>
                      <a:r>
                        <a:rPr lang="en-US" sz="1000" u="none" strike="noStrike">
                          <a:effectLst/>
                        </a:rPr>
                        <a:t>0.7</a:t>
                      </a:r>
                      <a:endParaRPr lang="en-US" sz="1000" b="0" i="0" u="none" strike="noStrike">
                        <a:solidFill>
                          <a:srgbClr val="000000"/>
                        </a:solidFill>
                        <a:effectLst/>
                        <a:latin typeface="Times New Roman" panose="02020603050405020304" pitchFamily="18" charset="0"/>
                      </a:endParaRPr>
                    </a:p>
                  </a:txBody>
                  <a:tcPr marL="9525" marR="9525" marT="9525" marB="0"/>
                </a:tc>
                <a:tc>
                  <a:txBody>
                    <a:bodyPr/>
                    <a:lstStyle/>
                    <a:p>
                      <a:pPr algn="r" rtl="0" fontAlgn="t"/>
                      <a:r>
                        <a:rPr lang="en-US" sz="1000" u="none" strike="noStrike">
                          <a:effectLst/>
                        </a:rPr>
                        <a:t>$49.00</a:t>
                      </a:r>
                      <a:endParaRPr lang="en-US" sz="1000" b="0" i="0" u="none" strike="noStrike">
                        <a:solidFill>
                          <a:srgbClr val="000000"/>
                        </a:solidFill>
                        <a:effectLst/>
                        <a:latin typeface="Times New Roman" panose="02020603050405020304" pitchFamily="18" charset="0"/>
                      </a:endParaRPr>
                    </a:p>
                  </a:txBody>
                  <a:tcPr marL="9525" marR="9525" marT="9525" marB="0"/>
                </a:tc>
                <a:tc>
                  <a:txBody>
                    <a:bodyPr/>
                    <a:lstStyle/>
                    <a:p>
                      <a:pPr algn="l" rtl="0" fontAlgn="t"/>
                      <a:r>
                        <a:rPr lang="en-US" sz="1000" u="none" strike="noStrike">
                          <a:effectLst/>
                        </a:rPr>
                        <a:t>Paid</a:t>
                      </a:r>
                      <a:endParaRPr lang="en-US" sz="1000" b="0" i="0" u="none" strike="noStrike">
                        <a:solidFill>
                          <a:srgbClr val="000000"/>
                        </a:solidFill>
                        <a:effectLst/>
                        <a:latin typeface="Times New Roman" panose="02020603050405020304" pitchFamily="18" charset="0"/>
                      </a:endParaRPr>
                    </a:p>
                  </a:txBody>
                  <a:tcPr marL="9525" marR="9525" marT="9525" marB="0"/>
                </a:tc>
              </a:tr>
              <a:tr h="383713">
                <a:tc>
                  <a:txBody>
                    <a:bodyPr/>
                    <a:lstStyle/>
                    <a:p>
                      <a:pPr algn="l" rtl="0" fontAlgn="t"/>
                      <a:r>
                        <a:rPr lang="en-US" sz="1000" u="none" strike="noStrike">
                          <a:effectLst/>
                        </a:rPr>
                        <a:t> </a:t>
                      </a:r>
                      <a:endParaRPr lang="en-US" sz="1000" b="0" i="0" u="none" strike="noStrike">
                        <a:solidFill>
                          <a:srgbClr val="000000"/>
                        </a:solidFill>
                        <a:effectLst/>
                        <a:latin typeface="Times New Roman" panose="02020603050405020304" pitchFamily="18" charset="0"/>
                      </a:endParaRPr>
                    </a:p>
                  </a:txBody>
                  <a:tcPr marL="9525" marR="9525" marT="9525" marB="0"/>
                </a:tc>
                <a:tc>
                  <a:txBody>
                    <a:bodyPr/>
                    <a:lstStyle/>
                    <a:p>
                      <a:pPr algn="l" rtl="0" fontAlgn="t"/>
                      <a:r>
                        <a:rPr lang="en-US" sz="1000" u="none" strike="noStrike">
                          <a:effectLst/>
                        </a:rPr>
                        <a:t> </a:t>
                      </a:r>
                      <a:endParaRPr lang="en-US" sz="1000" b="0" i="0" u="none" strike="noStrike">
                        <a:solidFill>
                          <a:srgbClr val="000000"/>
                        </a:solidFill>
                        <a:effectLst/>
                        <a:latin typeface="Times New Roman" panose="02020603050405020304" pitchFamily="18" charset="0"/>
                      </a:endParaRPr>
                    </a:p>
                  </a:txBody>
                  <a:tcPr marL="9525" marR="9525" marT="9525" marB="0"/>
                </a:tc>
                <a:tc>
                  <a:txBody>
                    <a:bodyPr/>
                    <a:lstStyle/>
                    <a:p>
                      <a:pPr algn="l" rtl="0" fontAlgn="t"/>
                      <a:r>
                        <a:rPr lang="en-US" sz="1000" u="none" strike="noStrike">
                          <a:effectLst/>
                        </a:rPr>
                        <a:t>final call w/ client</a:t>
                      </a:r>
                      <a:endParaRPr lang="en-US" sz="1000" b="0" i="0" u="none" strike="noStrike">
                        <a:solidFill>
                          <a:srgbClr val="000000"/>
                        </a:solidFill>
                        <a:effectLst/>
                        <a:latin typeface="Times New Roman" panose="02020603050405020304" pitchFamily="18" charset="0"/>
                      </a:endParaRPr>
                    </a:p>
                  </a:txBody>
                  <a:tcPr marL="9525" marR="9525" marT="9525" marB="0"/>
                </a:tc>
                <a:tc>
                  <a:txBody>
                    <a:bodyPr/>
                    <a:lstStyle/>
                    <a:p>
                      <a:pPr algn="r" rtl="0" fontAlgn="t"/>
                      <a:r>
                        <a:rPr lang="en-US" sz="1000" u="none" strike="noStrike">
                          <a:effectLst/>
                        </a:rPr>
                        <a:t>0.8</a:t>
                      </a:r>
                      <a:endParaRPr lang="en-US" sz="1000" b="0" i="0" u="none" strike="noStrike">
                        <a:solidFill>
                          <a:srgbClr val="000000"/>
                        </a:solidFill>
                        <a:effectLst/>
                        <a:latin typeface="Times New Roman" panose="02020603050405020304" pitchFamily="18" charset="0"/>
                      </a:endParaRPr>
                    </a:p>
                  </a:txBody>
                  <a:tcPr marL="9525" marR="9525" marT="9525" marB="0"/>
                </a:tc>
                <a:tc>
                  <a:txBody>
                    <a:bodyPr/>
                    <a:lstStyle/>
                    <a:p>
                      <a:pPr algn="r" rtl="0" fontAlgn="t"/>
                      <a:r>
                        <a:rPr lang="en-US" sz="1000" u="none" strike="noStrike">
                          <a:effectLst/>
                        </a:rPr>
                        <a:t>$56.00</a:t>
                      </a:r>
                      <a:endParaRPr lang="en-US" sz="1000" b="0" i="0" u="none" strike="noStrike">
                        <a:solidFill>
                          <a:srgbClr val="000000"/>
                        </a:solidFill>
                        <a:effectLst/>
                        <a:latin typeface="Times New Roman" panose="02020603050405020304" pitchFamily="18" charset="0"/>
                      </a:endParaRPr>
                    </a:p>
                  </a:txBody>
                  <a:tcPr marL="9525" marR="9525" marT="9525" marB="0"/>
                </a:tc>
                <a:tc>
                  <a:txBody>
                    <a:bodyPr/>
                    <a:lstStyle/>
                    <a:p>
                      <a:pPr algn="l" rtl="0" fontAlgn="t"/>
                      <a:r>
                        <a:rPr lang="en-US" sz="1000" u="none" strike="noStrike">
                          <a:effectLst/>
                        </a:rPr>
                        <a:t>Paid</a:t>
                      </a:r>
                      <a:endParaRPr lang="en-US" sz="1000" b="0" i="0" u="none" strike="noStrike">
                        <a:solidFill>
                          <a:srgbClr val="000000"/>
                        </a:solidFill>
                        <a:effectLst/>
                        <a:latin typeface="Times New Roman" panose="02020603050405020304" pitchFamily="18" charset="0"/>
                      </a:endParaRPr>
                    </a:p>
                  </a:txBody>
                  <a:tcPr marL="9525" marR="9525" marT="9525" marB="0"/>
                </a:tc>
              </a:tr>
              <a:tr h="383713">
                <a:tc>
                  <a:txBody>
                    <a:bodyPr/>
                    <a:lstStyle/>
                    <a:p>
                      <a:pPr algn="l" rtl="0" fontAlgn="t"/>
                      <a:r>
                        <a:rPr lang="en-US" sz="1000" u="none" strike="noStrike">
                          <a:effectLst/>
                        </a:rPr>
                        <a:t> </a:t>
                      </a:r>
                      <a:endParaRPr lang="en-US" sz="1000" b="0" i="0" u="none" strike="noStrike">
                        <a:solidFill>
                          <a:srgbClr val="000000"/>
                        </a:solidFill>
                        <a:effectLst/>
                        <a:latin typeface="Times New Roman" panose="02020603050405020304" pitchFamily="18" charset="0"/>
                      </a:endParaRPr>
                    </a:p>
                  </a:txBody>
                  <a:tcPr marL="9525" marR="9525" marT="9525" marB="0"/>
                </a:tc>
                <a:tc>
                  <a:txBody>
                    <a:bodyPr/>
                    <a:lstStyle/>
                    <a:p>
                      <a:pPr algn="l" rtl="0" fontAlgn="t"/>
                      <a:r>
                        <a:rPr lang="en-US" sz="1000" u="none" strike="noStrike">
                          <a:effectLst/>
                        </a:rPr>
                        <a:t> </a:t>
                      </a:r>
                      <a:endParaRPr lang="en-US" sz="1000" b="0" i="0" u="none" strike="noStrike">
                        <a:solidFill>
                          <a:srgbClr val="000000"/>
                        </a:solidFill>
                        <a:effectLst/>
                        <a:latin typeface="Times New Roman" panose="02020603050405020304" pitchFamily="18" charset="0"/>
                      </a:endParaRPr>
                    </a:p>
                  </a:txBody>
                  <a:tcPr marL="9525" marR="9525" marT="9525" marB="0"/>
                </a:tc>
                <a:tc>
                  <a:txBody>
                    <a:bodyPr/>
                    <a:lstStyle/>
                    <a:p>
                      <a:pPr algn="l" rtl="0" fontAlgn="t"/>
                      <a:r>
                        <a:rPr lang="en-US" sz="1000" u="none" strike="noStrike">
                          <a:effectLst/>
                        </a:rPr>
                        <a:t>OPEN/CLOSE FILE</a:t>
                      </a:r>
                      <a:endParaRPr lang="en-US" sz="1000" b="0" i="0" u="none" strike="noStrike">
                        <a:solidFill>
                          <a:srgbClr val="000000"/>
                        </a:solidFill>
                        <a:effectLst/>
                        <a:latin typeface="Times New Roman" panose="02020603050405020304" pitchFamily="18" charset="0"/>
                      </a:endParaRPr>
                    </a:p>
                  </a:txBody>
                  <a:tcPr marL="9525" marR="9525" marT="9525" marB="0"/>
                </a:tc>
                <a:tc>
                  <a:txBody>
                    <a:bodyPr/>
                    <a:lstStyle/>
                    <a:p>
                      <a:pPr algn="r" rtl="0" fontAlgn="t"/>
                      <a:r>
                        <a:rPr lang="en-US" sz="1000" u="none" strike="noStrike">
                          <a:effectLst/>
                        </a:rPr>
                        <a:t>0.2</a:t>
                      </a:r>
                      <a:endParaRPr lang="en-US" sz="1000" b="0" i="0" u="none" strike="noStrike">
                        <a:solidFill>
                          <a:srgbClr val="000000"/>
                        </a:solidFill>
                        <a:effectLst/>
                        <a:latin typeface="Times New Roman" panose="02020603050405020304" pitchFamily="18" charset="0"/>
                      </a:endParaRPr>
                    </a:p>
                  </a:txBody>
                  <a:tcPr marL="9525" marR="9525" marT="9525" marB="0"/>
                </a:tc>
                <a:tc>
                  <a:txBody>
                    <a:bodyPr/>
                    <a:lstStyle/>
                    <a:p>
                      <a:pPr algn="r" rtl="0" fontAlgn="t"/>
                      <a:r>
                        <a:rPr lang="en-US" sz="1000" u="none" strike="noStrike">
                          <a:effectLst/>
                        </a:rPr>
                        <a:t>$14.00</a:t>
                      </a:r>
                      <a:endParaRPr lang="en-US" sz="1000" b="0" i="0" u="none" strike="noStrike">
                        <a:solidFill>
                          <a:srgbClr val="000000"/>
                        </a:solidFill>
                        <a:effectLst/>
                        <a:latin typeface="Times New Roman" panose="02020603050405020304" pitchFamily="18" charset="0"/>
                      </a:endParaRPr>
                    </a:p>
                  </a:txBody>
                  <a:tcPr marL="9525" marR="9525" marT="9525" marB="0"/>
                </a:tc>
                <a:tc>
                  <a:txBody>
                    <a:bodyPr/>
                    <a:lstStyle/>
                    <a:p>
                      <a:pPr algn="l" rtl="0" fontAlgn="t"/>
                      <a:r>
                        <a:rPr lang="en-US" sz="1000" u="none" strike="noStrike">
                          <a:effectLst/>
                        </a:rPr>
                        <a:t>Paid</a:t>
                      </a:r>
                      <a:endParaRPr lang="en-US" sz="1000" b="0" i="0" u="none" strike="noStrike">
                        <a:solidFill>
                          <a:srgbClr val="000000"/>
                        </a:solidFill>
                        <a:effectLst/>
                        <a:latin typeface="Times New Roman" panose="02020603050405020304" pitchFamily="18" charset="0"/>
                      </a:endParaRPr>
                    </a:p>
                  </a:txBody>
                  <a:tcPr marL="9525" marR="9525" marT="9525" marB="0"/>
                </a:tc>
              </a:tr>
              <a:tr h="4240023">
                <a:tc>
                  <a:txBody>
                    <a:bodyPr/>
                    <a:lstStyle/>
                    <a:p>
                      <a:pPr algn="l" rtl="0" fontAlgn="t"/>
                      <a:r>
                        <a:rPr lang="en-US" sz="1000" u="none" strike="noStrike">
                          <a:effectLst/>
                        </a:rPr>
                        <a:t> </a:t>
                      </a:r>
                      <a:endParaRPr lang="en-US" sz="1000" b="0" i="0" u="none" strike="noStrike">
                        <a:solidFill>
                          <a:srgbClr val="000000"/>
                        </a:solidFill>
                        <a:effectLst/>
                        <a:latin typeface="Times New Roman" panose="02020603050405020304" pitchFamily="18" charset="0"/>
                      </a:endParaRPr>
                    </a:p>
                  </a:txBody>
                  <a:tcPr marL="9525" marR="9525" marT="9525" marB="0"/>
                </a:tc>
                <a:tc>
                  <a:txBody>
                    <a:bodyPr/>
                    <a:lstStyle/>
                    <a:p>
                      <a:pPr algn="l" rtl="0" fontAlgn="t"/>
                      <a:r>
                        <a:rPr lang="en-US" sz="1000" u="none" strike="noStrike">
                          <a:effectLst/>
                        </a:rPr>
                        <a:t> </a:t>
                      </a:r>
                      <a:endParaRPr lang="en-US" sz="1000" b="0" i="0" u="none" strike="noStrike">
                        <a:solidFill>
                          <a:srgbClr val="000000"/>
                        </a:solidFill>
                        <a:effectLst/>
                        <a:latin typeface="Times New Roman" panose="02020603050405020304" pitchFamily="18" charset="0"/>
                      </a:endParaRPr>
                    </a:p>
                  </a:txBody>
                  <a:tcPr marL="9525" marR="9525" marT="9525" marB="0"/>
                </a:tc>
                <a:tc>
                  <a:txBody>
                    <a:bodyPr/>
                    <a:lstStyle/>
                    <a:p>
                      <a:pPr algn="l" rtl="0" fontAlgn="t"/>
                      <a:r>
                        <a:rPr lang="de-DE" sz="1000" u="none" strike="noStrike" dirty="0">
                          <a:effectLst/>
                        </a:rPr>
                        <a:t>502 so 2d 769</a:t>
                      </a:r>
                      <a:br>
                        <a:rPr lang="de-DE" sz="1000" u="none" strike="noStrike" dirty="0">
                          <a:effectLst/>
                        </a:rPr>
                      </a:br>
                      <a:r>
                        <a:rPr lang="de-DE" sz="1000" u="none" strike="noStrike" dirty="0">
                          <a:effectLst/>
                        </a:rPr>
                        <a:t>116 so3d 1168</a:t>
                      </a:r>
                      <a:br>
                        <a:rPr lang="de-DE" sz="1000" u="none" strike="noStrike" dirty="0">
                          <a:effectLst/>
                        </a:rPr>
                      </a:br>
                      <a:r>
                        <a:rPr lang="de-DE" sz="1000" u="none" strike="noStrike" dirty="0">
                          <a:effectLst/>
                        </a:rPr>
                        <a:t>941 so2d 290</a:t>
                      </a:r>
                      <a:br>
                        <a:rPr lang="de-DE" sz="1000" u="none" strike="noStrike" dirty="0">
                          <a:effectLst/>
                        </a:rPr>
                      </a:br>
                      <a:r>
                        <a:rPr lang="de-DE" sz="1000" u="none" strike="noStrike" dirty="0">
                          <a:effectLst/>
                        </a:rPr>
                        <a:t>752 so2d 499</a:t>
                      </a:r>
                      <a:br>
                        <a:rPr lang="de-DE" sz="1000" u="none" strike="noStrike" dirty="0">
                          <a:effectLst/>
                        </a:rPr>
                      </a:br>
                      <a:r>
                        <a:rPr lang="de-DE" sz="1000" u="none" strike="noStrike" dirty="0">
                          <a:effectLst/>
                        </a:rPr>
                        <a:t>667 so2d 1357</a:t>
                      </a:r>
                      <a:br>
                        <a:rPr lang="de-DE" sz="1000" u="none" strike="noStrike" dirty="0">
                          <a:effectLst/>
                        </a:rPr>
                      </a:br>
                      <a:r>
                        <a:rPr lang="de-DE" sz="1000" u="none" strike="noStrike" dirty="0">
                          <a:effectLst/>
                        </a:rPr>
                        <a:t>555 so2d 1131</a:t>
                      </a:r>
                      <a:br>
                        <a:rPr lang="de-DE" sz="1000" u="none" strike="noStrike" dirty="0">
                          <a:effectLst/>
                        </a:rPr>
                      </a:br>
                      <a:r>
                        <a:rPr lang="de-DE" sz="1000" u="none" strike="noStrike" dirty="0">
                          <a:effectLst/>
                        </a:rPr>
                        <a:t>530 so2d 841</a:t>
                      </a:r>
                      <a:br>
                        <a:rPr lang="de-DE" sz="1000" u="none" strike="noStrike" dirty="0">
                          <a:effectLst/>
                        </a:rPr>
                      </a:br>
                      <a:r>
                        <a:rPr lang="de-DE" sz="1000" u="none" strike="noStrike" dirty="0">
                          <a:effectLst/>
                        </a:rPr>
                        <a:t>110 so2d 387</a:t>
                      </a:r>
                      <a:br>
                        <a:rPr lang="de-DE" sz="1000" u="none" strike="noStrike" dirty="0">
                          <a:effectLst/>
                        </a:rPr>
                      </a:br>
                      <a:r>
                        <a:rPr lang="de-DE" sz="1000" u="none" strike="noStrike" dirty="0">
                          <a:effectLst/>
                        </a:rPr>
                        <a:t>44 so3d 1100</a:t>
                      </a:r>
                      <a:br>
                        <a:rPr lang="de-DE" sz="1000" u="none" strike="noStrike" dirty="0">
                          <a:effectLst/>
                        </a:rPr>
                      </a:br>
                      <a:r>
                        <a:rPr lang="de-DE" sz="1000" u="none" strike="noStrike" dirty="0">
                          <a:effectLst/>
                        </a:rPr>
                        <a:t>31 so3d 140</a:t>
                      </a:r>
                      <a:br>
                        <a:rPr lang="de-DE" sz="1000" u="none" strike="noStrike" dirty="0">
                          <a:effectLst/>
                        </a:rPr>
                      </a:br>
                      <a:r>
                        <a:rPr lang="de-DE" sz="1000" u="none" strike="noStrike" dirty="0">
                          <a:effectLst/>
                        </a:rPr>
                        <a:t>119 so3d 431</a:t>
                      </a:r>
                      <a:br>
                        <a:rPr lang="de-DE" sz="1000" u="none" strike="noStrike" dirty="0">
                          <a:effectLst/>
                        </a:rPr>
                      </a:br>
                      <a:r>
                        <a:rPr lang="de-DE" sz="1000" u="none" strike="noStrike" dirty="0">
                          <a:effectLst/>
                        </a:rPr>
                        <a:t>51 so3d 1081</a:t>
                      </a:r>
                      <a:br>
                        <a:rPr lang="de-DE" sz="1000" u="none" strike="noStrike" dirty="0">
                          <a:effectLst/>
                        </a:rPr>
                      </a:br>
                      <a:r>
                        <a:rPr lang="de-DE" sz="1000" u="none" strike="noStrike" dirty="0">
                          <a:effectLst/>
                        </a:rPr>
                        <a:t>78 so3d 1008</a:t>
                      </a:r>
                      <a:endParaRPr lang="de-DE" sz="1000" b="0" i="0" u="none" strike="noStrike" dirty="0">
                        <a:solidFill>
                          <a:srgbClr val="000000"/>
                        </a:solidFill>
                        <a:effectLst/>
                        <a:latin typeface="Times New Roman" panose="02020603050405020304" pitchFamily="18" charset="0"/>
                      </a:endParaRPr>
                    </a:p>
                  </a:txBody>
                  <a:tcPr marL="9525" marR="9525" marT="9525" marB="0"/>
                </a:tc>
                <a:tc>
                  <a:txBody>
                    <a:bodyPr/>
                    <a:lstStyle/>
                    <a:p>
                      <a:pPr algn="r" rtl="0" fontAlgn="t"/>
                      <a:r>
                        <a:rPr lang="en-US" sz="1000" u="none" strike="noStrike">
                          <a:effectLst/>
                        </a:rPr>
                        <a:t>2.1</a:t>
                      </a:r>
                      <a:endParaRPr lang="en-US" sz="1000" b="0" i="0" u="none" strike="noStrike">
                        <a:solidFill>
                          <a:srgbClr val="000000"/>
                        </a:solidFill>
                        <a:effectLst/>
                        <a:latin typeface="Times New Roman" panose="02020603050405020304" pitchFamily="18" charset="0"/>
                      </a:endParaRPr>
                    </a:p>
                  </a:txBody>
                  <a:tcPr marL="9525" marR="9525" marT="9525" marB="0"/>
                </a:tc>
                <a:tc>
                  <a:txBody>
                    <a:bodyPr/>
                    <a:lstStyle/>
                    <a:p>
                      <a:pPr algn="r" rtl="0" fontAlgn="t"/>
                      <a:r>
                        <a:rPr lang="en-US" sz="1000" u="none" strike="noStrike">
                          <a:effectLst/>
                        </a:rPr>
                        <a:t>$147.00</a:t>
                      </a:r>
                      <a:endParaRPr lang="en-US" sz="1000" b="0" i="0" u="none" strike="noStrike">
                        <a:solidFill>
                          <a:srgbClr val="000000"/>
                        </a:solidFill>
                        <a:effectLst/>
                        <a:latin typeface="Times New Roman" panose="02020603050405020304" pitchFamily="18" charset="0"/>
                      </a:endParaRPr>
                    </a:p>
                  </a:txBody>
                  <a:tcPr marL="9525" marR="9525" marT="9525" marB="0"/>
                </a:tc>
                <a:tc>
                  <a:txBody>
                    <a:bodyPr/>
                    <a:lstStyle/>
                    <a:p>
                      <a:pPr algn="l" rtl="0" fontAlgn="t"/>
                      <a:r>
                        <a:rPr lang="en-US" sz="1000" u="none" strike="noStrike" dirty="0">
                          <a:effectLst/>
                        </a:rPr>
                        <a:t>Paid</a:t>
                      </a:r>
                      <a:endParaRPr lang="en-US" sz="1000" b="0" i="0" u="none" strike="noStrike" dirty="0">
                        <a:solidFill>
                          <a:srgbClr val="000000"/>
                        </a:solidFill>
                        <a:effectLst/>
                        <a:latin typeface="Times New Roman" panose="02020603050405020304" pitchFamily="18" charset="0"/>
                      </a:endParaRPr>
                    </a:p>
                  </a:txBody>
                  <a:tcPr marL="9525" marR="9525" marT="9525" marB="0"/>
                </a:tc>
              </a:tr>
            </a:tbl>
          </a:graphicData>
        </a:graphic>
      </p:graphicFrame>
    </p:spTree>
    <p:extLst>
      <p:ext uri="{BB962C8B-B14F-4D97-AF65-F5344CB8AC3E}">
        <p14:creationId xmlns:p14="http://schemas.microsoft.com/office/powerpoint/2010/main" val="190947423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nvPr>
        </p:nvGraphicFramePr>
        <p:xfrm>
          <a:off x="581891" y="363685"/>
          <a:ext cx="10162309" cy="6296884"/>
        </p:xfrm>
        <a:graphic>
          <a:graphicData uri="http://schemas.openxmlformats.org/drawingml/2006/table">
            <a:tbl>
              <a:tblPr>
                <a:tableStyleId>{5C22544A-7EE6-4342-B048-85BDC9FD1C3A}</a:tableStyleId>
              </a:tblPr>
              <a:tblGrid>
                <a:gridCol w="1222922"/>
                <a:gridCol w="1102352"/>
                <a:gridCol w="2893674"/>
                <a:gridCol w="1102352"/>
                <a:gridCol w="1102352"/>
                <a:gridCol w="2738657"/>
              </a:tblGrid>
              <a:tr h="1621926">
                <a:tc>
                  <a:txBody>
                    <a:bodyPr/>
                    <a:lstStyle/>
                    <a:p>
                      <a:pPr algn="l" rtl="0" fontAlgn="t"/>
                      <a:r>
                        <a:rPr lang="en-US" sz="1000" u="none" strike="noStrike">
                          <a:effectLst/>
                        </a:rPr>
                        <a:t> </a:t>
                      </a:r>
                      <a:endParaRPr lang="en-US" sz="1000" b="0" i="0" u="none" strike="noStrike">
                        <a:solidFill>
                          <a:srgbClr val="000000"/>
                        </a:solidFill>
                        <a:effectLst/>
                        <a:latin typeface="Times New Roman" panose="02020603050405020304" pitchFamily="18" charset="0"/>
                      </a:endParaRPr>
                    </a:p>
                  </a:txBody>
                  <a:tcPr marL="9525" marR="9525" marT="9525" marB="0"/>
                </a:tc>
                <a:tc>
                  <a:txBody>
                    <a:bodyPr/>
                    <a:lstStyle/>
                    <a:p>
                      <a:pPr algn="l" rtl="0" fontAlgn="t"/>
                      <a:r>
                        <a:rPr lang="en-US" sz="1000" u="none" strike="noStrike">
                          <a:effectLst/>
                        </a:rPr>
                        <a:t> </a:t>
                      </a:r>
                      <a:endParaRPr lang="en-US" sz="1000" b="0" i="0" u="none" strike="noStrike">
                        <a:solidFill>
                          <a:srgbClr val="000000"/>
                        </a:solidFill>
                        <a:effectLst/>
                        <a:latin typeface="Times New Roman" panose="02020603050405020304" pitchFamily="18" charset="0"/>
                      </a:endParaRPr>
                    </a:p>
                  </a:txBody>
                  <a:tcPr marL="9525" marR="9525" marT="9525" marB="0"/>
                </a:tc>
                <a:tc>
                  <a:txBody>
                    <a:bodyPr/>
                    <a:lstStyle/>
                    <a:p>
                      <a:pPr algn="l" rtl="0" fontAlgn="t"/>
                      <a:r>
                        <a:rPr lang="en-US" sz="1000" u="none" strike="noStrike">
                          <a:effectLst/>
                        </a:rPr>
                        <a:t>Statute research- 12-15-102(8)(0)</a:t>
                      </a:r>
                      <a:br>
                        <a:rPr lang="en-US" sz="1000" u="none" strike="noStrike">
                          <a:effectLst/>
                        </a:rPr>
                      </a:br>
                      <a:r>
                        <a:rPr lang="en-US" sz="1000" u="none" strike="noStrike">
                          <a:effectLst/>
                        </a:rPr>
                        <a:t>                  12-15-102(16)</a:t>
                      </a:r>
                      <a:br>
                        <a:rPr lang="en-US" sz="1000" u="none" strike="noStrike">
                          <a:effectLst/>
                        </a:rPr>
                      </a:br>
                      <a:r>
                        <a:rPr lang="en-US" sz="1000" u="none" strike="noStrike">
                          <a:effectLst/>
                        </a:rPr>
                        <a:t>                  12-15-312</a:t>
                      </a:r>
                      <a:br>
                        <a:rPr lang="en-US" sz="1000" u="none" strike="noStrike">
                          <a:effectLst/>
                        </a:rPr>
                      </a:br>
                      <a:r>
                        <a:rPr lang="en-US" sz="1000" u="none" strike="noStrike">
                          <a:effectLst/>
                        </a:rPr>
                        <a:t>                  12-15-316</a:t>
                      </a:r>
                      <a:endParaRPr lang="en-US" sz="1000" b="0" i="0" u="none" strike="noStrike">
                        <a:solidFill>
                          <a:srgbClr val="000000"/>
                        </a:solidFill>
                        <a:effectLst/>
                        <a:latin typeface="Times New Roman" panose="02020603050405020304" pitchFamily="18" charset="0"/>
                      </a:endParaRPr>
                    </a:p>
                  </a:txBody>
                  <a:tcPr marL="9525" marR="9525" marT="9525" marB="0"/>
                </a:tc>
                <a:tc>
                  <a:txBody>
                    <a:bodyPr/>
                    <a:lstStyle/>
                    <a:p>
                      <a:pPr algn="r" rtl="0" fontAlgn="t"/>
                      <a:r>
                        <a:rPr lang="en-US" sz="1000" u="none" strike="noStrike">
                          <a:effectLst/>
                        </a:rPr>
                        <a:t>0.8</a:t>
                      </a:r>
                      <a:endParaRPr lang="en-US" sz="1000" b="0" i="0" u="none" strike="noStrike">
                        <a:solidFill>
                          <a:srgbClr val="000000"/>
                        </a:solidFill>
                        <a:effectLst/>
                        <a:latin typeface="Times New Roman" panose="02020603050405020304" pitchFamily="18" charset="0"/>
                      </a:endParaRPr>
                    </a:p>
                  </a:txBody>
                  <a:tcPr marL="9525" marR="9525" marT="9525" marB="0"/>
                </a:tc>
                <a:tc>
                  <a:txBody>
                    <a:bodyPr/>
                    <a:lstStyle/>
                    <a:p>
                      <a:pPr algn="r" rtl="0" fontAlgn="t"/>
                      <a:r>
                        <a:rPr lang="en-US" sz="1000" u="none" strike="noStrike">
                          <a:effectLst/>
                        </a:rPr>
                        <a:t>$56.00</a:t>
                      </a:r>
                      <a:endParaRPr lang="en-US" sz="1000" b="0" i="0" u="none" strike="noStrike">
                        <a:solidFill>
                          <a:srgbClr val="000000"/>
                        </a:solidFill>
                        <a:effectLst/>
                        <a:latin typeface="Times New Roman" panose="02020603050405020304" pitchFamily="18" charset="0"/>
                      </a:endParaRPr>
                    </a:p>
                  </a:txBody>
                  <a:tcPr marL="9525" marR="9525" marT="9525" marB="0"/>
                </a:tc>
                <a:tc>
                  <a:txBody>
                    <a:bodyPr/>
                    <a:lstStyle/>
                    <a:p>
                      <a:pPr algn="l" rtl="0" fontAlgn="t"/>
                      <a:r>
                        <a:rPr lang="en-US" sz="1000" u="none" strike="noStrike">
                          <a:effectLst/>
                        </a:rPr>
                        <a:t>Paid</a:t>
                      </a:r>
                      <a:endParaRPr lang="en-US" sz="1000" b="0" i="0" u="none" strike="noStrike">
                        <a:solidFill>
                          <a:srgbClr val="000000"/>
                        </a:solidFill>
                        <a:effectLst/>
                        <a:latin typeface="Times New Roman" panose="02020603050405020304" pitchFamily="18" charset="0"/>
                      </a:endParaRPr>
                    </a:p>
                  </a:txBody>
                  <a:tcPr marL="9525" marR="9525" marT="9525" marB="0"/>
                </a:tc>
              </a:tr>
              <a:tr h="381629">
                <a:tc>
                  <a:txBody>
                    <a:bodyPr/>
                    <a:lstStyle/>
                    <a:p>
                      <a:pPr algn="l" rtl="0" fontAlgn="t"/>
                      <a:r>
                        <a:rPr lang="en-US" sz="1000" u="none" strike="noStrike">
                          <a:effectLst/>
                        </a:rPr>
                        <a:t> </a:t>
                      </a:r>
                      <a:endParaRPr lang="en-US" sz="1000" b="0" i="0" u="none" strike="noStrike">
                        <a:solidFill>
                          <a:srgbClr val="000000"/>
                        </a:solidFill>
                        <a:effectLst/>
                        <a:latin typeface="Times New Roman" panose="02020603050405020304" pitchFamily="18" charset="0"/>
                      </a:endParaRPr>
                    </a:p>
                  </a:txBody>
                  <a:tcPr marL="9525" marR="9525" marT="9525" marB="0"/>
                </a:tc>
                <a:tc>
                  <a:txBody>
                    <a:bodyPr/>
                    <a:lstStyle/>
                    <a:p>
                      <a:pPr algn="l" rtl="0" fontAlgn="t"/>
                      <a:r>
                        <a:rPr lang="en-US" sz="1000" u="none" strike="noStrike">
                          <a:effectLst/>
                        </a:rPr>
                        <a:t> </a:t>
                      </a:r>
                      <a:endParaRPr lang="en-US" sz="1000" b="0" i="0" u="none" strike="noStrike">
                        <a:solidFill>
                          <a:srgbClr val="000000"/>
                        </a:solidFill>
                        <a:effectLst/>
                        <a:latin typeface="Times New Roman" panose="02020603050405020304" pitchFamily="18" charset="0"/>
                      </a:endParaRPr>
                    </a:p>
                  </a:txBody>
                  <a:tcPr marL="9525" marR="9525" marT="9525" marB="0"/>
                </a:tc>
                <a:tc>
                  <a:txBody>
                    <a:bodyPr/>
                    <a:lstStyle/>
                    <a:p>
                      <a:pPr algn="l" rtl="0" fontAlgn="t"/>
                      <a:r>
                        <a:rPr lang="en-US" sz="1000" u="none" strike="noStrike">
                          <a:effectLst/>
                        </a:rPr>
                        <a:t>Letter to client</a:t>
                      </a:r>
                      <a:endParaRPr lang="en-US" sz="1000" b="0" i="0" u="none" strike="noStrike">
                        <a:solidFill>
                          <a:srgbClr val="000000"/>
                        </a:solidFill>
                        <a:effectLst/>
                        <a:latin typeface="Times New Roman" panose="02020603050405020304" pitchFamily="18" charset="0"/>
                      </a:endParaRPr>
                    </a:p>
                  </a:txBody>
                  <a:tcPr marL="9525" marR="9525" marT="9525" marB="0"/>
                </a:tc>
                <a:tc>
                  <a:txBody>
                    <a:bodyPr/>
                    <a:lstStyle/>
                    <a:p>
                      <a:pPr algn="r" rtl="0" fontAlgn="t"/>
                      <a:r>
                        <a:rPr lang="en-US" sz="1000" u="none" strike="noStrike">
                          <a:effectLst/>
                        </a:rPr>
                        <a:t>0.7</a:t>
                      </a:r>
                      <a:endParaRPr lang="en-US" sz="1000" b="0" i="0" u="none" strike="noStrike">
                        <a:solidFill>
                          <a:srgbClr val="000000"/>
                        </a:solidFill>
                        <a:effectLst/>
                        <a:latin typeface="Times New Roman" panose="02020603050405020304" pitchFamily="18" charset="0"/>
                      </a:endParaRPr>
                    </a:p>
                  </a:txBody>
                  <a:tcPr marL="9525" marR="9525" marT="9525" marB="0"/>
                </a:tc>
                <a:tc>
                  <a:txBody>
                    <a:bodyPr/>
                    <a:lstStyle/>
                    <a:p>
                      <a:pPr algn="r" rtl="0" fontAlgn="t"/>
                      <a:r>
                        <a:rPr lang="en-US" sz="1000" u="none" strike="noStrike">
                          <a:effectLst/>
                        </a:rPr>
                        <a:t>$49.00</a:t>
                      </a:r>
                      <a:endParaRPr lang="en-US" sz="1000" b="0" i="0" u="none" strike="noStrike">
                        <a:solidFill>
                          <a:srgbClr val="000000"/>
                        </a:solidFill>
                        <a:effectLst/>
                        <a:latin typeface="Times New Roman" panose="02020603050405020304" pitchFamily="18" charset="0"/>
                      </a:endParaRPr>
                    </a:p>
                  </a:txBody>
                  <a:tcPr marL="9525" marR="9525" marT="9525" marB="0"/>
                </a:tc>
                <a:tc>
                  <a:txBody>
                    <a:bodyPr/>
                    <a:lstStyle/>
                    <a:p>
                      <a:pPr algn="l" rtl="0" fontAlgn="t"/>
                      <a:r>
                        <a:rPr lang="en-US" sz="1000" u="none" strike="noStrike">
                          <a:effectLst/>
                        </a:rPr>
                        <a:t>Paid</a:t>
                      </a:r>
                      <a:endParaRPr lang="en-US" sz="1000" b="0" i="0" u="none" strike="noStrike">
                        <a:solidFill>
                          <a:srgbClr val="000000"/>
                        </a:solidFill>
                        <a:effectLst/>
                        <a:latin typeface="Times New Roman" panose="02020603050405020304" pitchFamily="18" charset="0"/>
                      </a:endParaRPr>
                    </a:p>
                  </a:txBody>
                  <a:tcPr marL="9525" marR="9525" marT="9525" marB="0"/>
                </a:tc>
              </a:tr>
              <a:tr h="381629">
                <a:tc>
                  <a:txBody>
                    <a:bodyPr/>
                    <a:lstStyle/>
                    <a:p>
                      <a:pPr algn="l" rtl="0" fontAlgn="t"/>
                      <a:r>
                        <a:rPr lang="en-US" sz="1000" u="none" strike="noStrike">
                          <a:effectLst/>
                        </a:rPr>
                        <a:t> </a:t>
                      </a:r>
                      <a:endParaRPr lang="en-US" sz="1000" b="0" i="0" u="none" strike="noStrike">
                        <a:solidFill>
                          <a:srgbClr val="000000"/>
                        </a:solidFill>
                        <a:effectLst/>
                        <a:latin typeface="Times New Roman" panose="02020603050405020304" pitchFamily="18" charset="0"/>
                      </a:endParaRPr>
                    </a:p>
                  </a:txBody>
                  <a:tcPr marL="9525" marR="9525" marT="9525" marB="0"/>
                </a:tc>
                <a:tc>
                  <a:txBody>
                    <a:bodyPr/>
                    <a:lstStyle/>
                    <a:p>
                      <a:pPr algn="l" rtl="0" fontAlgn="t"/>
                      <a:r>
                        <a:rPr lang="en-US" sz="1000" u="none" strike="noStrike">
                          <a:effectLst/>
                        </a:rPr>
                        <a:t> </a:t>
                      </a:r>
                      <a:endParaRPr lang="en-US" sz="1000" b="0" i="0" u="none" strike="noStrike">
                        <a:solidFill>
                          <a:srgbClr val="000000"/>
                        </a:solidFill>
                        <a:effectLst/>
                        <a:latin typeface="Times New Roman" panose="02020603050405020304" pitchFamily="18" charset="0"/>
                      </a:endParaRPr>
                    </a:p>
                  </a:txBody>
                  <a:tcPr marL="9525" marR="9525" marT="9525" marB="0"/>
                </a:tc>
                <a:tc>
                  <a:txBody>
                    <a:bodyPr/>
                    <a:lstStyle/>
                    <a:p>
                      <a:pPr algn="l" rtl="0" fontAlgn="t"/>
                      <a:r>
                        <a:rPr lang="en-US" sz="1000" u="none" strike="noStrike">
                          <a:effectLst/>
                        </a:rPr>
                        <a:t>OPEN/CLOSE FILE</a:t>
                      </a:r>
                      <a:endParaRPr lang="en-US" sz="1000" b="0" i="0" u="none" strike="noStrike">
                        <a:solidFill>
                          <a:srgbClr val="000000"/>
                        </a:solidFill>
                        <a:effectLst/>
                        <a:latin typeface="Times New Roman" panose="02020603050405020304" pitchFamily="18" charset="0"/>
                      </a:endParaRPr>
                    </a:p>
                  </a:txBody>
                  <a:tcPr marL="9525" marR="9525" marT="9525" marB="0"/>
                </a:tc>
                <a:tc>
                  <a:txBody>
                    <a:bodyPr/>
                    <a:lstStyle/>
                    <a:p>
                      <a:pPr algn="r" rtl="0" fontAlgn="t"/>
                      <a:r>
                        <a:rPr lang="en-US" sz="1000" u="none" strike="noStrike">
                          <a:effectLst/>
                        </a:rPr>
                        <a:t>0.3</a:t>
                      </a:r>
                      <a:endParaRPr lang="en-US" sz="1000" b="0" i="0" u="none" strike="noStrike">
                        <a:solidFill>
                          <a:srgbClr val="000000"/>
                        </a:solidFill>
                        <a:effectLst/>
                        <a:latin typeface="Times New Roman" panose="02020603050405020304" pitchFamily="18" charset="0"/>
                      </a:endParaRPr>
                    </a:p>
                  </a:txBody>
                  <a:tcPr marL="9525" marR="9525" marT="9525" marB="0"/>
                </a:tc>
                <a:tc>
                  <a:txBody>
                    <a:bodyPr/>
                    <a:lstStyle/>
                    <a:p>
                      <a:pPr algn="r" rtl="0" fontAlgn="t"/>
                      <a:r>
                        <a:rPr lang="en-US" sz="1000" u="none" strike="noStrike">
                          <a:effectLst/>
                        </a:rPr>
                        <a:t>$21.00</a:t>
                      </a:r>
                      <a:endParaRPr lang="en-US" sz="1000" b="0" i="0" u="none" strike="noStrike">
                        <a:solidFill>
                          <a:srgbClr val="000000"/>
                        </a:solidFill>
                        <a:effectLst/>
                        <a:latin typeface="Times New Roman" panose="02020603050405020304" pitchFamily="18" charset="0"/>
                      </a:endParaRPr>
                    </a:p>
                  </a:txBody>
                  <a:tcPr marL="9525" marR="9525" marT="9525" marB="0"/>
                </a:tc>
                <a:tc>
                  <a:txBody>
                    <a:bodyPr/>
                    <a:lstStyle/>
                    <a:p>
                      <a:pPr algn="l" rtl="0" fontAlgn="t"/>
                      <a:r>
                        <a:rPr lang="en-US" sz="1000" u="none" strike="noStrike">
                          <a:effectLst/>
                        </a:rPr>
                        <a:t>Paid</a:t>
                      </a:r>
                      <a:endParaRPr lang="en-US" sz="1000" b="0" i="0" u="none" strike="noStrike">
                        <a:solidFill>
                          <a:srgbClr val="000000"/>
                        </a:solidFill>
                        <a:effectLst/>
                        <a:latin typeface="Times New Roman" panose="02020603050405020304" pitchFamily="18" charset="0"/>
                      </a:endParaRPr>
                    </a:p>
                  </a:txBody>
                  <a:tcPr marL="9525" marR="9525" marT="9525" marB="0"/>
                </a:tc>
              </a:tr>
              <a:tr h="381629">
                <a:tc>
                  <a:txBody>
                    <a:bodyPr/>
                    <a:lstStyle/>
                    <a:p>
                      <a:pPr algn="l" rtl="0" fontAlgn="t"/>
                      <a:r>
                        <a:rPr lang="en-US" sz="1000" u="none" strike="noStrike">
                          <a:effectLst/>
                        </a:rPr>
                        <a:t> </a:t>
                      </a:r>
                      <a:endParaRPr lang="en-US" sz="1000" b="0" i="0" u="none" strike="noStrike">
                        <a:solidFill>
                          <a:srgbClr val="000000"/>
                        </a:solidFill>
                        <a:effectLst/>
                        <a:latin typeface="Times New Roman" panose="02020603050405020304" pitchFamily="18" charset="0"/>
                      </a:endParaRPr>
                    </a:p>
                  </a:txBody>
                  <a:tcPr marL="9525" marR="9525" marT="9525" marB="0"/>
                </a:tc>
                <a:tc>
                  <a:txBody>
                    <a:bodyPr/>
                    <a:lstStyle/>
                    <a:p>
                      <a:pPr algn="l" rtl="0" fontAlgn="t"/>
                      <a:r>
                        <a:rPr lang="en-US" sz="1000" u="none" strike="noStrike">
                          <a:effectLst/>
                        </a:rPr>
                        <a:t> </a:t>
                      </a:r>
                      <a:endParaRPr lang="en-US" sz="1000" b="0" i="0" u="none" strike="noStrike">
                        <a:solidFill>
                          <a:srgbClr val="000000"/>
                        </a:solidFill>
                        <a:effectLst/>
                        <a:latin typeface="Times New Roman" panose="02020603050405020304" pitchFamily="18" charset="0"/>
                      </a:endParaRPr>
                    </a:p>
                  </a:txBody>
                  <a:tcPr marL="9525" marR="9525" marT="9525" marB="0"/>
                </a:tc>
                <a:tc>
                  <a:txBody>
                    <a:bodyPr/>
                    <a:lstStyle/>
                    <a:p>
                      <a:pPr algn="l" rtl="0" fontAlgn="t"/>
                      <a:r>
                        <a:rPr lang="en-US" sz="1000" u="none" strike="noStrike">
                          <a:effectLst/>
                        </a:rPr>
                        <a:t>counsel consultations</a:t>
                      </a:r>
                      <a:endParaRPr lang="en-US" sz="1000" b="0" i="0" u="none" strike="noStrike">
                        <a:solidFill>
                          <a:srgbClr val="000000"/>
                        </a:solidFill>
                        <a:effectLst/>
                        <a:latin typeface="Times New Roman" panose="02020603050405020304" pitchFamily="18" charset="0"/>
                      </a:endParaRPr>
                    </a:p>
                  </a:txBody>
                  <a:tcPr marL="9525" marR="9525" marT="9525" marB="0"/>
                </a:tc>
                <a:tc>
                  <a:txBody>
                    <a:bodyPr/>
                    <a:lstStyle/>
                    <a:p>
                      <a:pPr algn="r" rtl="0" fontAlgn="t"/>
                      <a:r>
                        <a:rPr lang="en-US" sz="1000" u="none" strike="noStrike">
                          <a:effectLst/>
                        </a:rPr>
                        <a:t>0.9</a:t>
                      </a:r>
                      <a:endParaRPr lang="en-US" sz="1000" b="0" i="0" u="none" strike="noStrike">
                        <a:solidFill>
                          <a:srgbClr val="000000"/>
                        </a:solidFill>
                        <a:effectLst/>
                        <a:latin typeface="Times New Roman" panose="02020603050405020304" pitchFamily="18" charset="0"/>
                      </a:endParaRPr>
                    </a:p>
                  </a:txBody>
                  <a:tcPr marL="9525" marR="9525" marT="9525" marB="0"/>
                </a:tc>
                <a:tc>
                  <a:txBody>
                    <a:bodyPr/>
                    <a:lstStyle/>
                    <a:p>
                      <a:pPr algn="r" rtl="0" fontAlgn="t"/>
                      <a:r>
                        <a:rPr lang="en-US" sz="1000" u="none" strike="noStrike">
                          <a:effectLst/>
                        </a:rPr>
                        <a:t>$63.00</a:t>
                      </a:r>
                      <a:endParaRPr lang="en-US" sz="1000" b="0" i="0" u="none" strike="noStrike">
                        <a:solidFill>
                          <a:srgbClr val="000000"/>
                        </a:solidFill>
                        <a:effectLst/>
                        <a:latin typeface="Times New Roman" panose="02020603050405020304" pitchFamily="18" charset="0"/>
                      </a:endParaRPr>
                    </a:p>
                  </a:txBody>
                  <a:tcPr marL="9525" marR="9525" marT="9525" marB="0"/>
                </a:tc>
                <a:tc>
                  <a:txBody>
                    <a:bodyPr/>
                    <a:lstStyle/>
                    <a:p>
                      <a:pPr algn="l" rtl="0" fontAlgn="t"/>
                      <a:r>
                        <a:rPr lang="en-US" sz="1000" u="none" strike="noStrike">
                          <a:effectLst/>
                        </a:rPr>
                        <a:t>Paid</a:t>
                      </a:r>
                      <a:endParaRPr lang="en-US" sz="1000" b="0" i="0" u="none" strike="noStrike">
                        <a:solidFill>
                          <a:srgbClr val="000000"/>
                        </a:solidFill>
                        <a:effectLst/>
                        <a:latin typeface="Times New Roman" panose="02020603050405020304" pitchFamily="18" charset="0"/>
                      </a:endParaRPr>
                    </a:p>
                  </a:txBody>
                  <a:tcPr marL="9525" marR="9525" marT="9525" marB="0"/>
                </a:tc>
              </a:tr>
              <a:tr h="973156">
                <a:tc>
                  <a:txBody>
                    <a:bodyPr/>
                    <a:lstStyle/>
                    <a:p>
                      <a:pPr algn="l" rtl="0" fontAlgn="t"/>
                      <a:r>
                        <a:rPr lang="en-US" sz="1000" u="none" strike="noStrike">
                          <a:effectLst/>
                        </a:rPr>
                        <a:t> </a:t>
                      </a:r>
                      <a:endParaRPr lang="en-US" sz="1000" b="0" i="0" u="none" strike="noStrike">
                        <a:solidFill>
                          <a:srgbClr val="000000"/>
                        </a:solidFill>
                        <a:effectLst/>
                        <a:latin typeface="Times New Roman" panose="02020603050405020304" pitchFamily="18" charset="0"/>
                      </a:endParaRPr>
                    </a:p>
                  </a:txBody>
                  <a:tcPr marL="9525" marR="9525" marT="9525" marB="0"/>
                </a:tc>
                <a:tc>
                  <a:txBody>
                    <a:bodyPr/>
                    <a:lstStyle/>
                    <a:p>
                      <a:pPr algn="l" rtl="0" fontAlgn="t"/>
                      <a:r>
                        <a:rPr lang="en-US" sz="1000" u="none" strike="noStrike">
                          <a:effectLst/>
                        </a:rPr>
                        <a:t> </a:t>
                      </a:r>
                      <a:endParaRPr lang="en-US" sz="1000" b="0" i="0" u="none" strike="noStrike">
                        <a:solidFill>
                          <a:srgbClr val="000000"/>
                        </a:solidFill>
                        <a:effectLst/>
                        <a:latin typeface="Times New Roman" panose="02020603050405020304" pitchFamily="18" charset="0"/>
                      </a:endParaRPr>
                    </a:p>
                  </a:txBody>
                  <a:tcPr marL="9525" marR="9525" marT="9525" marB="0"/>
                </a:tc>
                <a:tc>
                  <a:txBody>
                    <a:bodyPr/>
                    <a:lstStyle/>
                    <a:p>
                      <a:pPr algn="l" rtl="0" fontAlgn="t"/>
                      <a:r>
                        <a:rPr lang="en-US" sz="1000" u="none" strike="noStrike">
                          <a:effectLst/>
                        </a:rPr>
                        <a:t>prepare for preliminary hearing and motion to dismiss</a:t>
                      </a:r>
                      <a:endParaRPr lang="en-US" sz="1000" b="0" i="0" u="none" strike="noStrike">
                        <a:solidFill>
                          <a:srgbClr val="000000"/>
                        </a:solidFill>
                        <a:effectLst/>
                        <a:latin typeface="Times New Roman" panose="02020603050405020304" pitchFamily="18" charset="0"/>
                      </a:endParaRPr>
                    </a:p>
                  </a:txBody>
                  <a:tcPr marL="9525" marR="9525" marT="9525" marB="0"/>
                </a:tc>
                <a:tc>
                  <a:txBody>
                    <a:bodyPr/>
                    <a:lstStyle/>
                    <a:p>
                      <a:pPr algn="r" rtl="0" fontAlgn="t"/>
                      <a:r>
                        <a:rPr lang="en-US" sz="1000" u="none" strike="noStrike">
                          <a:effectLst/>
                        </a:rPr>
                        <a:t>2.3</a:t>
                      </a:r>
                      <a:endParaRPr lang="en-US" sz="1000" b="0" i="0" u="none" strike="noStrike">
                        <a:solidFill>
                          <a:srgbClr val="000000"/>
                        </a:solidFill>
                        <a:effectLst/>
                        <a:latin typeface="Times New Roman" panose="02020603050405020304" pitchFamily="18" charset="0"/>
                      </a:endParaRPr>
                    </a:p>
                  </a:txBody>
                  <a:tcPr marL="9525" marR="9525" marT="9525" marB="0"/>
                </a:tc>
                <a:tc>
                  <a:txBody>
                    <a:bodyPr/>
                    <a:lstStyle/>
                    <a:p>
                      <a:pPr algn="r" rtl="0" fontAlgn="t"/>
                      <a:r>
                        <a:rPr lang="en-US" sz="1000" u="none" strike="noStrike">
                          <a:effectLst/>
                        </a:rPr>
                        <a:t>$161.00</a:t>
                      </a:r>
                      <a:endParaRPr lang="en-US" sz="1000" b="0" i="0" u="none" strike="noStrike">
                        <a:solidFill>
                          <a:srgbClr val="000000"/>
                        </a:solidFill>
                        <a:effectLst/>
                        <a:latin typeface="Times New Roman" panose="02020603050405020304" pitchFamily="18" charset="0"/>
                      </a:endParaRPr>
                    </a:p>
                  </a:txBody>
                  <a:tcPr marL="9525" marR="9525" marT="9525" marB="0"/>
                </a:tc>
                <a:tc>
                  <a:txBody>
                    <a:bodyPr/>
                    <a:lstStyle/>
                    <a:p>
                      <a:pPr algn="l" rtl="0" fontAlgn="t"/>
                      <a:r>
                        <a:rPr lang="en-US" sz="1000" u="none" strike="noStrike">
                          <a:effectLst/>
                        </a:rPr>
                        <a:t>Paid</a:t>
                      </a:r>
                      <a:endParaRPr lang="en-US" sz="1000" b="0" i="0" u="none" strike="noStrike">
                        <a:solidFill>
                          <a:srgbClr val="000000"/>
                        </a:solidFill>
                        <a:effectLst/>
                        <a:latin typeface="Times New Roman" panose="02020603050405020304" pitchFamily="18" charset="0"/>
                      </a:endParaRPr>
                    </a:p>
                  </a:txBody>
                  <a:tcPr marL="9525" marR="9525" marT="9525" marB="0"/>
                </a:tc>
              </a:tr>
              <a:tr h="381629">
                <a:tc>
                  <a:txBody>
                    <a:bodyPr/>
                    <a:lstStyle/>
                    <a:p>
                      <a:pPr algn="l" rtl="0" fontAlgn="t"/>
                      <a:r>
                        <a:rPr lang="en-US" sz="1000" u="none" strike="noStrike">
                          <a:effectLst/>
                        </a:rPr>
                        <a:t> </a:t>
                      </a:r>
                      <a:endParaRPr lang="en-US" sz="1000" b="0" i="0" u="none" strike="noStrike">
                        <a:solidFill>
                          <a:srgbClr val="000000"/>
                        </a:solidFill>
                        <a:effectLst/>
                        <a:latin typeface="Times New Roman" panose="02020603050405020304" pitchFamily="18" charset="0"/>
                      </a:endParaRPr>
                    </a:p>
                  </a:txBody>
                  <a:tcPr marL="9525" marR="9525" marT="9525" marB="0"/>
                </a:tc>
                <a:tc>
                  <a:txBody>
                    <a:bodyPr/>
                    <a:lstStyle/>
                    <a:p>
                      <a:pPr algn="l" rtl="0" fontAlgn="t"/>
                      <a:r>
                        <a:rPr lang="en-US" sz="1000" u="none" strike="noStrike">
                          <a:effectLst/>
                        </a:rPr>
                        <a:t> </a:t>
                      </a:r>
                      <a:endParaRPr lang="en-US" sz="1000" b="0" i="0" u="none" strike="noStrike">
                        <a:solidFill>
                          <a:srgbClr val="000000"/>
                        </a:solidFill>
                        <a:effectLst/>
                        <a:latin typeface="Times New Roman" panose="02020603050405020304" pitchFamily="18" charset="0"/>
                      </a:endParaRPr>
                    </a:p>
                  </a:txBody>
                  <a:tcPr marL="9525" marR="9525" marT="9525" marB="0"/>
                </a:tc>
                <a:tc>
                  <a:txBody>
                    <a:bodyPr/>
                    <a:lstStyle/>
                    <a:p>
                      <a:pPr algn="l" rtl="0" fontAlgn="t"/>
                      <a:r>
                        <a:rPr lang="en-US" sz="1000" u="none" strike="noStrike">
                          <a:effectLst/>
                        </a:rPr>
                        <a:t>call w client</a:t>
                      </a:r>
                      <a:endParaRPr lang="en-US" sz="1000" b="0" i="0" u="none" strike="noStrike">
                        <a:solidFill>
                          <a:srgbClr val="000000"/>
                        </a:solidFill>
                        <a:effectLst/>
                        <a:latin typeface="Times New Roman" panose="02020603050405020304" pitchFamily="18" charset="0"/>
                      </a:endParaRPr>
                    </a:p>
                  </a:txBody>
                  <a:tcPr marL="9525" marR="9525" marT="9525" marB="0"/>
                </a:tc>
                <a:tc>
                  <a:txBody>
                    <a:bodyPr/>
                    <a:lstStyle/>
                    <a:p>
                      <a:pPr algn="r" rtl="0" fontAlgn="t"/>
                      <a:r>
                        <a:rPr lang="en-US" sz="1000" u="none" strike="noStrike">
                          <a:effectLst/>
                        </a:rPr>
                        <a:t>0.3</a:t>
                      </a:r>
                      <a:endParaRPr lang="en-US" sz="1000" b="0" i="0" u="none" strike="noStrike">
                        <a:solidFill>
                          <a:srgbClr val="000000"/>
                        </a:solidFill>
                        <a:effectLst/>
                        <a:latin typeface="Times New Roman" panose="02020603050405020304" pitchFamily="18" charset="0"/>
                      </a:endParaRPr>
                    </a:p>
                  </a:txBody>
                  <a:tcPr marL="9525" marR="9525" marT="9525" marB="0"/>
                </a:tc>
                <a:tc>
                  <a:txBody>
                    <a:bodyPr/>
                    <a:lstStyle/>
                    <a:p>
                      <a:pPr algn="r" rtl="0" fontAlgn="t"/>
                      <a:r>
                        <a:rPr lang="en-US" sz="1000" u="none" strike="noStrike">
                          <a:effectLst/>
                        </a:rPr>
                        <a:t>$21.00</a:t>
                      </a:r>
                      <a:endParaRPr lang="en-US" sz="1000" b="0" i="0" u="none" strike="noStrike">
                        <a:solidFill>
                          <a:srgbClr val="000000"/>
                        </a:solidFill>
                        <a:effectLst/>
                        <a:latin typeface="Times New Roman" panose="02020603050405020304" pitchFamily="18" charset="0"/>
                      </a:endParaRPr>
                    </a:p>
                  </a:txBody>
                  <a:tcPr marL="9525" marR="9525" marT="9525" marB="0"/>
                </a:tc>
                <a:tc>
                  <a:txBody>
                    <a:bodyPr/>
                    <a:lstStyle/>
                    <a:p>
                      <a:pPr algn="l" rtl="0" fontAlgn="t"/>
                      <a:r>
                        <a:rPr lang="en-US" sz="1000" u="none" strike="noStrike">
                          <a:effectLst/>
                        </a:rPr>
                        <a:t>Paid</a:t>
                      </a:r>
                      <a:endParaRPr lang="en-US" sz="1000" b="0" i="0" u="none" strike="noStrike">
                        <a:solidFill>
                          <a:srgbClr val="000000"/>
                        </a:solidFill>
                        <a:effectLst/>
                        <a:latin typeface="Times New Roman" panose="02020603050405020304" pitchFamily="18" charset="0"/>
                      </a:endParaRPr>
                    </a:p>
                  </a:txBody>
                  <a:tcPr marL="9525" marR="9525" marT="9525" marB="0"/>
                </a:tc>
              </a:tr>
              <a:tr h="381629">
                <a:tc>
                  <a:txBody>
                    <a:bodyPr/>
                    <a:lstStyle/>
                    <a:p>
                      <a:pPr algn="l" rtl="0" fontAlgn="t"/>
                      <a:r>
                        <a:rPr lang="en-US" sz="1000" u="none" strike="noStrike">
                          <a:effectLst/>
                        </a:rPr>
                        <a:t> </a:t>
                      </a:r>
                      <a:endParaRPr lang="en-US" sz="1000" b="0" i="0" u="none" strike="noStrike">
                        <a:solidFill>
                          <a:srgbClr val="000000"/>
                        </a:solidFill>
                        <a:effectLst/>
                        <a:latin typeface="Times New Roman" panose="02020603050405020304" pitchFamily="18" charset="0"/>
                      </a:endParaRPr>
                    </a:p>
                  </a:txBody>
                  <a:tcPr marL="9525" marR="9525" marT="9525" marB="0"/>
                </a:tc>
                <a:tc>
                  <a:txBody>
                    <a:bodyPr/>
                    <a:lstStyle/>
                    <a:p>
                      <a:pPr algn="l" rtl="0" fontAlgn="t"/>
                      <a:r>
                        <a:rPr lang="en-US" sz="1000" u="none" strike="noStrike">
                          <a:effectLst/>
                        </a:rPr>
                        <a:t> </a:t>
                      </a:r>
                      <a:endParaRPr lang="en-US" sz="1000" b="0" i="0" u="none" strike="noStrike">
                        <a:solidFill>
                          <a:srgbClr val="000000"/>
                        </a:solidFill>
                        <a:effectLst/>
                        <a:latin typeface="Times New Roman" panose="02020603050405020304" pitchFamily="18" charset="0"/>
                      </a:endParaRPr>
                    </a:p>
                  </a:txBody>
                  <a:tcPr marL="9525" marR="9525" marT="9525" marB="0"/>
                </a:tc>
                <a:tc>
                  <a:txBody>
                    <a:bodyPr/>
                    <a:lstStyle/>
                    <a:p>
                      <a:pPr algn="l" rtl="0" fontAlgn="t"/>
                      <a:r>
                        <a:rPr lang="en-US" sz="1000" u="none" strike="noStrike">
                          <a:effectLst/>
                        </a:rPr>
                        <a:t>meeting with client</a:t>
                      </a:r>
                      <a:endParaRPr lang="en-US" sz="1000" b="0" i="0" u="none" strike="noStrike">
                        <a:solidFill>
                          <a:srgbClr val="000000"/>
                        </a:solidFill>
                        <a:effectLst/>
                        <a:latin typeface="Times New Roman" panose="02020603050405020304" pitchFamily="18" charset="0"/>
                      </a:endParaRPr>
                    </a:p>
                  </a:txBody>
                  <a:tcPr marL="9525" marR="9525" marT="9525" marB="0"/>
                </a:tc>
                <a:tc>
                  <a:txBody>
                    <a:bodyPr/>
                    <a:lstStyle/>
                    <a:p>
                      <a:pPr algn="r" rtl="0" fontAlgn="t"/>
                      <a:r>
                        <a:rPr lang="en-US" sz="1000" u="none" strike="noStrike">
                          <a:effectLst/>
                        </a:rPr>
                        <a:t>0.9</a:t>
                      </a:r>
                      <a:endParaRPr lang="en-US" sz="1000" b="0" i="0" u="none" strike="noStrike">
                        <a:solidFill>
                          <a:srgbClr val="000000"/>
                        </a:solidFill>
                        <a:effectLst/>
                        <a:latin typeface="Times New Roman" panose="02020603050405020304" pitchFamily="18" charset="0"/>
                      </a:endParaRPr>
                    </a:p>
                  </a:txBody>
                  <a:tcPr marL="9525" marR="9525" marT="9525" marB="0"/>
                </a:tc>
                <a:tc>
                  <a:txBody>
                    <a:bodyPr/>
                    <a:lstStyle/>
                    <a:p>
                      <a:pPr algn="r" rtl="0" fontAlgn="t"/>
                      <a:r>
                        <a:rPr lang="en-US" sz="1000" u="none" strike="noStrike">
                          <a:effectLst/>
                        </a:rPr>
                        <a:t>$63.00</a:t>
                      </a:r>
                      <a:endParaRPr lang="en-US" sz="1000" b="0" i="0" u="none" strike="noStrike">
                        <a:solidFill>
                          <a:srgbClr val="000000"/>
                        </a:solidFill>
                        <a:effectLst/>
                        <a:latin typeface="Times New Roman" panose="02020603050405020304" pitchFamily="18" charset="0"/>
                      </a:endParaRPr>
                    </a:p>
                  </a:txBody>
                  <a:tcPr marL="9525" marR="9525" marT="9525" marB="0"/>
                </a:tc>
                <a:tc>
                  <a:txBody>
                    <a:bodyPr/>
                    <a:lstStyle/>
                    <a:p>
                      <a:pPr algn="l" rtl="0" fontAlgn="t"/>
                      <a:r>
                        <a:rPr lang="en-US" sz="1000" u="none" strike="noStrike">
                          <a:effectLst/>
                        </a:rPr>
                        <a:t>Paid</a:t>
                      </a:r>
                      <a:endParaRPr lang="en-US" sz="1000" b="0" i="0" u="none" strike="noStrike">
                        <a:solidFill>
                          <a:srgbClr val="000000"/>
                        </a:solidFill>
                        <a:effectLst/>
                        <a:latin typeface="Times New Roman" panose="02020603050405020304" pitchFamily="18" charset="0"/>
                      </a:endParaRPr>
                    </a:p>
                  </a:txBody>
                  <a:tcPr marL="9525" marR="9525" marT="9525" marB="0"/>
                </a:tc>
              </a:tr>
              <a:tr h="381629">
                <a:tc>
                  <a:txBody>
                    <a:bodyPr/>
                    <a:lstStyle/>
                    <a:p>
                      <a:pPr algn="l" rtl="0" fontAlgn="t"/>
                      <a:r>
                        <a:rPr lang="en-US" sz="1000" u="none" strike="noStrike">
                          <a:effectLst/>
                        </a:rPr>
                        <a:t> </a:t>
                      </a:r>
                      <a:endParaRPr lang="en-US" sz="1000" b="0" i="0" u="none" strike="noStrike">
                        <a:solidFill>
                          <a:srgbClr val="000000"/>
                        </a:solidFill>
                        <a:effectLst/>
                        <a:latin typeface="Times New Roman" panose="02020603050405020304" pitchFamily="18" charset="0"/>
                      </a:endParaRPr>
                    </a:p>
                  </a:txBody>
                  <a:tcPr marL="9525" marR="9525" marT="9525" marB="0"/>
                </a:tc>
                <a:tc>
                  <a:txBody>
                    <a:bodyPr/>
                    <a:lstStyle/>
                    <a:p>
                      <a:pPr algn="l" rtl="0" fontAlgn="t"/>
                      <a:r>
                        <a:rPr lang="en-US" sz="1000" u="none" strike="noStrike">
                          <a:effectLst/>
                        </a:rPr>
                        <a:t> </a:t>
                      </a:r>
                      <a:endParaRPr lang="en-US" sz="1000" b="0" i="0" u="none" strike="noStrike">
                        <a:solidFill>
                          <a:srgbClr val="000000"/>
                        </a:solidFill>
                        <a:effectLst/>
                        <a:latin typeface="Times New Roman" panose="02020603050405020304" pitchFamily="18" charset="0"/>
                      </a:endParaRPr>
                    </a:p>
                  </a:txBody>
                  <a:tcPr marL="9525" marR="9525" marT="9525" marB="0"/>
                </a:tc>
                <a:tc>
                  <a:txBody>
                    <a:bodyPr/>
                    <a:lstStyle/>
                    <a:p>
                      <a:pPr algn="l" rtl="0" fontAlgn="t"/>
                      <a:r>
                        <a:rPr lang="en-US" sz="1000" u="none" strike="noStrike">
                          <a:effectLst/>
                        </a:rPr>
                        <a:t>REVIEW FILE </a:t>
                      </a:r>
                      <a:endParaRPr lang="en-US" sz="1000" b="0" i="0" u="none" strike="noStrike">
                        <a:solidFill>
                          <a:srgbClr val="000000"/>
                        </a:solidFill>
                        <a:effectLst/>
                        <a:latin typeface="Times New Roman" panose="02020603050405020304" pitchFamily="18" charset="0"/>
                      </a:endParaRPr>
                    </a:p>
                  </a:txBody>
                  <a:tcPr marL="9525" marR="9525" marT="9525" marB="0"/>
                </a:tc>
                <a:tc>
                  <a:txBody>
                    <a:bodyPr/>
                    <a:lstStyle/>
                    <a:p>
                      <a:pPr algn="r" rtl="0" fontAlgn="t"/>
                      <a:r>
                        <a:rPr lang="en-US" sz="1000" u="none" strike="noStrike">
                          <a:effectLst/>
                        </a:rPr>
                        <a:t>0.3</a:t>
                      </a:r>
                      <a:endParaRPr lang="en-US" sz="1000" b="0" i="0" u="none" strike="noStrike">
                        <a:solidFill>
                          <a:srgbClr val="000000"/>
                        </a:solidFill>
                        <a:effectLst/>
                        <a:latin typeface="Times New Roman" panose="02020603050405020304" pitchFamily="18" charset="0"/>
                      </a:endParaRPr>
                    </a:p>
                  </a:txBody>
                  <a:tcPr marL="9525" marR="9525" marT="9525" marB="0"/>
                </a:tc>
                <a:tc>
                  <a:txBody>
                    <a:bodyPr/>
                    <a:lstStyle/>
                    <a:p>
                      <a:pPr algn="r" rtl="0" fontAlgn="t"/>
                      <a:r>
                        <a:rPr lang="en-US" sz="1000" u="none" strike="noStrike">
                          <a:effectLst/>
                        </a:rPr>
                        <a:t>$21.00</a:t>
                      </a:r>
                      <a:endParaRPr lang="en-US" sz="1000" b="0" i="0" u="none" strike="noStrike">
                        <a:solidFill>
                          <a:srgbClr val="000000"/>
                        </a:solidFill>
                        <a:effectLst/>
                        <a:latin typeface="Times New Roman" panose="02020603050405020304" pitchFamily="18" charset="0"/>
                      </a:endParaRPr>
                    </a:p>
                  </a:txBody>
                  <a:tcPr marL="9525" marR="9525" marT="9525" marB="0"/>
                </a:tc>
                <a:tc>
                  <a:txBody>
                    <a:bodyPr/>
                    <a:lstStyle/>
                    <a:p>
                      <a:pPr algn="l" rtl="0" fontAlgn="t"/>
                      <a:r>
                        <a:rPr lang="en-US" sz="1000" u="none" strike="noStrike">
                          <a:effectLst/>
                        </a:rPr>
                        <a:t>Paid</a:t>
                      </a:r>
                      <a:endParaRPr lang="en-US" sz="1000" b="0" i="0" u="none" strike="noStrike">
                        <a:solidFill>
                          <a:srgbClr val="000000"/>
                        </a:solidFill>
                        <a:effectLst/>
                        <a:latin typeface="Times New Roman" panose="02020603050405020304" pitchFamily="18" charset="0"/>
                      </a:endParaRPr>
                    </a:p>
                  </a:txBody>
                  <a:tcPr marL="9525" marR="9525" marT="9525" marB="0"/>
                </a:tc>
              </a:tr>
              <a:tr h="381629">
                <a:tc>
                  <a:txBody>
                    <a:bodyPr/>
                    <a:lstStyle/>
                    <a:p>
                      <a:pPr algn="l" rtl="0" fontAlgn="t"/>
                      <a:r>
                        <a:rPr lang="en-US" sz="1000" u="none" strike="noStrike">
                          <a:effectLst/>
                        </a:rPr>
                        <a:t> </a:t>
                      </a:r>
                      <a:endParaRPr lang="en-US" sz="1000" b="0" i="0" u="none" strike="noStrike">
                        <a:solidFill>
                          <a:srgbClr val="000000"/>
                        </a:solidFill>
                        <a:effectLst/>
                        <a:latin typeface="Times New Roman" panose="02020603050405020304" pitchFamily="18" charset="0"/>
                      </a:endParaRPr>
                    </a:p>
                  </a:txBody>
                  <a:tcPr marL="9525" marR="9525" marT="9525" marB="0"/>
                </a:tc>
                <a:tc>
                  <a:txBody>
                    <a:bodyPr/>
                    <a:lstStyle/>
                    <a:p>
                      <a:pPr algn="l" rtl="0" fontAlgn="t"/>
                      <a:r>
                        <a:rPr lang="en-US" sz="1000" u="none" strike="noStrike">
                          <a:effectLst/>
                        </a:rPr>
                        <a:t> </a:t>
                      </a:r>
                      <a:endParaRPr lang="en-US" sz="1000" b="0" i="0" u="none" strike="noStrike">
                        <a:solidFill>
                          <a:srgbClr val="000000"/>
                        </a:solidFill>
                        <a:effectLst/>
                        <a:latin typeface="Times New Roman" panose="02020603050405020304" pitchFamily="18" charset="0"/>
                      </a:endParaRPr>
                    </a:p>
                  </a:txBody>
                  <a:tcPr marL="9525" marR="9525" marT="9525" marB="0"/>
                </a:tc>
                <a:tc>
                  <a:txBody>
                    <a:bodyPr/>
                    <a:lstStyle/>
                    <a:p>
                      <a:pPr algn="l" rtl="0" fontAlgn="t"/>
                      <a:r>
                        <a:rPr lang="en-US" sz="1000" u="none" strike="noStrike">
                          <a:effectLst/>
                        </a:rPr>
                        <a:t>REVIEW FILE </a:t>
                      </a:r>
                      <a:endParaRPr lang="en-US" sz="1000" b="0" i="0" u="none" strike="noStrike">
                        <a:solidFill>
                          <a:srgbClr val="000000"/>
                        </a:solidFill>
                        <a:effectLst/>
                        <a:latin typeface="Times New Roman" panose="02020603050405020304" pitchFamily="18" charset="0"/>
                      </a:endParaRPr>
                    </a:p>
                  </a:txBody>
                  <a:tcPr marL="9525" marR="9525" marT="9525" marB="0"/>
                </a:tc>
                <a:tc>
                  <a:txBody>
                    <a:bodyPr/>
                    <a:lstStyle/>
                    <a:p>
                      <a:pPr algn="r" rtl="0" fontAlgn="t"/>
                      <a:r>
                        <a:rPr lang="en-US" sz="1000" u="none" strike="noStrike">
                          <a:effectLst/>
                        </a:rPr>
                        <a:t>0.3</a:t>
                      </a:r>
                      <a:endParaRPr lang="en-US" sz="1000" b="0" i="0" u="none" strike="noStrike">
                        <a:solidFill>
                          <a:srgbClr val="000000"/>
                        </a:solidFill>
                        <a:effectLst/>
                        <a:latin typeface="Times New Roman" panose="02020603050405020304" pitchFamily="18" charset="0"/>
                      </a:endParaRPr>
                    </a:p>
                  </a:txBody>
                  <a:tcPr marL="9525" marR="9525" marT="9525" marB="0"/>
                </a:tc>
                <a:tc>
                  <a:txBody>
                    <a:bodyPr/>
                    <a:lstStyle/>
                    <a:p>
                      <a:pPr algn="r" rtl="0" fontAlgn="t"/>
                      <a:r>
                        <a:rPr lang="en-US" sz="1000" u="none" strike="noStrike">
                          <a:effectLst/>
                        </a:rPr>
                        <a:t>$21.00</a:t>
                      </a:r>
                      <a:endParaRPr lang="en-US" sz="1000" b="0" i="0" u="none" strike="noStrike">
                        <a:solidFill>
                          <a:srgbClr val="000000"/>
                        </a:solidFill>
                        <a:effectLst/>
                        <a:latin typeface="Times New Roman" panose="02020603050405020304" pitchFamily="18" charset="0"/>
                      </a:endParaRPr>
                    </a:p>
                  </a:txBody>
                  <a:tcPr marL="9525" marR="9525" marT="9525" marB="0"/>
                </a:tc>
                <a:tc>
                  <a:txBody>
                    <a:bodyPr/>
                    <a:lstStyle/>
                    <a:p>
                      <a:pPr algn="l" rtl="0" fontAlgn="t"/>
                      <a:r>
                        <a:rPr lang="en-US" sz="1000" u="none" strike="noStrike">
                          <a:effectLst/>
                        </a:rPr>
                        <a:t>Paid</a:t>
                      </a:r>
                      <a:endParaRPr lang="en-US" sz="1000" b="0" i="0" u="none" strike="noStrike">
                        <a:solidFill>
                          <a:srgbClr val="000000"/>
                        </a:solidFill>
                        <a:effectLst/>
                        <a:latin typeface="Times New Roman" panose="02020603050405020304" pitchFamily="18" charset="0"/>
                      </a:endParaRPr>
                    </a:p>
                  </a:txBody>
                  <a:tcPr marL="9525" marR="9525" marT="9525" marB="0"/>
                </a:tc>
              </a:tr>
              <a:tr h="381629">
                <a:tc>
                  <a:txBody>
                    <a:bodyPr/>
                    <a:lstStyle/>
                    <a:p>
                      <a:pPr algn="l" rtl="0" fontAlgn="t"/>
                      <a:r>
                        <a:rPr lang="en-US" sz="1000" u="none" strike="noStrike">
                          <a:effectLst/>
                        </a:rPr>
                        <a:t> </a:t>
                      </a:r>
                      <a:endParaRPr lang="en-US" sz="1000" b="0" i="0" u="none" strike="noStrike">
                        <a:solidFill>
                          <a:srgbClr val="000000"/>
                        </a:solidFill>
                        <a:effectLst/>
                        <a:latin typeface="Times New Roman" panose="02020603050405020304" pitchFamily="18" charset="0"/>
                      </a:endParaRPr>
                    </a:p>
                  </a:txBody>
                  <a:tcPr marL="9525" marR="9525" marT="9525" marB="0"/>
                </a:tc>
                <a:tc>
                  <a:txBody>
                    <a:bodyPr/>
                    <a:lstStyle/>
                    <a:p>
                      <a:pPr algn="l" rtl="0" fontAlgn="t"/>
                      <a:r>
                        <a:rPr lang="en-US" sz="1000" u="none" strike="noStrike">
                          <a:effectLst/>
                        </a:rPr>
                        <a:t> </a:t>
                      </a:r>
                      <a:endParaRPr lang="en-US" sz="1000" b="0" i="0" u="none" strike="noStrike">
                        <a:solidFill>
                          <a:srgbClr val="000000"/>
                        </a:solidFill>
                        <a:effectLst/>
                        <a:latin typeface="Times New Roman" panose="02020603050405020304" pitchFamily="18" charset="0"/>
                      </a:endParaRPr>
                    </a:p>
                  </a:txBody>
                  <a:tcPr marL="9525" marR="9525" marT="9525" marB="0"/>
                </a:tc>
                <a:tc>
                  <a:txBody>
                    <a:bodyPr/>
                    <a:lstStyle/>
                    <a:p>
                      <a:pPr algn="l" rtl="0" fontAlgn="t"/>
                      <a:r>
                        <a:rPr lang="en-US" sz="1000" u="none" strike="noStrike">
                          <a:effectLst/>
                        </a:rPr>
                        <a:t>Call with client</a:t>
                      </a:r>
                      <a:endParaRPr lang="en-US" sz="1000" b="0" i="0" u="none" strike="noStrike">
                        <a:solidFill>
                          <a:srgbClr val="000000"/>
                        </a:solidFill>
                        <a:effectLst/>
                        <a:latin typeface="Times New Roman" panose="02020603050405020304" pitchFamily="18" charset="0"/>
                      </a:endParaRPr>
                    </a:p>
                  </a:txBody>
                  <a:tcPr marL="9525" marR="9525" marT="9525" marB="0"/>
                </a:tc>
                <a:tc>
                  <a:txBody>
                    <a:bodyPr/>
                    <a:lstStyle/>
                    <a:p>
                      <a:pPr algn="r" rtl="0" fontAlgn="t"/>
                      <a:r>
                        <a:rPr lang="en-US" sz="1000" u="none" strike="noStrike">
                          <a:effectLst/>
                        </a:rPr>
                        <a:t>0.3</a:t>
                      </a:r>
                      <a:endParaRPr lang="en-US" sz="1000" b="0" i="0" u="none" strike="noStrike">
                        <a:solidFill>
                          <a:srgbClr val="000000"/>
                        </a:solidFill>
                        <a:effectLst/>
                        <a:latin typeface="Times New Roman" panose="02020603050405020304" pitchFamily="18" charset="0"/>
                      </a:endParaRPr>
                    </a:p>
                  </a:txBody>
                  <a:tcPr marL="9525" marR="9525" marT="9525" marB="0"/>
                </a:tc>
                <a:tc>
                  <a:txBody>
                    <a:bodyPr/>
                    <a:lstStyle/>
                    <a:p>
                      <a:pPr algn="r" rtl="0" fontAlgn="t"/>
                      <a:r>
                        <a:rPr lang="en-US" sz="1000" u="none" strike="noStrike">
                          <a:effectLst/>
                        </a:rPr>
                        <a:t>$21.00</a:t>
                      </a:r>
                      <a:endParaRPr lang="en-US" sz="1000" b="0" i="0" u="none" strike="noStrike">
                        <a:solidFill>
                          <a:srgbClr val="000000"/>
                        </a:solidFill>
                        <a:effectLst/>
                        <a:latin typeface="Times New Roman" panose="02020603050405020304" pitchFamily="18" charset="0"/>
                      </a:endParaRPr>
                    </a:p>
                  </a:txBody>
                  <a:tcPr marL="9525" marR="9525" marT="9525" marB="0"/>
                </a:tc>
                <a:tc>
                  <a:txBody>
                    <a:bodyPr/>
                    <a:lstStyle/>
                    <a:p>
                      <a:pPr algn="l" rtl="0" fontAlgn="t"/>
                      <a:r>
                        <a:rPr lang="en-US" sz="1000" u="none" strike="noStrike">
                          <a:effectLst/>
                        </a:rPr>
                        <a:t>Paid</a:t>
                      </a:r>
                      <a:endParaRPr lang="en-US" sz="1000" b="0" i="0" u="none" strike="noStrike">
                        <a:solidFill>
                          <a:srgbClr val="000000"/>
                        </a:solidFill>
                        <a:effectLst/>
                        <a:latin typeface="Times New Roman" panose="02020603050405020304" pitchFamily="18" charset="0"/>
                      </a:endParaRPr>
                    </a:p>
                  </a:txBody>
                  <a:tcPr marL="9525" marR="9525" marT="9525" marB="0"/>
                </a:tc>
              </a:tr>
              <a:tr h="648770">
                <a:tc>
                  <a:txBody>
                    <a:bodyPr/>
                    <a:lstStyle/>
                    <a:p>
                      <a:pPr algn="l" rtl="0" fontAlgn="t"/>
                      <a:r>
                        <a:rPr lang="en-US" sz="1000" u="none" strike="noStrike">
                          <a:effectLst/>
                        </a:rPr>
                        <a:t> </a:t>
                      </a:r>
                      <a:endParaRPr lang="en-US" sz="1000" b="0" i="0" u="none" strike="noStrike">
                        <a:solidFill>
                          <a:srgbClr val="000000"/>
                        </a:solidFill>
                        <a:effectLst/>
                        <a:latin typeface="Times New Roman" panose="02020603050405020304" pitchFamily="18" charset="0"/>
                      </a:endParaRPr>
                    </a:p>
                  </a:txBody>
                  <a:tcPr marL="9525" marR="9525" marT="9525" marB="0"/>
                </a:tc>
                <a:tc>
                  <a:txBody>
                    <a:bodyPr/>
                    <a:lstStyle/>
                    <a:p>
                      <a:pPr algn="l" rtl="0" fontAlgn="t"/>
                      <a:r>
                        <a:rPr lang="en-US" sz="1000" u="none" strike="noStrike">
                          <a:effectLst/>
                        </a:rPr>
                        <a:t> </a:t>
                      </a:r>
                      <a:endParaRPr lang="en-US" sz="1000" b="0" i="0" u="none" strike="noStrike">
                        <a:solidFill>
                          <a:srgbClr val="000000"/>
                        </a:solidFill>
                        <a:effectLst/>
                        <a:latin typeface="Times New Roman" panose="02020603050405020304" pitchFamily="18" charset="0"/>
                      </a:endParaRPr>
                    </a:p>
                  </a:txBody>
                  <a:tcPr marL="9525" marR="9525" marT="9525" marB="0"/>
                </a:tc>
                <a:tc>
                  <a:txBody>
                    <a:bodyPr/>
                    <a:lstStyle/>
                    <a:p>
                      <a:pPr algn="l" rtl="0" fontAlgn="t"/>
                      <a:r>
                        <a:rPr lang="en-US" sz="1000" u="none" strike="noStrike">
                          <a:effectLst/>
                        </a:rPr>
                        <a:t>prepare for probation revocation hearing</a:t>
                      </a:r>
                      <a:endParaRPr lang="en-US" sz="1000" b="0" i="0" u="none" strike="noStrike">
                        <a:solidFill>
                          <a:srgbClr val="000000"/>
                        </a:solidFill>
                        <a:effectLst/>
                        <a:latin typeface="Times New Roman" panose="02020603050405020304" pitchFamily="18" charset="0"/>
                      </a:endParaRPr>
                    </a:p>
                  </a:txBody>
                  <a:tcPr marL="9525" marR="9525" marT="9525" marB="0"/>
                </a:tc>
                <a:tc>
                  <a:txBody>
                    <a:bodyPr/>
                    <a:lstStyle/>
                    <a:p>
                      <a:pPr algn="r" rtl="0" fontAlgn="t"/>
                      <a:r>
                        <a:rPr lang="en-US" sz="1000" u="none" strike="noStrike">
                          <a:effectLst/>
                        </a:rPr>
                        <a:t>1.2</a:t>
                      </a:r>
                      <a:endParaRPr lang="en-US" sz="1000" b="0" i="0" u="none" strike="noStrike">
                        <a:solidFill>
                          <a:srgbClr val="000000"/>
                        </a:solidFill>
                        <a:effectLst/>
                        <a:latin typeface="Times New Roman" panose="02020603050405020304" pitchFamily="18" charset="0"/>
                      </a:endParaRPr>
                    </a:p>
                  </a:txBody>
                  <a:tcPr marL="9525" marR="9525" marT="9525" marB="0"/>
                </a:tc>
                <a:tc>
                  <a:txBody>
                    <a:bodyPr/>
                    <a:lstStyle/>
                    <a:p>
                      <a:pPr algn="r" rtl="0" fontAlgn="t"/>
                      <a:r>
                        <a:rPr lang="en-US" sz="1000" u="none" strike="noStrike">
                          <a:effectLst/>
                        </a:rPr>
                        <a:t>$84.00</a:t>
                      </a:r>
                      <a:endParaRPr lang="en-US" sz="1000" b="0" i="0" u="none" strike="noStrike">
                        <a:solidFill>
                          <a:srgbClr val="000000"/>
                        </a:solidFill>
                        <a:effectLst/>
                        <a:latin typeface="Times New Roman" panose="02020603050405020304" pitchFamily="18" charset="0"/>
                      </a:endParaRPr>
                    </a:p>
                  </a:txBody>
                  <a:tcPr marL="9525" marR="9525" marT="9525" marB="0"/>
                </a:tc>
                <a:tc>
                  <a:txBody>
                    <a:bodyPr/>
                    <a:lstStyle/>
                    <a:p>
                      <a:pPr algn="l" rtl="0" fontAlgn="t"/>
                      <a:r>
                        <a:rPr lang="en-US" sz="1000" u="none" strike="noStrike" dirty="0">
                          <a:effectLst/>
                        </a:rPr>
                        <a:t>Paid</a:t>
                      </a:r>
                      <a:endParaRPr lang="en-US" sz="1000" b="0" i="0" u="none" strike="noStrike" dirty="0">
                        <a:solidFill>
                          <a:srgbClr val="000000"/>
                        </a:solidFill>
                        <a:effectLst/>
                        <a:latin typeface="Times New Roman" panose="02020603050405020304" pitchFamily="18" charset="0"/>
                      </a:endParaRPr>
                    </a:p>
                  </a:txBody>
                  <a:tcPr marL="9525" marR="9525" marT="9525" marB="0"/>
                </a:tc>
              </a:tr>
            </a:tbl>
          </a:graphicData>
        </a:graphic>
      </p:graphicFrame>
    </p:spTree>
    <p:extLst>
      <p:ext uri="{BB962C8B-B14F-4D97-AF65-F5344CB8AC3E}">
        <p14:creationId xmlns:p14="http://schemas.microsoft.com/office/powerpoint/2010/main" val="396221089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nvPr>
        </p:nvGraphicFramePr>
        <p:xfrm>
          <a:off x="633845" y="436414"/>
          <a:ext cx="9964883" cy="6037120"/>
        </p:xfrm>
        <a:graphic>
          <a:graphicData uri="http://schemas.openxmlformats.org/drawingml/2006/table">
            <a:tbl>
              <a:tblPr>
                <a:tableStyleId>{5C22544A-7EE6-4342-B048-85BDC9FD1C3A}</a:tableStyleId>
              </a:tblPr>
              <a:tblGrid>
                <a:gridCol w="1199164"/>
                <a:gridCol w="1080936"/>
                <a:gridCol w="2837459"/>
                <a:gridCol w="1080936"/>
                <a:gridCol w="1080936"/>
                <a:gridCol w="2685452"/>
              </a:tblGrid>
              <a:tr h="603712">
                <a:tc>
                  <a:txBody>
                    <a:bodyPr/>
                    <a:lstStyle/>
                    <a:p>
                      <a:pPr algn="l" rtl="0" fontAlgn="t"/>
                      <a:r>
                        <a:rPr lang="en-US" sz="1000" u="none" strike="noStrike" dirty="0">
                          <a:effectLst/>
                        </a:rPr>
                        <a:t> </a:t>
                      </a:r>
                      <a:endParaRPr lang="en-US" sz="1000" b="0" i="0" u="none" strike="noStrike" dirty="0">
                        <a:solidFill>
                          <a:srgbClr val="000000"/>
                        </a:solidFill>
                        <a:effectLst/>
                        <a:latin typeface="Times New Roman" panose="02020603050405020304" pitchFamily="18" charset="0"/>
                      </a:endParaRPr>
                    </a:p>
                  </a:txBody>
                  <a:tcPr marL="9525" marR="9525" marT="9525" marB="0"/>
                </a:tc>
                <a:tc>
                  <a:txBody>
                    <a:bodyPr/>
                    <a:lstStyle/>
                    <a:p>
                      <a:pPr algn="l" rtl="0" fontAlgn="t"/>
                      <a:r>
                        <a:rPr lang="en-US" sz="1000" u="none" strike="noStrike" dirty="0">
                          <a:effectLst/>
                        </a:rPr>
                        <a:t> </a:t>
                      </a:r>
                      <a:endParaRPr lang="en-US" sz="1000" b="0" i="0" u="none" strike="noStrike" dirty="0">
                        <a:solidFill>
                          <a:srgbClr val="000000"/>
                        </a:solidFill>
                        <a:effectLst/>
                        <a:latin typeface="Times New Roman" panose="02020603050405020304" pitchFamily="18" charset="0"/>
                      </a:endParaRPr>
                    </a:p>
                  </a:txBody>
                  <a:tcPr marL="9525" marR="9525" marT="9525" marB="0"/>
                </a:tc>
                <a:tc>
                  <a:txBody>
                    <a:bodyPr/>
                    <a:lstStyle/>
                    <a:p>
                      <a:pPr algn="l" rtl="0" fontAlgn="t"/>
                      <a:r>
                        <a:rPr lang="en-US" sz="1000" u="none" strike="noStrike" dirty="0">
                          <a:effectLst/>
                        </a:rPr>
                        <a:t>ALACOURT SEARCH</a:t>
                      </a:r>
                      <a:endParaRPr lang="en-US" sz="1000" b="0" i="0" u="none" strike="noStrike" dirty="0">
                        <a:solidFill>
                          <a:srgbClr val="000000"/>
                        </a:solidFill>
                        <a:effectLst/>
                        <a:latin typeface="Times New Roman" panose="02020603050405020304" pitchFamily="18" charset="0"/>
                      </a:endParaRPr>
                    </a:p>
                  </a:txBody>
                  <a:tcPr marL="9525" marR="9525" marT="9525" marB="0"/>
                </a:tc>
                <a:tc>
                  <a:txBody>
                    <a:bodyPr/>
                    <a:lstStyle/>
                    <a:p>
                      <a:pPr algn="r" rtl="0" fontAlgn="t"/>
                      <a:r>
                        <a:rPr lang="en-US" sz="1000" u="none" strike="noStrike" dirty="0">
                          <a:effectLst/>
                        </a:rPr>
                        <a:t>0.7</a:t>
                      </a:r>
                      <a:endParaRPr lang="en-US" sz="1000" b="0" i="0" u="none" strike="noStrike" dirty="0">
                        <a:solidFill>
                          <a:srgbClr val="000000"/>
                        </a:solidFill>
                        <a:effectLst/>
                        <a:latin typeface="Times New Roman" panose="02020603050405020304" pitchFamily="18" charset="0"/>
                      </a:endParaRPr>
                    </a:p>
                  </a:txBody>
                  <a:tcPr marL="9525" marR="9525" marT="9525" marB="0"/>
                </a:tc>
                <a:tc>
                  <a:txBody>
                    <a:bodyPr/>
                    <a:lstStyle/>
                    <a:p>
                      <a:pPr algn="r" rtl="0" fontAlgn="t"/>
                      <a:r>
                        <a:rPr lang="en-US" sz="1000" u="none" strike="noStrike" dirty="0">
                          <a:effectLst/>
                        </a:rPr>
                        <a:t>$49.00</a:t>
                      </a:r>
                      <a:endParaRPr lang="en-US" sz="1000" b="0" i="0" u="none" strike="noStrike" dirty="0">
                        <a:solidFill>
                          <a:srgbClr val="000000"/>
                        </a:solidFill>
                        <a:effectLst/>
                        <a:latin typeface="Times New Roman" panose="02020603050405020304" pitchFamily="18" charset="0"/>
                      </a:endParaRPr>
                    </a:p>
                  </a:txBody>
                  <a:tcPr marL="9525" marR="9525" marT="9525" marB="0"/>
                </a:tc>
                <a:tc>
                  <a:txBody>
                    <a:bodyPr/>
                    <a:lstStyle/>
                    <a:p>
                      <a:pPr algn="l" rtl="0" fontAlgn="t"/>
                      <a:r>
                        <a:rPr lang="en-US" sz="1000" u="none" strike="noStrike" dirty="0">
                          <a:effectLst/>
                        </a:rPr>
                        <a:t>Paid</a:t>
                      </a:r>
                      <a:endParaRPr lang="en-US" sz="1000" b="0" i="0" u="none" strike="noStrike" dirty="0">
                        <a:solidFill>
                          <a:srgbClr val="000000"/>
                        </a:solidFill>
                        <a:effectLst/>
                        <a:latin typeface="Times New Roman" panose="02020603050405020304" pitchFamily="18" charset="0"/>
                      </a:endParaRPr>
                    </a:p>
                  </a:txBody>
                  <a:tcPr marL="9525" marR="9525" marT="9525" marB="0"/>
                </a:tc>
              </a:tr>
              <a:tr h="603712">
                <a:tc>
                  <a:txBody>
                    <a:bodyPr/>
                    <a:lstStyle/>
                    <a:p>
                      <a:pPr algn="l" rtl="0" fontAlgn="t"/>
                      <a:r>
                        <a:rPr lang="en-US" sz="1000" u="none" strike="noStrike">
                          <a:effectLst/>
                        </a:rPr>
                        <a:t> </a:t>
                      </a:r>
                      <a:endParaRPr lang="en-US" sz="1000" b="0" i="0" u="none" strike="noStrike">
                        <a:solidFill>
                          <a:srgbClr val="000000"/>
                        </a:solidFill>
                        <a:effectLst/>
                        <a:latin typeface="Times New Roman" panose="02020603050405020304" pitchFamily="18" charset="0"/>
                      </a:endParaRPr>
                    </a:p>
                  </a:txBody>
                  <a:tcPr marL="9525" marR="9525" marT="9525" marB="0"/>
                </a:tc>
                <a:tc>
                  <a:txBody>
                    <a:bodyPr/>
                    <a:lstStyle/>
                    <a:p>
                      <a:pPr algn="l" rtl="0" fontAlgn="t"/>
                      <a:r>
                        <a:rPr lang="en-US" sz="1000" u="none" strike="noStrike">
                          <a:effectLst/>
                        </a:rPr>
                        <a:t> </a:t>
                      </a:r>
                      <a:endParaRPr lang="en-US" sz="1000" b="0" i="0" u="none" strike="noStrike">
                        <a:solidFill>
                          <a:srgbClr val="000000"/>
                        </a:solidFill>
                        <a:effectLst/>
                        <a:latin typeface="Times New Roman" panose="02020603050405020304" pitchFamily="18" charset="0"/>
                      </a:endParaRPr>
                    </a:p>
                  </a:txBody>
                  <a:tcPr marL="9525" marR="9525" marT="9525" marB="0"/>
                </a:tc>
                <a:tc>
                  <a:txBody>
                    <a:bodyPr/>
                    <a:lstStyle/>
                    <a:p>
                      <a:pPr algn="l" rtl="0" fontAlgn="t"/>
                      <a:r>
                        <a:rPr lang="en-US" sz="1000" u="none" strike="noStrike">
                          <a:effectLst/>
                        </a:rPr>
                        <a:t>13a-8-194</a:t>
                      </a:r>
                      <a:endParaRPr lang="en-US" sz="1000" b="0" i="0" u="none" strike="noStrike">
                        <a:solidFill>
                          <a:srgbClr val="000000"/>
                        </a:solidFill>
                        <a:effectLst/>
                        <a:latin typeface="Times New Roman" panose="02020603050405020304" pitchFamily="18" charset="0"/>
                      </a:endParaRPr>
                    </a:p>
                  </a:txBody>
                  <a:tcPr marL="9525" marR="9525" marT="9525" marB="0"/>
                </a:tc>
                <a:tc>
                  <a:txBody>
                    <a:bodyPr/>
                    <a:lstStyle/>
                    <a:p>
                      <a:pPr algn="r" rtl="0" fontAlgn="t"/>
                      <a:r>
                        <a:rPr lang="en-US" sz="1000" u="none" strike="noStrike">
                          <a:effectLst/>
                        </a:rPr>
                        <a:t>0.6</a:t>
                      </a:r>
                      <a:endParaRPr lang="en-US" sz="1000" b="0" i="0" u="none" strike="noStrike">
                        <a:solidFill>
                          <a:srgbClr val="000000"/>
                        </a:solidFill>
                        <a:effectLst/>
                        <a:latin typeface="Times New Roman" panose="02020603050405020304" pitchFamily="18" charset="0"/>
                      </a:endParaRPr>
                    </a:p>
                  </a:txBody>
                  <a:tcPr marL="9525" marR="9525" marT="9525" marB="0"/>
                </a:tc>
                <a:tc>
                  <a:txBody>
                    <a:bodyPr/>
                    <a:lstStyle/>
                    <a:p>
                      <a:pPr algn="r" rtl="0" fontAlgn="t"/>
                      <a:r>
                        <a:rPr lang="en-US" sz="1000" u="none" strike="noStrike">
                          <a:effectLst/>
                        </a:rPr>
                        <a:t>$42.00</a:t>
                      </a:r>
                      <a:endParaRPr lang="en-US" sz="1000" b="0" i="0" u="none" strike="noStrike">
                        <a:solidFill>
                          <a:srgbClr val="000000"/>
                        </a:solidFill>
                        <a:effectLst/>
                        <a:latin typeface="Times New Roman" panose="02020603050405020304" pitchFamily="18" charset="0"/>
                      </a:endParaRPr>
                    </a:p>
                  </a:txBody>
                  <a:tcPr marL="9525" marR="9525" marT="9525" marB="0"/>
                </a:tc>
                <a:tc>
                  <a:txBody>
                    <a:bodyPr/>
                    <a:lstStyle/>
                    <a:p>
                      <a:pPr algn="l" rtl="0" fontAlgn="t"/>
                      <a:r>
                        <a:rPr lang="en-US" sz="1000" u="none" strike="noStrike" dirty="0">
                          <a:effectLst/>
                        </a:rPr>
                        <a:t>Paid</a:t>
                      </a:r>
                      <a:endParaRPr lang="en-US" sz="1000" b="0" i="0" u="none" strike="noStrike" dirty="0">
                        <a:solidFill>
                          <a:srgbClr val="000000"/>
                        </a:solidFill>
                        <a:effectLst/>
                        <a:latin typeface="Times New Roman" panose="02020603050405020304" pitchFamily="18" charset="0"/>
                      </a:endParaRPr>
                    </a:p>
                  </a:txBody>
                  <a:tcPr marL="9525" marR="9525" marT="9525" marB="0"/>
                </a:tc>
              </a:tr>
              <a:tr h="603712">
                <a:tc>
                  <a:txBody>
                    <a:bodyPr/>
                    <a:lstStyle/>
                    <a:p>
                      <a:pPr algn="l" rtl="0" fontAlgn="t"/>
                      <a:r>
                        <a:rPr lang="en-US" sz="1000" u="none" strike="noStrike">
                          <a:effectLst/>
                        </a:rPr>
                        <a:t> </a:t>
                      </a:r>
                      <a:endParaRPr lang="en-US" sz="1000" b="0" i="0" u="none" strike="noStrike">
                        <a:solidFill>
                          <a:srgbClr val="000000"/>
                        </a:solidFill>
                        <a:effectLst/>
                        <a:latin typeface="Times New Roman" panose="02020603050405020304" pitchFamily="18" charset="0"/>
                      </a:endParaRPr>
                    </a:p>
                  </a:txBody>
                  <a:tcPr marL="9525" marR="9525" marT="9525" marB="0"/>
                </a:tc>
                <a:tc>
                  <a:txBody>
                    <a:bodyPr/>
                    <a:lstStyle/>
                    <a:p>
                      <a:pPr algn="l" rtl="0" fontAlgn="t"/>
                      <a:r>
                        <a:rPr lang="en-US" sz="1000" u="none" strike="noStrike">
                          <a:effectLst/>
                        </a:rPr>
                        <a:t> </a:t>
                      </a:r>
                      <a:endParaRPr lang="en-US" sz="1000" b="0" i="0" u="none" strike="noStrike">
                        <a:solidFill>
                          <a:srgbClr val="000000"/>
                        </a:solidFill>
                        <a:effectLst/>
                        <a:latin typeface="Times New Roman" panose="02020603050405020304" pitchFamily="18" charset="0"/>
                      </a:endParaRPr>
                    </a:p>
                  </a:txBody>
                  <a:tcPr marL="9525" marR="9525" marT="9525" marB="0"/>
                </a:tc>
                <a:tc>
                  <a:txBody>
                    <a:bodyPr/>
                    <a:lstStyle/>
                    <a:p>
                      <a:pPr algn="l" rtl="0" fontAlgn="t"/>
                      <a:r>
                        <a:rPr lang="en-US" sz="1000" u="none" strike="noStrike">
                          <a:effectLst/>
                        </a:rPr>
                        <a:t>Meeting with DHR</a:t>
                      </a:r>
                      <a:endParaRPr lang="en-US" sz="1000" b="0" i="0" u="none" strike="noStrike">
                        <a:solidFill>
                          <a:srgbClr val="000000"/>
                        </a:solidFill>
                        <a:effectLst/>
                        <a:latin typeface="Times New Roman" panose="02020603050405020304" pitchFamily="18" charset="0"/>
                      </a:endParaRPr>
                    </a:p>
                  </a:txBody>
                  <a:tcPr marL="9525" marR="9525" marT="9525" marB="0"/>
                </a:tc>
                <a:tc>
                  <a:txBody>
                    <a:bodyPr/>
                    <a:lstStyle/>
                    <a:p>
                      <a:pPr algn="r" rtl="0" fontAlgn="t"/>
                      <a:r>
                        <a:rPr lang="en-US" sz="1000" u="none" strike="noStrike">
                          <a:effectLst/>
                        </a:rPr>
                        <a:t>1.7</a:t>
                      </a:r>
                      <a:endParaRPr lang="en-US" sz="1000" b="0" i="0" u="none" strike="noStrike">
                        <a:solidFill>
                          <a:srgbClr val="000000"/>
                        </a:solidFill>
                        <a:effectLst/>
                        <a:latin typeface="Times New Roman" panose="02020603050405020304" pitchFamily="18" charset="0"/>
                      </a:endParaRPr>
                    </a:p>
                  </a:txBody>
                  <a:tcPr marL="9525" marR="9525" marT="9525" marB="0"/>
                </a:tc>
                <a:tc>
                  <a:txBody>
                    <a:bodyPr/>
                    <a:lstStyle/>
                    <a:p>
                      <a:pPr algn="r" rtl="0" fontAlgn="t"/>
                      <a:r>
                        <a:rPr lang="en-US" sz="1000" u="none" strike="noStrike">
                          <a:effectLst/>
                        </a:rPr>
                        <a:t>$119.00</a:t>
                      </a:r>
                      <a:endParaRPr lang="en-US" sz="1000" b="0" i="0" u="none" strike="noStrike">
                        <a:solidFill>
                          <a:srgbClr val="000000"/>
                        </a:solidFill>
                        <a:effectLst/>
                        <a:latin typeface="Times New Roman" panose="02020603050405020304" pitchFamily="18" charset="0"/>
                      </a:endParaRPr>
                    </a:p>
                  </a:txBody>
                  <a:tcPr marL="9525" marR="9525" marT="9525" marB="0"/>
                </a:tc>
                <a:tc>
                  <a:txBody>
                    <a:bodyPr/>
                    <a:lstStyle/>
                    <a:p>
                      <a:pPr algn="l" rtl="0" fontAlgn="t"/>
                      <a:r>
                        <a:rPr lang="en-US" sz="1000" u="none" strike="noStrike" dirty="0">
                          <a:effectLst/>
                        </a:rPr>
                        <a:t>Paid</a:t>
                      </a:r>
                      <a:endParaRPr lang="en-US" sz="1000" b="0" i="0" u="none" strike="noStrike" dirty="0">
                        <a:solidFill>
                          <a:srgbClr val="000000"/>
                        </a:solidFill>
                        <a:effectLst/>
                        <a:latin typeface="Times New Roman" panose="02020603050405020304" pitchFamily="18" charset="0"/>
                      </a:endParaRPr>
                    </a:p>
                  </a:txBody>
                  <a:tcPr marL="9525" marR="9525" marT="9525" marB="0"/>
                </a:tc>
              </a:tr>
              <a:tr h="603712">
                <a:tc>
                  <a:txBody>
                    <a:bodyPr/>
                    <a:lstStyle/>
                    <a:p>
                      <a:pPr algn="l" rtl="0" fontAlgn="t"/>
                      <a:r>
                        <a:rPr lang="en-US" sz="1000" u="none" strike="noStrike" dirty="0">
                          <a:effectLst/>
                        </a:rPr>
                        <a:t> </a:t>
                      </a:r>
                      <a:endParaRPr lang="en-US" sz="1000" b="0" i="0" u="none" strike="noStrike" dirty="0">
                        <a:solidFill>
                          <a:srgbClr val="000000"/>
                        </a:solidFill>
                        <a:effectLst/>
                        <a:latin typeface="Times New Roman" panose="02020603050405020304" pitchFamily="18" charset="0"/>
                      </a:endParaRPr>
                    </a:p>
                  </a:txBody>
                  <a:tcPr marL="9525" marR="9525" marT="9525" marB="0"/>
                </a:tc>
                <a:tc>
                  <a:txBody>
                    <a:bodyPr/>
                    <a:lstStyle/>
                    <a:p>
                      <a:pPr algn="l" rtl="0" fontAlgn="t"/>
                      <a:r>
                        <a:rPr lang="en-US" sz="1000" u="none" strike="noStrike">
                          <a:effectLst/>
                        </a:rPr>
                        <a:t> </a:t>
                      </a:r>
                      <a:endParaRPr lang="en-US" sz="1000" b="0" i="0" u="none" strike="noStrike">
                        <a:solidFill>
                          <a:srgbClr val="000000"/>
                        </a:solidFill>
                        <a:effectLst/>
                        <a:latin typeface="Times New Roman" panose="02020603050405020304" pitchFamily="18" charset="0"/>
                      </a:endParaRPr>
                    </a:p>
                  </a:txBody>
                  <a:tcPr marL="9525" marR="9525" marT="9525" marB="0"/>
                </a:tc>
                <a:tc>
                  <a:txBody>
                    <a:bodyPr/>
                    <a:lstStyle/>
                    <a:p>
                      <a:pPr algn="l" rtl="0" fontAlgn="t"/>
                      <a:r>
                        <a:rPr lang="en-US" sz="1000" u="none" strike="noStrike">
                          <a:effectLst/>
                        </a:rPr>
                        <a:t>Email to Cousin</a:t>
                      </a:r>
                      <a:endParaRPr lang="en-US" sz="1000" b="0" i="0" u="none" strike="noStrike">
                        <a:solidFill>
                          <a:srgbClr val="000000"/>
                        </a:solidFill>
                        <a:effectLst/>
                        <a:latin typeface="Times New Roman" panose="02020603050405020304" pitchFamily="18" charset="0"/>
                      </a:endParaRPr>
                    </a:p>
                  </a:txBody>
                  <a:tcPr marL="9525" marR="9525" marT="9525" marB="0"/>
                </a:tc>
                <a:tc>
                  <a:txBody>
                    <a:bodyPr/>
                    <a:lstStyle/>
                    <a:p>
                      <a:pPr algn="r" rtl="0" fontAlgn="t"/>
                      <a:r>
                        <a:rPr lang="en-US" sz="1000" u="none" strike="noStrike">
                          <a:effectLst/>
                        </a:rPr>
                        <a:t>0.3</a:t>
                      </a:r>
                      <a:endParaRPr lang="en-US" sz="1000" b="0" i="0" u="none" strike="noStrike">
                        <a:solidFill>
                          <a:srgbClr val="000000"/>
                        </a:solidFill>
                        <a:effectLst/>
                        <a:latin typeface="Times New Roman" panose="02020603050405020304" pitchFamily="18" charset="0"/>
                      </a:endParaRPr>
                    </a:p>
                  </a:txBody>
                  <a:tcPr marL="9525" marR="9525" marT="9525" marB="0"/>
                </a:tc>
                <a:tc>
                  <a:txBody>
                    <a:bodyPr/>
                    <a:lstStyle/>
                    <a:p>
                      <a:pPr algn="r" rtl="0" fontAlgn="t"/>
                      <a:r>
                        <a:rPr lang="en-US" sz="1000" u="none" strike="noStrike">
                          <a:effectLst/>
                        </a:rPr>
                        <a:t>$21.00</a:t>
                      </a:r>
                      <a:endParaRPr lang="en-US" sz="1000" b="0" i="0" u="none" strike="noStrike">
                        <a:solidFill>
                          <a:srgbClr val="000000"/>
                        </a:solidFill>
                        <a:effectLst/>
                        <a:latin typeface="Times New Roman" panose="02020603050405020304" pitchFamily="18" charset="0"/>
                      </a:endParaRPr>
                    </a:p>
                  </a:txBody>
                  <a:tcPr marL="9525" marR="9525" marT="9525" marB="0"/>
                </a:tc>
                <a:tc>
                  <a:txBody>
                    <a:bodyPr/>
                    <a:lstStyle/>
                    <a:p>
                      <a:pPr algn="l" rtl="0" fontAlgn="t"/>
                      <a:r>
                        <a:rPr lang="en-US" sz="1000" u="none" strike="noStrike" dirty="0">
                          <a:effectLst/>
                        </a:rPr>
                        <a:t>Paid</a:t>
                      </a:r>
                      <a:endParaRPr lang="en-US" sz="1000" b="0" i="0" u="none" strike="noStrike" dirty="0">
                        <a:solidFill>
                          <a:srgbClr val="000000"/>
                        </a:solidFill>
                        <a:effectLst/>
                        <a:latin typeface="Times New Roman" panose="02020603050405020304" pitchFamily="18" charset="0"/>
                      </a:endParaRPr>
                    </a:p>
                  </a:txBody>
                  <a:tcPr marL="9525" marR="9525" marT="9525" marB="0"/>
                </a:tc>
              </a:tr>
              <a:tr h="603712">
                <a:tc>
                  <a:txBody>
                    <a:bodyPr/>
                    <a:lstStyle/>
                    <a:p>
                      <a:pPr algn="l" rtl="0" fontAlgn="t"/>
                      <a:r>
                        <a:rPr lang="en-US" sz="1000" u="none" strike="noStrike">
                          <a:effectLst/>
                        </a:rPr>
                        <a:t> </a:t>
                      </a:r>
                      <a:endParaRPr lang="en-US" sz="1000" b="0" i="0" u="none" strike="noStrike">
                        <a:solidFill>
                          <a:srgbClr val="000000"/>
                        </a:solidFill>
                        <a:effectLst/>
                        <a:latin typeface="Times New Roman" panose="02020603050405020304" pitchFamily="18" charset="0"/>
                      </a:endParaRPr>
                    </a:p>
                  </a:txBody>
                  <a:tcPr marL="9525" marR="9525" marT="9525" marB="0"/>
                </a:tc>
                <a:tc>
                  <a:txBody>
                    <a:bodyPr/>
                    <a:lstStyle/>
                    <a:p>
                      <a:pPr algn="l" rtl="0" fontAlgn="t"/>
                      <a:r>
                        <a:rPr lang="en-US" sz="1000" u="none" strike="noStrike">
                          <a:effectLst/>
                        </a:rPr>
                        <a:t> </a:t>
                      </a:r>
                      <a:endParaRPr lang="en-US" sz="1000" b="0" i="0" u="none" strike="noStrike">
                        <a:solidFill>
                          <a:srgbClr val="000000"/>
                        </a:solidFill>
                        <a:effectLst/>
                        <a:latin typeface="Times New Roman" panose="02020603050405020304" pitchFamily="18" charset="0"/>
                      </a:endParaRPr>
                    </a:p>
                  </a:txBody>
                  <a:tcPr marL="9525" marR="9525" marT="9525" marB="0"/>
                </a:tc>
                <a:tc>
                  <a:txBody>
                    <a:bodyPr/>
                    <a:lstStyle/>
                    <a:p>
                      <a:pPr algn="l" rtl="0" fontAlgn="t"/>
                      <a:r>
                        <a:rPr lang="en-US" sz="1000" u="none" strike="noStrike">
                          <a:effectLst/>
                        </a:rPr>
                        <a:t>Email From Cousin</a:t>
                      </a:r>
                      <a:endParaRPr lang="en-US" sz="1000" b="0" i="0" u="none" strike="noStrike">
                        <a:solidFill>
                          <a:srgbClr val="000000"/>
                        </a:solidFill>
                        <a:effectLst/>
                        <a:latin typeface="Times New Roman" panose="02020603050405020304" pitchFamily="18" charset="0"/>
                      </a:endParaRPr>
                    </a:p>
                  </a:txBody>
                  <a:tcPr marL="9525" marR="9525" marT="9525" marB="0"/>
                </a:tc>
                <a:tc>
                  <a:txBody>
                    <a:bodyPr/>
                    <a:lstStyle/>
                    <a:p>
                      <a:pPr algn="r" rtl="0" fontAlgn="t"/>
                      <a:r>
                        <a:rPr lang="en-US" sz="1000" u="none" strike="noStrike">
                          <a:effectLst/>
                        </a:rPr>
                        <a:t>0.3</a:t>
                      </a:r>
                      <a:endParaRPr lang="en-US" sz="1000" b="0" i="0" u="none" strike="noStrike">
                        <a:solidFill>
                          <a:srgbClr val="000000"/>
                        </a:solidFill>
                        <a:effectLst/>
                        <a:latin typeface="Times New Roman" panose="02020603050405020304" pitchFamily="18" charset="0"/>
                      </a:endParaRPr>
                    </a:p>
                  </a:txBody>
                  <a:tcPr marL="9525" marR="9525" marT="9525" marB="0"/>
                </a:tc>
                <a:tc>
                  <a:txBody>
                    <a:bodyPr/>
                    <a:lstStyle/>
                    <a:p>
                      <a:pPr algn="r" rtl="0" fontAlgn="t"/>
                      <a:r>
                        <a:rPr lang="en-US" sz="1000" u="none" strike="noStrike">
                          <a:effectLst/>
                        </a:rPr>
                        <a:t>$21.00</a:t>
                      </a:r>
                      <a:endParaRPr lang="en-US" sz="1000" b="0" i="0" u="none" strike="noStrike">
                        <a:solidFill>
                          <a:srgbClr val="000000"/>
                        </a:solidFill>
                        <a:effectLst/>
                        <a:latin typeface="Times New Roman" panose="02020603050405020304" pitchFamily="18" charset="0"/>
                      </a:endParaRPr>
                    </a:p>
                  </a:txBody>
                  <a:tcPr marL="9525" marR="9525" marT="9525" marB="0"/>
                </a:tc>
                <a:tc>
                  <a:txBody>
                    <a:bodyPr/>
                    <a:lstStyle/>
                    <a:p>
                      <a:pPr algn="l" rtl="0" fontAlgn="t"/>
                      <a:r>
                        <a:rPr lang="en-US" sz="1000" u="none" strike="noStrike" dirty="0">
                          <a:effectLst/>
                        </a:rPr>
                        <a:t>Paid</a:t>
                      </a:r>
                      <a:endParaRPr lang="en-US" sz="1000" b="0" i="0" u="none" strike="noStrike" dirty="0">
                        <a:solidFill>
                          <a:srgbClr val="000000"/>
                        </a:solidFill>
                        <a:effectLst/>
                        <a:latin typeface="Times New Roman" panose="02020603050405020304" pitchFamily="18" charset="0"/>
                      </a:endParaRPr>
                    </a:p>
                  </a:txBody>
                  <a:tcPr marL="9525" marR="9525" marT="9525" marB="0"/>
                </a:tc>
              </a:tr>
              <a:tr h="603712">
                <a:tc>
                  <a:txBody>
                    <a:bodyPr/>
                    <a:lstStyle/>
                    <a:p>
                      <a:pPr algn="l" rtl="0" fontAlgn="t"/>
                      <a:r>
                        <a:rPr lang="en-US" sz="1000" u="none" strike="noStrike">
                          <a:effectLst/>
                        </a:rPr>
                        <a:t> </a:t>
                      </a:r>
                      <a:endParaRPr lang="en-US" sz="1000" b="0" i="0" u="none" strike="noStrike">
                        <a:solidFill>
                          <a:srgbClr val="000000"/>
                        </a:solidFill>
                        <a:effectLst/>
                        <a:latin typeface="Times New Roman" panose="02020603050405020304" pitchFamily="18" charset="0"/>
                      </a:endParaRPr>
                    </a:p>
                  </a:txBody>
                  <a:tcPr marL="9525" marR="9525" marT="9525" marB="0"/>
                </a:tc>
                <a:tc>
                  <a:txBody>
                    <a:bodyPr/>
                    <a:lstStyle/>
                    <a:p>
                      <a:pPr algn="l" rtl="0" fontAlgn="t"/>
                      <a:r>
                        <a:rPr lang="en-US" sz="1000" u="none" strike="noStrike">
                          <a:effectLst/>
                        </a:rPr>
                        <a:t> </a:t>
                      </a:r>
                      <a:endParaRPr lang="en-US" sz="1000" b="0" i="0" u="none" strike="noStrike">
                        <a:solidFill>
                          <a:srgbClr val="000000"/>
                        </a:solidFill>
                        <a:effectLst/>
                        <a:latin typeface="Times New Roman" panose="02020603050405020304" pitchFamily="18" charset="0"/>
                      </a:endParaRPr>
                    </a:p>
                  </a:txBody>
                  <a:tcPr marL="9525" marR="9525" marT="9525" marB="0"/>
                </a:tc>
                <a:tc>
                  <a:txBody>
                    <a:bodyPr/>
                    <a:lstStyle/>
                    <a:p>
                      <a:pPr algn="l" rtl="0" fontAlgn="t"/>
                      <a:r>
                        <a:rPr lang="en-US" sz="1000" u="none" strike="noStrike">
                          <a:effectLst/>
                        </a:rPr>
                        <a:t>Email From Cousin </a:t>
                      </a:r>
                      <a:endParaRPr lang="en-US" sz="1000" b="0" i="0" u="none" strike="noStrike">
                        <a:solidFill>
                          <a:srgbClr val="000000"/>
                        </a:solidFill>
                        <a:effectLst/>
                        <a:latin typeface="Times New Roman" panose="02020603050405020304" pitchFamily="18" charset="0"/>
                      </a:endParaRPr>
                    </a:p>
                  </a:txBody>
                  <a:tcPr marL="9525" marR="9525" marT="9525" marB="0"/>
                </a:tc>
                <a:tc>
                  <a:txBody>
                    <a:bodyPr/>
                    <a:lstStyle/>
                    <a:p>
                      <a:pPr algn="r" rtl="0" fontAlgn="t"/>
                      <a:r>
                        <a:rPr lang="en-US" sz="1000" u="none" strike="noStrike">
                          <a:effectLst/>
                        </a:rPr>
                        <a:t>0.3</a:t>
                      </a:r>
                      <a:endParaRPr lang="en-US" sz="1000" b="0" i="0" u="none" strike="noStrike">
                        <a:solidFill>
                          <a:srgbClr val="000000"/>
                        </a:solidFill>
                        <a:effectLst/>
                        <a:latin typeface="Times New Roman" panose="02020603050405020304" pitchFamily="18" charset="0"/>
                      </a:endParaRPr>
                    </a:p>
                  </a:txBody>
                  <a:tcPr marL="9525" marR="9525" marT="9525" marB="0"/>
                </a:tc>
                <a:tc>
                  <a:txBody>
                    <a:bodyPr/>
                    <a:lstStyle/>
                    <a:p>
                      <a:pPr algn="r" rtl="0" fontAlgn="t"/>
                      <a:r>
                        <a:rPr lang="en-US" sz="1000" u="none" strike="noStrike">
                          <a:effectLst/>
                        </a:rPr>
                        <a:t>$21.00</a:t>
                      </a:r>
                      <a:endParaRPr lang="en-US" sz="1000" b="0" i="0" u="none" strike="noStrike">
                        <a:solidFill>
                          <a:srgbClr val="000000"/>
                        </a:solidFill>
                        <a:effectLst/>
                        <a:latin typeface="Times New Roman" panose="02020603050405020304" pitchFamily="18" charset="0"/>
                      </a:endParaRPr>
                    </a:p>
                  </a:txBody>
                  <a:tcPr marL="9525" marR="9525" marT="9525" marB="0"/>
                </a:tc>
                <a:tc>
                  <a:txBody>
                    <a:bodyPr/>
                    <a:lstStyle/>
                    <a:p>
                      <a:pPr algn="l" rtl="0" fontAlgn="t"/>
                      <a:r>
                        <a:rPr lang="en-US" sz="1000" u="none" strike="noStrike" dirty="0">
                          <a:effectLst/>
                        </a:rPr>
                        <a:t>Paid</a:t>
                      </a:r>
                      <a:endParaRPr lang="en-US" sz="1000" b="0" i="0" u="none" strike="noStrike" dirty="0">
                        <a:solidFill>
                          <a:srgbClr val="000000"/>
                        </a:solidFill>
                        <a:effectLst/>
                        <a:latin typeface="Times New Roman" panose="02020603050405020304" pitchFamily="18" charset="0"/>
                      </a:endParaRPr>
                    </a:p>
                  </a:txBody>
                  <a:tcPr marL="9525" marR="9525" marT="9525" marB="0"/>
                </a:tc>
              </a:tr>
              <a:tr h="603712">
                <a:tc>
                  <a:txBody>
                    <a:bodyPr/>
                    <a:lstStyle/>
                    <a:p>
                      <a:pPr algn="l" rtl="0" fontAlgn="t"/>
                      <a:r>
                        <a:rPr lang="en-US" sz="1000" u="none" strike="noStrike">
                          <a:effectLst/>
                        </a:rPr>
                        <a:t> </a:t>
                      </a:r>
                      <a:endParaRPr lang="en-US" sz="1000" b="0" i="0" u="none" strike="noStrike">
                        <a:solidFill>
                          <a:srgbClr val="000000"/>
                        </a:solidFill>
                        <a:effectLst/>
                        <a:latin typeface="Times New Roman" panose="02020603050405020304" pitchFamily="18" charset="0"/>
                      </a:endParaRPr>
                    </a:p>
                  </a:txBody>
                  <a:tcPr marL="9525" marR="9525" marT="9525" marB="0"/>
                </a:tc>
                <a:tc>
                  <a:txBody>
                    <a:bodyPr/>
                    <a:lstStyle/>
                    <a:p>
                      <a:pPr algn="l" rtl="0" fontAlgn="t"/>
                      <a:r>
                        <a:rPr lang="en-US" sz="1000" u="none" strike="noStrike">
                          <a:effectLst/>
                        </a:rPr>
                        <a:t> </a:t>
                      </a:r>
                      <a:endParaRPr lang="en-US" sz="1000" b="0" i="0" u="none" strike="noStrike">
                        <a:solidFill>
                          <a:srgbClr val="000000"/>
                        </a:solidFill>
                        <a:effectLst/>
                        <a:latin typeface="Times New Roman" panose="02020603050405020304" pitchFamily="18" charset="0"/>
                      </a:endParaRPr>
                    </a:p>
                  </a:txBody>
                  <a:tcPr marL="9525" marR="9525" marT="9525" marB="0"/>
                </a:tc>
                <a:tc>
                  <a:txBody>
                    <a:bodyPr/>
                    <a:lstStyle/>
                    <a:p>
                      <a:pPr algn="l" rtl="0" fontAlgn="t"/>
                      <a:r>
                        <a:rPr lang="en-US" sz="1000" u="none" strike="noStrike" dirty="0">
                          <a:effectLst/>
                        </a:rPr>
                        <a:t>E-mail from Cousin </a:t>
                      </a:r>
                      <a:endParaRPr lang="en-US" sz="1000" b="0" i="0" u="none" strike="noStrike" dirty="0">
                        <a:solidFill>
                          <a:srgbClr val="000000"/>
                        </a:solidFill>
                        <a:effectLst/>
                        <a:latin typeface="Times New Roman" panose="02020603050405020304" pitchFamily="18" charset="0"/>
                      </a:endParaRPr>
                    </a:p>
                  </a:txBody>
                  <a:tcPr marL="9525" marR="9525" marT="9525" marB="0"/>
                </a:tc>
                <a:tc>
                  <a:txBody>
                    <a:bodyPr/>
                    <a:lstStyle/>
                    <a:p>
                      <a:pPr algn="r" rtl="0" fontAlgn="t"/>
                      <a:r>
                        <a:rPr lang="en-US" sz="1000" u="none" strike="noStrike">
                          <a:effectLst/>
                        </a:rPr>
                        <a:t>0.3</a:t>
                      </a:r>
                      <a:endParaRPr lang="en-US" sz="1000" b="0" i="0" u="none" strike="noStrike">
                        <a:solidFill>
                          <a:srgbClr val="000000"/>
                        </a:solidFill>
                        <a:effectLst/>
                        <a:latin typeface="Times New Roman" panose="02020603050405020304" pitchFamily="18" charset="0"/>
                      </a:endParaRPr>
                    </a:p>
                  </a:txBody>
                  <a:tcPr marL="9525" marR="9525" marT="9525" marB="0"/>
                </a:tc>
                <a:tc>
                  <a:txBody>
                    <a:bodyPr/>
                    <a:lstStyle/>
                    <a:p>
                      <a:pPr algn="r" rtl="0" fontAlgn="t"/>
                      <a:r>
                        <a:rPr lang="en-US" sz="1000" u="none" strike="noStrike">
                          <a:effectLst/>
                        </a:rPr>
                        <a:t>$21.00</a:t>
                      </a:r>
                      <a:endParaRPr lang="en-US" sz="1000" b="0" i="0" u="none" strike="noStrike">
                        <a:solidFill>
                          <a:srgbClr val="000000"/>
                        </a:solidFill>
                        <a:effectLst/>
                        <a:latin typeface="Times New Roman" panose="02020603050405020304" pitchFamily="18" charset="0"/>
                      </a:endParaRPr>
                    </a:p>
                  </a:txBody>
                  <a:tcPr marL="9525" marR="9525" marT="9525" marB="0"/>
                </a:tc>
                <a:tc>
                  <a:txBody>
                    <a:bodyPr/>
                    <a:lstStyle/>
                    <a:p>
                      <a:pPr algn="l" rtl="0" fontAlgn="t"/>
                      <a:r>
                        <a:rPr lang="en-US" sz="1000" u="none" strike="noStrike" dirty="0">
                          <a:effectLst/>
                        </a:rPr>
                        <a:t>Paid</a:t>
                      </a:r>
                      <a:endParaRPr lang="en-US" sz="1000" b="0" i="0" u="none" strike="noStrike" dirty="0">
                        <a:solidFill>
                          <a:srgbClr val="000000"/>
                        </a:solidFill>
                        <a:effectLst/>
                        <a:latin typeface="Times New Roman" panose="02020603050405020304" pitchFamily="18" charset="0"/>
                      </a:endParaRPr>
                    </a:p>
                  </a:txBody>
                  <a:tcPr marL="9525" marR="9525" marT="9525" marB="0"/>
                </a:tc>
              </a:tr>
              <a:tr h="603712">
                <a:tc>
                  <a:txBody>
                    <a:bodyPr/>
                    <a:lstStyle/>
                    <a:p>
                      <a:pPr algn="l" rtl="0" fontAlgn="t"/>
                      <a:r>
                        <a:rPr lang="en-US" sz="1000" u="none" strike="noStrike">
                          <a:effectLst/>
                        </a:rPr>
                        <a:t> </a:t>
                      </a:r>
                      <a:endParaRPr lang="en-US" sz="1000" b="0" i="0" u="none" strike="noStrike">
                        <a:solidFill>
                          <a:srgbClr val="000000"/>
                        </a:solidFill>
                        <a:effectLst/>
                        <a:latin typeface="Times New Roman" panose="02020603050405020304" pitchFamily="18" charset="0"/>
                      </a:endParaRPr>
                    </a:p>
                  </a:txBody>
                  <a:tcPr marL="9525" marR="9525" marT="9525" marB="0"/>
                </a:tc>
                <a:tc>
                  <a:txBody>
                    <a:bodyPr/>
                    <a:lstStyle/>
                    <a:p>
                      <a:pPr algn="l" rtl="0" fontAlgn="t"/>
                      <a:r>
                        <a:rPr lang="en-US" sz="1000" u="none" strike="noStrike">
                          <a:effectLst/>
                        </a:rPr>
                        <a:t> </a:t>
                      </a:r>
                      <a:endParaRPr lang="en-US" sz="1000" b="0" i="0" u="none" strike="noStrike">
                        <a:solidFill>
                          <a:srgbClr val="000000"/>
                        </a:solidFill>
                        <a:effectLst/>
                        <a:latin typeface="Times New Roman" panose="02020603050405020304" pitchFamily="18" charset="0"/>
                      </a:endParaRPr>
                    </a:p>
                  </a:txBody>
                  <a:tcPr marL="9525" marR="9525" marT="9525" marB="0"/>
                </a:tc>
                <a:tc>
                  <a:txBody>
                    <a:bodyPr/>
                    <a:lstStyle/>
                    <a:p>
                      <a:pPr algn="l" rtl="0" fontAlgn="t"/>
                      <a:r>
                        <a:rPr lang="en-US" sz="1000" u="none" strike="noStrike">
                          <a:effectLst/>
                        </a:rPr>
                        <a:t>REVIEW FILE </a:t>
                      </a:r>
                      <a:endParaRPr lang="en-US" sz="1000" b="0" i="0" u="none" strike="noStrike">
                        <a:solidFill>
                          <a:srgbClr val="000000"/>
                        </a:solidFill>
                        <a:effectLst/>
                        <a:latin typeface="Times New Roman" panose="02020603050405020304" pitchFamily="18" charset="0"/>
                      </a:endParaRPr>
                    </a:p>
                  </a:txBody>
                  <a:tcPr marL="9525" marR="9525" marT="9525" marB="0"/>
                </a:tc>
                <a:tc>
                  <a:txBody>
                    <a:bodyPr/>
                    <a:lstStyle/>
                    <a:p>
                      <a:pPr algn="r" rtl="0" fontAlgn="t"/>
                      <a:r>
                        <a:rPr lang="en-US" sz="1000" u="none" strike="noStrike">
                          <a:effectLst/>
                        </a:rPr>
                        <a:t>0.4</a:t>
                      </a:r>
                      <a:endParaRPr lang="en-US" sz="1000" b="0" i="0" u="none" strike="noStrike">
                        <a:solidFill>
                          <a:srgbClr val="000000"/>
                        </a:solidFill>
                        <a:effectLst/>
                        <a:latin typeface="Times New Roman" panose="02020603050405020304" pitchFamily="18" charset="0"/>
                      </a:endParaRPr>
                    </a:p>
                  </a:txBody>
                  <a:tcPr marL="9525" marR="9525" marT="9525" marB="0"/>
                </a:tc>
                <a:tc>
                  <a:txBody>
                    <a:bodyPr/>
                    <a:lstStyle/>
                    <a:p>
                      <a:pPr algn="r" rtl="0" fontAlgn="t"/>
                      <a:r>
                        <a:rPr lang="en-US" sz="1000" u="none" strike="noStrike">
                          <a:effectLst/>
                        </a:rPr>
                        <a:t>$28.00</a:t>
                      </a:r>
                      <a:endParaRPr lang="en-US" sz="1000" b="0" i="0" u="none" strike="noStrike">
                        <a:solidFill>
                          <a:srgbClr val="000000"/>
                        </a:solidFill>
                        <a:effectLst/>
                        <a:latin typeface="Times New Roman" panose="02020603050405020304" pitchFamily="18" charset="0"/>
                      </a:endParaRPr>
                    </a:p>
                  </a:txBody>
                  <a:tcPr marL="9525" marR="9525" marT="9525" marB="0"/>
                </a:tc>
                <a:tc>
                  <a:txBody>
                    <a:bodyPr/>
                    <a:lstStyle/>
                    <a:p>
                      <a:pPr algn="l" rtl="0" fontAlgn="t"/>
                      <a:r>
                        <a:rPr lang="en-US" sz="1000" u="none" strike="noStrike" dirty="0">
                          <a:effectLst/>
                        </a:rPr>
                        <a:t>Paid</a:t>
                      </a:r>
                      <a:endParaRPr lang="en-US" sz="1000" b="0" i="0" u="none" strike="noStrike" dirty="0">
                        <a:solidFill>
                          <a:srgbClr val="000000"/>
                        </a:solidFill>
                        <a:effectLst/>
                        <a:latin typeface="Times New Roman" panose="02020603050405020304" pitchFamily="18" charset="0"/>
                      </a:endParaRPr>
                    </a:p>
                  </a:txBody>
                  <a:tcPr marL="9525" marR="9525" marT="9525" marB="0"/>
                </a:tc>
              </a:tr>
              <a:tr h="603712">
                <a:tc>
                  <a:txBody>
                    <a:bodyPr/>
                    <a:lstStyle/>
                    <a:p>
                      <a:pPr algn="l" rtl="0" fontAlgn="t"/>
                      <a:r>
                        <a:rPr lang="en-US" sz="1000" u="none" strike="noStrike">
                          <a:effectLst/>
                        </a:rPr>
                        <a:t> </a:t>
                      </a:r>
                      <a:endParaRPr lang="en-US" sz="1000" b="0" i="0" u="none" strike="noStrike">
                        <a:solidFill>
                          <a:srgbClr val="000000"/>
                        </a:solidFill>
                        <a:effectLst/>
                        <a:latin typeface="Times New Roman" panose="02020603050405020304" pitchFamily="18" charset="0"/>
                      </a:endParaRPr>
                    </a:p>
                  </a:txBody>
                  <a:tcPr marL="9525" marR="9525" marT="9525" marB="0"/>
                </a:tc>
                <a:tc>
                  <a:txBody>
                    <a:bodyPr/>
                    <a:lstStyle/>
                    <a:p>
                      <a:pPr algn="l" rtl="0" fontAlgn="t"/>
                      <a:r>
                        <a:rPr lang="en-US" sz="1000" u="none" strike="noStrike">
                          <a:effectLst/>
                        </a:rPr>
                        <a:t> </a:t>
                      </a:r>
                      <a:endParaRPr lang="en-US" sz="1000" b="0" i="0" u="none" strike="noStrike">
                        <a:solidFill>
                          <a:srgbClr val="000000"/>
                        </a:solidFill>
                        <a:effectLst/>
                        <a:latin typeface="Times New Roman" panose="02020603050405020304" pitchFamily="18" charset="0"/>
                      </a:endParaRPr>
                    </a:p>
                  </a:txBody>
                  <a:tcPr marL="9525" marR="9525" marT="9525" marB="0"/>
                </a:tc>
                <a:tc>
                  <a:txBody>
                    <a:bodyPr/>
                    <a:lstStyle/>
                    <a:p>
                      <a:pPr algn="l" rtl="0" fontAlgn="t"/>
                      <a:r>
                        <a:rPr lang="en-US" sz="1000" u="none" strike="noStrike">
                          <a:effectLst/>
                        </a:rPr>
                        <a:t> </a:t>
                      </a:r>
                      <a:endParaRPr lang="en-US" sz="1000" b="0" i="0" u="none" strike="noStrike">
                        <a:solidFill>
                          <a:srgbClr val="000000"/>
                        </a:solidFill>
                        <a:effectLst/>
                        <a:latin typeface="Times New Roman" panose="02020603050405020304" pitchFamily="18" charset="0"/>
                      </a:endParaRPr>
                    </a:p>
                  </a:txBody>
                  <a:tcPr marL="9525" marR="9525" marT="9525" marB="0"/>
                </a:tc>
                <a:tc>
                  <a:txBody>
                    <a:bodyPr/>
                    <a:lstStyle/>
                    <a:p>
                      <a:pPr algn="r" rtl="0" fontAlgn="t"/>
                      <a:r>
                        <a:rPr lang="en-US" sz="1000" u="none" strike="noStrike" dirty="0">
                          <a:effectLst/>
                        </a:rPr>
                        <a:t>23.5</a:t>
                      </a:r>
                      <a:endParaRPr lang="en-US" sz="1000" b="1" i="0" u="none" strike="noStrike" dirty="0">
                        <a:solidFill>
                          <a:srgbClr val="000000"/>
                        </a:solidFill>
                        <a:effectLst/>
                        <a:latin typeface="Times New Roman" panose="02020603050405020304" pitchFamily="18" charset="0"/>
                      </a:endParaRPr>
                    </a:p>
                  </a:txBody>
                  <a:tcPr marL="9525" marR="9525" marT="9525" marB="0">
                    <a:solidFill>
                      <a:srgbClr val="FFFF00"/>
                    </a:solidFill>
                  </a:tcPr>
                </a:tc>
                <a:tc>
                  <a:txBody>
                    <a:bodyPr/>
                    <a:lstStyle/>
                    <a:p>
                      <a:pPr algn="r" rtl="0" fontAlgn="t"/>
                      <a:r>
                        <a:rPr lang="en-US" sz="1000" u="none" strike="noStrike">
                          <a:effectLst/>
                        </a:rPr>
                        <a:t>$1645.00</a:t>
                      </a:r>
                      <a:endParaRPr lang="en-US" sz="1000" b="1" i="0" u="none" strike="noStrike">
                        <a:solidFill>
                          <a:srgbClr val="000000"/>
                        </a:solidFill>
                        <a:effectLst/>
                        <a:latin typeface="Times New Roman" panose="02020603050405020304" pitchFamily="18" charset="0"/>
                      </a:endParaRPr>
                    </a:p>
                  </a:txBody>
                  <a:tcPr marL="9525" marR="9525" marT="9525" marB="0"/>
                </a:tc>
                <a:tc>
                  <a:txBody>
                    <a:bodyPr/>
                    <a:lstStyle/>
                    <a:p>
                      <a:pPr algn="l" rtl="0" fontAlgn="t"/>
                      <a:r>
                        <a:rPr lang="en-US" sz="1000" u="none" strike="noStrike" dirty="0">
                          <a:effectLst/>
                        </a:rPr>
                        <a:t> </a:t>
                      </a:r>
                      <a:endParaRPr lang="en-US" sz="1000" b="1" i="0" u="none" strike="noStrike" dirty="0">
                        <a:solidFill>
                          <a:srgbClr val="000000"/>
                        </a:solidFill>
                        <a:effectLst/>
                        <a:latin typeface="Times New Roman" panose="02020603050405020304" pitchFamily="18" charset="0"/>
                      </a:endParaRPr>
                    </a:p>
                  </a:txBody>
                  <a:tcPr marL="9525" marR="9525" marT="9525" marB="0"/>
                </a:tc>
              </a:tr>
              <a:tr h="603712">
                <a:tc>
                  <a:txBody>
                    <a:bodyPr/>
                    <a:lstStyle/>
                    <a:p>
                      <a:pPr algn="l" rtl="0" fontAlgn="t"/>
                      <a:r>
                        <a:rPr lang="en-US" sz="1000" u="none" strike="noStrike">
                          <a:effectLst/>
                        </a:rPr>
                        <a:t> </a:t>
                      </a:r>
                      <a:endParaRPr lang="en-US" sz="1000" b="0" i="0" u="none" strike="noStrike">
                        <a:solidFill>
                          <a:srgbClr val="000000"/>
                        </a:solidFill>
                        <a:effectLst/>
                        <a:latin typeface="Times New Roman" panose="02020603050405020304" pitchFamily="18" charset="0"/>
                      </a:endParaRPr>
                    </a:p>
                  </a:txBody>
                  <a:tcPr marL="9525" marR="9525" marT="9525" marB="0"/>
                </a:tc>
                <a:tc>
                  <a:txBody>
                    <a:bodyPr/>
                    <a:lstStyle/>
                    <a:p>
                      <a:pPr algn="l" rtl="0" fontAlgn="t"/>
                      <a:r>
                        <a:rPr lang="en-US" sz="1000" u="none" strike="noStrike">
                          <a:effectLst/>
                        </a:rPr>
                        <a:t> </a:t>
                      </a:r>
                      <a:endParaRPr lang="en-US" sz="1000" b="0" i="0" u="none" strike="noStrike">
                        <a:solidFill>
                          <a:srgbClr val="000000"/>
                        </a:solidFill>
                        <a:effectLst/>
                        <a:latin typeface="Times New Roman" panose="02020603050405020304" pitchFamily="18" charset="0"/>
                      </a:endParaRPr>
                    </a:p>
                  </a:txBody>
                  <a:tcPr marL="9525" marR="9525" marT="9525" marB="0"/>
                </a:tc>
                <a:tc>
                  <a:txBody>
                    <a:bodyPr/>
                    <a:lstStyle/>
                    <a:p>
                      <a:pPr algn="l" rtl="0" fontAlgn="t"/>
                      <a:r>
                        <a:rPr lang="en-US" sz="1000" u="none" strike="noStrike">
                          <a:effectLst/>
                        </a:rPr>
                        <a:t> </a:t>
                      </a:r>
                      <a:endParaRPr lang="en-US" sz="1000" b="0" i="0" u="none" strike="noStrike">
                        <a:solidFill>
                          <a:srgbClr val="000000"/>
                        </a:solidFill>
                        <a:effectLst/>
                        <a:latin typeface="Times New Roman" panose="02020603050405020304" pitchFamily="18" charset="0"/>
                      </a:endParaRPr>
                    </a:p>
                  </a:txBody>
                  <a:tcPr marL="9525" marR="9525" marT="9525" marB="0"/>
                </a:tc>
                <a:tc>
                  <a:txBody>
                    <a:bodyPr/>
                    <a:lstStyle/>
                    <a:p>
                      <a:pPr algn="r" rtl="0" fontAlgn="t"/>
                      <a:r>
                        <a:rPr lang="en-US" sz="1000" u="none" strike="noStrike" dirty="0">
                          <a:effectLst/>
                        </a:rPr>
                        <a:t>30.9</a:t>
                      </a:r>
                      <a:endParaRPr lang="en-US" sz="1000" b="1" i="0" u="none" strike="noStrike" dirty="0">
                        <a:solidFill>
                          <a:srgbClr val="000000"/>
                        </a:solidFill>
                        <a:effectLst/>
                        <a:latin typeface="Times New Roman" panose="02020603050405020304" pitchFamily="18" charset="0"/>
                      </a:endParaRPr>
                    </a:p>
                  </a:txBody>
                  <a:tcPr marL="9525" marR="9525" marT="9525" marB="0">
                    <a:solidFill>
                      <a:schemeClr val="accent4"/>
                    </a:solidFill>
                  </a:tcPr>
                </a:tc>
                <a:tc>
                  <a:txBody>
                    <a:bodyPr/>
                    <a:lstStyle/>
                    <a:p>
                      <a:pPr algn="r" rtl="0" fontAlgn="t"/>
                      <a:r>
                        <a:rPr lang="en-US" sz="1000" u="none" strike="noStrike">
                          <a:effectLst/>
                        </a:rPr>
                        <a:t>$2163.00</a:t>
                      </a:r>
                      <a:endParaRPr lang="en-US" sz="1000" b="1" i="0" u="none" strike="noStrike">
                        <a:solidFill>
                          <a:srgbClr val="000000"/>
                        </a:solidFill>
                        <a:effectLst/>
                        <a:latin typeface="Times New Roman" panose="02020603050405020304" pitchFamily="18" charset="0"/>
                      </a:endParaRPr>
                    </a:p>
                  </a:txBody>
                  <a:tcPr marL="9525" marR="9525" marT="9525" marB="0"/>
                </a:tc>
                <a:tc>
                  <a:txBody>
                    <a:bodyPr/>
                    <a:lstStyle/>
                    <a:p>
                      <a:pPr algn="l" rtl="0" fontAlgn="t"/>
                      <a:r>
                        <a:rPr lang="en-US" sz="1000" u="none" strike="noStrike" dirty="0">
                          <a:effectLst/>
                        </a:rPr>
                        <a:t> </a:t>
                      </a:r>
                      <a:endParaRPr lang="en-US" sz="1000" b="1" i="0" u="none" strike="noStrike" dirty="0">
                        <a:solidFill>
                          <a:srgbClr val="000000"/>
                        </a:solidFill>
                        <a:effectLst/>
                        <a:latin typeface="Times New Roman" panose="02020603050405020304" pitchFamily="18" charset="0"/>
                      </a:endParaRPr>
                    </a:p>
                  </a:txBody>
                  <a:tcPr marL="9525" marR="9525" marT="9525" marB="0"/>
                </a:tc>
              </a:tr>
            </a:tbl>
          </a:graphicData>
        </a:graphic>
      </p:graphicFrame>
    </p:spTree>
    <p:extLst>
      <p:ext uri="{BB962C8B-B14F-4D97-AF65-F5344CB8AC3E}">
        <p14:creationId xmlns:p14="http://schemas.microsoft.com/office/powerpoint/2010/main" val="12405505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821418"/>
          </a:xfrm>
        </p:spPr>
        <p:txBody>
          <a:bodyPr>
            <a:normAutofit/>
          </a:bodyPr>
          <a:lstStyle/>
          <a:p>
            <a:pPr algn="ctr"/>
            <a:r>
              <a:rPr lang="en-US" sz="2800" b="1" dirty="0" smtClean="0"/>
              <a:t>STATISTICAL INFORMATION </a:t>
            </a:r>
            <a:endParaRPr lang="en-US" sz="2800" b="1" dirty="0"/>
          </a:p>
        </p:txBody>
      </p:sp>
      <p:sp>
        <p:nvSpPr>
          <p:cNvPr id="3" name="Content Placeholder 2"/>
          <p:cNvSpPr>
            <a:spLocks noGrp="1"/>
          </p:cNvSpPr>
          <p:nvPr>
            <p:ph idx="1"/>
          </p:nvPr>
        </p:nvSpPr>
        <p:spPr>
          <a:xfrm>
            <a:off x="838200" y="1328057"/>
            <a:ext cx="10515600" cy="4848906"/>
          </a:xfrm>
        </p:spPr>
        <p:txBody>
          <a:bodyPr>
            <a:normAutofit/>
          </a:bodyPr>
          <a:lstStyle/>
          <a:p>
            <a:pPr marL="0" indent="0" algn="ctr">
              <a:buNone/>
            </a:pPr>
            <a:r>
              <a:rPr lang="en-US" sz="1600" b="1" u="sng" dirty="0" smtClean="0"/>
              <a:t>STATEWIDE – FISCAL YEAR 2015</a:t>
            </a:r>
          </a:p>
          <a:p>
            <a:pPr marL="0" indent="0" algn="ctr">
              <a:buNone/>
            </a:pPr>
            <a:endParaRPr lang="en-US" sz="1600" b="1" dirty="0" smtClean="0"/>
          </a:p>
          <a:p>
            <a:pPr marL="0" indent="0" algn="ctr">
              <a:buNone/>
            </a:pPr>
            <a:r>
              <a:rPr lang="en-US" sz="1600" u="sng" dirty="0" smtClean="0"/>
              <a:t>CLAIM TYPE	NUMBER OF CLAIMS</a:t>
            </a:r>
            <a:endParaRPr lang="en-US" sz="1600" dirty="0" smtClean="0"/>
          </a:p>
          <a:p>
            <a:pPr marL="0" indent="0">
              <a:buNone/>
            </a:pPr>
            <a:r>
              <a:rPr lang="en-US" sz="1600" dirty="0"/>
              <a:t>	</a:t>
            </a:r>
            <a:r>
              <a:rPr lang="en-US" sz="1600" dirty="0" smtClean="0"/>
              <a:t>			AP		384</a:t>
            </a:r>
          </a:p>
          <a:p>
            <a:pPr marL="0" indent="0">
              <a:buNone/>
            </a:pPr>
            <a:r>
              <a:rPr lang="en-US" sz="1600" dirty="0"/>
              <a:t>	</a:t>
            </a:r>
            <a:r>
              <a:rPr lang="en-US" sz="1600" dirty="0" smtClean="0"/>
              <a:t>			CC		519</a:t>
            </a:r>
          </a:p>
          <a:p>
            <a:pPr marL="0" indent="0">
              <a:buNone/>
            </a:pPr>
            <a:r>
              <a:rPr lang="en-US" sz="1600" dirty="0"/>
              <a:t>	</a:t>
            </a:r>
            <a:r>
              <a:rPr lang="en-US" sz="1600" dirty="0" smtClean="0"/>
              <a:t>			CF		45</a:t>
            </a:r>
          </a:p>
          <a:p>
            <a:pPr marL="0" indent="0">
              <a:buNone/>
            </a:pPr>
            <a:r>
              <a:rPr lang="en-US" sz="1600" dirty="0"/>
              <a:t>	</a:t>
            </a:r>
            <a:r>
              <a:rPr lang="en-US" sz="1600" dirty="0" smtClean="0"/>
              <a:t>			CR		659</a:t>
            </a:r>
          </a:p>
          <a:p>
            <a:pPr marL="0" indent="0">
              <a:buNone/>
            </a:pPr>
            <a:r>
              <a:rPr lang="en-US" sz="1600" dirty="0"/>
              <a:t>	</a:t>
            </a:r>
            <a:r>
              <a:rPr lang="en-US" sz="1600" dirty="0" smtClean="0"/>
              <a:t>			FA		1995</a:t>
            </a:r>
          </a:p>
          <a:p>
            <a:pPr marL="0" indent="0">
              <a:buNone/>
            </a:pPr>
            <a:r>
              <a:rPr lang="en-US" sz="1600" dirty="0"/>
              <a:t>	</a:t>
            </a:r>
            <a:r>
              <a:rPr lang="en-US" sz="1600" dirty="0" smtClean="0"/>
              <a:t>			FB		3671</a:t>
            </a:r>
          </a:p>
          <a:p>
            <a:pPr marL="0" indent="0">
              <a:buNone/>
            </a:pPr>
            <a:r>
              <a:rPr lang="en-US" sz="1600" dirty="0"/>
              <a:t>	</a:t>
            </a:r>
            <a:r>
              <a:rPr lang="en-US" sz="1600" dirty="0" smtClean="0"/>
              <a:t>			FC		10,232</a:t>
            </a:r>
          </a:p>
          <a:p>
            <a:pPr marL="0" indent="0">
              <a:buNone/>
            </a:pPr>
            <a:r>
              <a:rPr lang="en-US" sz="1600" dirty="0"/>
              <a:t>	</a:t>
            </a:r>
            <a:r>
              <a:rPr lang="en-US" sz="1600" dirty="0" smtClean="0"/>
              <a:t>			JU		15,360</a:t>
            </a:r>
          </a:p>
          <a:p>
            <a:pPr marL="0" indent="0">
              <a:buNone/>
            </a:pPr>
            <a:r>
              <a:rPr lang="en-US" sz="1600" dirty="0"/>
              <a:t>	</a:t>
            </a:r>
            <a:r>
              <a:rPr lang="en-US" sz="1600" dirty="0" smtClean="0"/>
              <a:t>			OT		9539</a:t>
            </a:r>
          </a:p>
          <a:p>
            <a:pPr marL="0" indent="0">
              <a:buNone/>
            </a:pPr>
            <a:r>
              <a:rPr lang="en-US" sz="1600" dirty="0"/>
              <a:t>	</a:t>
            </a:r>
            <a:r>
              <a:rPr lang="en-US" sz="1600" dirty="0" smtClean="0"/>
              <a:t>			TOTAL		43,045</a:t>
            </a:r>
            <a:endParaRPr lang="en-US" sz="1600" dirty="0"/>
          </a:p>
        </p:txBody>
      </p:sp>
    </p:spTree>
    <p:extLst>
      <p:ext uri="{BB962C8B-B14F-4D97-AF65-F5344CB8AC3E}">
        <p14:creationId xmlns:p14="http://schemas.microsoft.com/office/powerpoint/2010/main" val="277782091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u="sng" dirty="0" smtClean="0">
                <a:latin typeface="+mn-lt"/>
              </a:rPr>
              <a:t>MILEAGE AUDIT</a:t>
            </a:r>
            <a:endParaRPr lang="en-US" sz="3600" u="sng" dirty="0">
              <a:latin typeface="+mn-lt"/>
            </a:endParaRPr>
          </a:p>
        </p:txBody>
      </p:sp>
      <p:sp>
        <p:nvSpPr>
          <p:cNvPr id="3" name="Content Placeholder 2"/>
          <p:cNvSpPr>
            <a:spLocks noGrp="1"/>
          </p:cNvSpPr>
          <p:nvPr>
            <p:ph idx="1"/>
          </p:nvPr>
        </p:nvSpPr>
        <p:spPr/>
        <p:txBody>
          <a:bodyPr/>
          <a:lstStyle/>
          <a:p>
            <a:pPr marL="0" indent="0">
              <a:buNone/>
            </a:pPr>
            <a:r>
              <a:rPr lang="en-US" dirty="0" smtClean="0"/>
              <a:t>Must prorate mileage between cases which are set at the same time and same location</a:t>
            </a:r>
            <a:endParaRPr lang="en-US" dirty="0"/>
          </a:p>
        </p:txBody>
      </p:sp>
    </p:spTree>
    <p:extLst>
      <p:ext uri="{BB962C8B-B14F-4D97-AF65-F5344CB8AC3E}">
        <p14:creationId xmlns:p14="http://schemas.microsoft.com/office/powerpoint/2010/main" val="233613165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u="sng" dirty="0" smtClean="0">
                <a:latin typeface="+mn-lt"/>
              </a:rPr>
              <a:t>What happens if you get a Time Sheet or Mileage Audit</a:t>
            </a:r>
            <a:r>
              <a:rPr lang="en-US" sz="2800" dirty="0" smtClean="0">
                <a:latin typeface="+mn-lt"/>
              </a:rPr>
              <a:t>?</a:t>
            </a:r>
            <a:endParaRPr lang="en-US" sz="2800" u="sng" dirty="0">
              <a:latin typeface="+mn-lt"/>
            </a:endParaRPr>
          </a:p>
        </p:txBody>
      </p:sp>
      <p:sp>
        <p:nvSpPr>
          <p:cNvPr id="3" name="Content Placeholder 2"/>
          <p:cNvSpPr>
            <a:spLocks noGrp="1"/>
          </p:cNvSpPr>
          <p:nvPr>
            <p:ph idx="1"/>
          </p:nvPr>
        </p:nvSpPr>
        <p:spPr/>
        <p:txBody>
          <a:bodyPr/>
          <a:lstStyle/>
          <a:p>
            <a:pPr marL="0" indent="0">
              <a:buNone/>
            </a:pPr>
            <a:r>
              <a:rPr lang="en-US" dirty="0" smtClean="0"/>
              <a:t>-It’s being sent to you to review and make any necessary corrections.</a:t>
            </a:r>
          </a:p>
          <a:p>
            <a:pPr marL="0" indent="0">
              <a:buNone/>
            </a:pPr>
            <a:r>
              <a:rPr lang="en-US" dirty="0" smtClean="0"/>
              <a:t>-Review it and make appropriate adjustments, if any.</a:t>
            </a:r>
          </a:p>
          <a:p>
            <a:pPr marL="0" indent="0">
              <a:buNone/>
            </a:pPr>
            <a:r>
              <a:rPr lang="en-US" dirty="0" smtClean="0"/>
              <a:t>-Return it to the auditor with notation of changes or reason(s) for not making changes</a:t>
            </a:r>
          </a:p>
          <a:p>
            <a:pPr marL="0" indent="0">
              <a:buNone/>
            </a:pPr>
            <a:endParaRPr lang="en-US" dirty="0"/>
          </a:p>
        </p:txBody>
      </p:sp>
    </p:spTree>
    <p:extLst>
      <p:ext uri="{BB962C8B-B14F-4D97-AF65-F5344CB8AC3E}">
        <p14:creationId xmlns:p14="http://schemas.microsoft.com/office/powerpoint/2010/main" val="255540998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777874"/>
          </a:xfrm>
        </p:spPr>
        <p:txBody>
          <a:bodyPr>
            <a:normAutofit/>
          </a:bodyPr>
          <a:lstStyle/>
          <a:p>
            <a:pPr algn="ctr"/>
            <a:r>
              <a:rPr lang="en-US" sz="2800" b="1" u="sng" dirty="0" smtClean="0"/>
              <a:t>CASELOAD STANDARDS</a:t>
            </a:r>
            <a:endParaRPr lang="en-US" sz="2800" b="1" u="sng" dirty="0"/>
          </a:p>
        </p:txBody>
      </p:sp>
      <p:sp>
        <p:nvSpPr>
          <p:cNvPr id="3" name="Content Placeholder 2"/>
          <p:cNvSpPr>
            <a:spLocks noGrp="1"/>
          </p:cNvSpPr>
          <p:nvPr>
            <p:ph idx="1"/>
          </p:nvPr>
        </p:nvSpPr>
        <p:spPr>
          <a:xfrm>
            <a:off x="838200" y="1070264"/>
            <a:ext cx="10515600" cy="5663045"/>
          </a:xfrm>
        </p:spPr>
        <p:txBody>
          <a:bodyPr>
            <a:noAutofit/>
          </a:bodyPr>
          <a:lstStyle/>
          <a:p>
            <a:pPr marL="0" indent="0">
              <a:buNone/>
            </a:pPr>
            <a:r>
              <a:rPr lang="en-US" sz="1600" b="1" dirty="0"/>
              <a:t>355-9-1-.</a:t>
            </a:r>
            <a:r>
              <a:rPr lang="en-US" sz="1600" b="1" dirty="0" smtClean="0"/>
              <a:t>10  </a:t>
            </a:r>
            <a:r>
              <a:rPr lang="en-US" sz="1600" b="1" u="sng" dirty="0"/>
              <a:t>Caseload Management Standards</a:t>
            </a:r>
            <a:r>
              <a:rPr lang="en-US" sz="1600" u="sng" dirty="0" smtClean="0"/>
              <a:t>.</a:t>
            </a:r>
          </a:p>
          <a:p>
            <a:pPr marL="0" indent="0">
              <a:buNone/>
            </a:pPr>
            <a:r>
              <a:rPr lang="en-US" sz="1600" dirty="0" smtClean="0"/>
              <a:t>“It </a:t>
            </a:r>
            <a:r>
              <a:rPr lang="en-US" sz="1600" dirty="0"/>
              <a:t>is the policy </a:t>
            </a:r>
            <a:r>
              <a:rPr lang="en-US" sz="1600" dirty="0" smtClean="0"/>
              <a:t>of OIDS</a:t>
            </a:r>
            <a:r>
              <a:rPr lang="en-US" sz="1600" dirty="0"/>
              <a:t>, in accordance </a:t>
            </a:r>
            <a:r>
              <a:rPr lang="en-US" sz="1600" dirty="0" smtClean="0"/>
              <a:t>with the </a:t>
            </a:r>
            <a:r>
              <a:rPr lang="en-US" sz="1600" dirty="0"/>
              <a:t>Act, that the caseload of counsel providing legal services to indigent defendants </a:t>
            </a:r>
            <a:r>
              <a:rPr lang="en-US" sz="1600" dirty="0" smtClean="0"/>
              <a:t>should allow each </a:t>
            </a:r>
            <a:r>
              <a:rPr lang="en-US" sz="1600" dirty="0"/>
              <a:t>lawyer to give each client the time and attention necessary to ensure </a:t>
            </a:r>
            <a:r>
              <a:rPr lang="en-US" sz="1600" dirty="0" smtClean="0"/>
              <a:t>effective representation</a:t>
            </a:r>
            <a:r>
              <a:rPr lang="en-US" sz="1600" dirty="0"/>
              <a:t>. In order to </a:t>
            </a:r>
            <a:r>
              <a:rPr lang="en-US" sz="1600" dirty="0" smtClean="0"/>
              <a:t>assure that </a:t>
            </a:r>
            <a:r>
              <a:rPr lang="en-US" sz="1600" dirty="0"/>
              <a:t>caseloads are </a:t>
            </a:r>
            <a:r>
              <a:rPr lang="en-US" sz="1600" dirty="0" smtClean="0"/>
              <a:t>managed </a:t>
            </a:r>
            <a:r>
              <a:rPr lang="en-US" sz="1600" dirty="0"/>
              <a:t>adequately so that the quality </a:t>
            </a:r>
            <a:r>
              <a:rPr lang="en-US" sz="1600" dirty="0" smtClean="0"/>
              <a:t>of legal </a:t>
            </a:r>
            <a:r>
              <a:rPr lang="en-US" sz="1600" dirty="0"/>
              <a:t>representation for indigent criminal defendants is not </a:t>
            </a:r>
            <a:r>
              <a:rPr lang="en-US" sz="1600" dirty="0" smtClean="0"/>
              <a:t>compromised</a:t>
            </a:r>
            <a:r>
              <a:rPr lang="en-US" sz="1600" dirty="0"/>
              <a:t>, the following </a:t>
            </a:r>
            <a:r>
              <a:rPr lang="en-US" sz="1600" dirty="0" smtClean="0"/>
              <a:t>caseload standards </a:t>
            </a:r>
            <a:r>
              <a:rPr lang="en-US" sz="1600" dirty="0"/>
              <a:t>are adopted for those attorneys representing indigent criminal defendants, and </a:t>
            </a:r>
            <a:r>
              <a:rPr lang="en-US" sz="1600" dirty="0" smtClean="0"/>
              <a:t>should not </a:t>
            </a:r>
            <a:r>
              <a:rPr lang="en-US" sz="1600" dirty="0"/>
              <a:t>be exceeded:</a:t>
            </a:r>
          </a:p>
          <a:p>
            <a:pPr marL="0" indent="0">
              <a:buNone/>
            </a:pPr>
            <a:r>
              <a:rPr lang="en-US" sz="1600" dirty="0"/>
              <a:t>(a) Two hundred (200) felony cases per attorney per year; OR</a:t>
            </a:r>
          </a:p>
          <a:p>
            <a:pPr marL="0" indent="0">
              <a:buNone/>
            </a:pPr>
            <a:r>
              <a:rPr lang="en-US" sz="1600" dirty="0"/>
              <a:t>(b) Four hundred </a:t>
            </a:r>
            <a:r>
              <a:rPr lang="en-US" sz="1600" dirty="0" smtClean="0"/>
              <a:t>(400</a:t>
            </a:r>
            <a:r>
              <a:rPr lang="en-US" sz="1600" dirty="0"/>
              <a:t>) misdemeanor and traffic offense cases per attorney per </a:t>
            </a:r>
            <a:r>
              <a:rPr lang="en-US" sz="1600" dirty="0" smtClean="0"/>
              <a:t>year; OR</a:t>
            </a:r>
            <a:endParaRPr lang="en-US" sz="1600" dirty="0"/>
          </a:p>
          <a:p>
            <a:pPr marL="0" indent="0">
              <a:buNone/>
            </a:pPr>
            <a:r>
              <a:rPr lang="en-US" sz="1600" dirty="0"/>
              <a:t>(c) Two hundred (200) juvenile offender cases per attorney per year; OR</a:t>
            </a:r>
          </a:p>
          <a:p>
            <a:pPr marL="0" indent="0">
              <a:buNone/>
            </a:pPr>
            <a:r>
              <a:rPr lang="en-US" sz="1600" dirty="0" smtClean="0"/>
              <a:t>(d</a:t>
            </a:r>
            <a:r>
              <a:rPr lang="en-US" sz="1600" dirty="0"/>
              <a:t>) One hundred (100) open juvenile dependency cases per attorney per year; OR</a:t>
            </a:r>
          </a:p>
          <a:p>
            <a:pPr marL="0" indent="0">
              <a:buNone/>
            </a:pPr>
            <a:r>
              <a:rPr lang="en-US" sz="1600" dirty="0"/>
              <a:t>(e) One hundred (100) GAL cases per attorney per year; OR</a:t>
            </a:r>
          </a:p>
          <a:p>
            <a:pPr marL="0" indent="0">
              <a:buNone/>
            </a:pPr>
            <a:r>
              <a:rPr lang="en-US" sz="1600" dirty="0"/>
              <a:t>(f) </a:t>
            </a:r>
            <a:r>
              <a:rPr lang="en-US" sz="1600" dirty="0" smtClean="0"/>
              <a:t>Thirty-six </a:t>
            </a:r>
            <a:r>
              <a:rPr lang="en-US" sz="1600" dirty="0"/>
              <a:t>(36) appeals to an appellate </a:t>
            </a:r>
            <a:r>
              <a:rPr lang="en-US" sz="1600" dirty="0" smtClean="0"/>
              <a:t>court </a:t>
            </a:r>
            <a:r>
              <a:rPr lang="en-US" sz="1600" dirty="0"/>
              <a:t>considering a case on a record and </a:t>
            </a:r>
            <a:r>
              <a:rPr lang="en-US" sz="1600" dirty="0" smtClean="0"/>
              <a:t>on briefs </a:t>
            </a:r>
            <a:r>
              <a:rPr lang="en-US" sz="1600" dirty="0"/>
              <a:t>per attorney per year.</a:t>
            </a:r>
          </a:p>
          <a:p>
            <a:pPr marL="0" indent="0">
              <a:buNone/>
            </a:pPr>
            <a:r>
              <a:rPr lang="en-US" sz="1600" dirty="0"/>
              <a:t>It is expected that an attorney will handle cases in more than one of the types set out in (</a:t>
            </a:r>
            <a:r>
              <a:rPr lang="en-US" sz="1600" dirty="0" smtClean="0"/>
              <a:t>a) through </a:t>
            </a:r>
            <a:r>
              <a:rPr lang="en-US" sz="1600" dirty="0"/>
              <a:t>(f), above. However, in any </a:t>
            </a:r>
            <a:r>
              <a:rPr lang="en-US" sz="1600" dirty="0" smtClean="0"/>
              <a:t>year</a:t>
            </a:r>
            <a:r>
              <a:rPr lang="en-US" sz="1600" dirty="0"/>
              <a:t>, an attorney should not accept a caseload of </a:t>
            </a:r>
            <a:r>
              <a:rPr lang="en-US" sz="1600" dirty="0" smtClean="0"/>
              <a:t>any combination </a:t>
            </a:r>
            <a:r>
              <a:rPr lang="en-US" sz="1600" dirty="0"/>
              <a:t>of the types set out above that, due to the volume of cases</a:t>
            </a:r>
            <a:r>
              <a:rPr lang="en-US" sz="1600" dirty="0" smtClean="0"/>
              <a:t>, compromises </a:t>
            </a:r>
            <a:r>
              <a:rPr lang="en-US" sz="1600" dirty="0"/>
              <a:t>the </a:t>
            </a:r>
            <a:r>
              <a:rPr lang="en-US" sz="1600" dirty="0" smtClean="0"/>
              <a:t>ability of </a:t>
            </a:r>
            <a:r>
              <a:rPr lang="en-US" sz="1600" dirty="0"/>
              <a:t>the attorney to render quality representation</a:t>
            </a:r>
            <a:r>
              <a:rPr lang="en-US" sz="1600" dirty="0" smtClean="0"/>
              <a:t>.”</a:t>
            </a:r>
            <a:endParaRPr lang="en-US" sz="1600" dirty="0"/>
          </a:p>
        </p:txBody>
      </p:sp>
    </p:spTree>
    <p:extLst>
      <p:ext uri="{BB962C8B-B14F-4D97-AF65-F5344CB8AC3E}">
        <p14:creationId xmlns:p14="http://schemas.microsoft.com/office/powerpoint/2010/main" val="59635942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705139"/>
          </a:xfrm>
        </p:spPr>
        <p:txBody>
          <a:bodyPr>
            <a:normAutofit/>
          </a:bodyPr>
          <a:lstStyle/>
          <a:p>
            <a:pPr algn="ctr"/>
            <a:r>
              <a:rPr lang="en-US" sz="3200" b="1" u="sng" dirty="0" smtClean="0"/>
              <a:t>ATTORNEY QUALIFICATIONS</a:t>
            </a:r>
            <a:endParaRPr lang="en-US" sz="3200" b="1" u="sng" dirty="0"/>
          </a:p>
        </p:txBody>
      </p:sp>
      <p:sp>
        <p:nvSpPr>
          <p:cNvPr id="3" name="Content Placeholder 2"/>
          <p:cNvSpPr>
            <a:spLocks noGrp="1"/>
          </p:cNvSpPr>
          <p:nvPr>
            <p:ph idx="1"/>
          </p:nvPr>
        </p:nvSpPr>
        <p:spPr>
          <a:xfrm>
            <a:off x="322118" y="1070264"/>
            <a:ext cx="11523518" cy="5579918"/>
          </a:xfrm>
        </p:spPr>
        <p:txBody>
          <a:bodyPr>
            <a:normAutofit/>
          </a:bodyPr>
          <a:lstStyle/>
          <a:p>
            <a:pPr marL="0" indent="0">
              <a:buNone/>
            </a:pPr>
            <a:endParaRPr lang="en-US" sz="1600" b="1" dirty="0"/>
          </a:p>
          <a:p>
            <a:pPr marL="0" indent="0">
              <a:buNone/>
            </a:pPr>
            <a:r>
              <a:rPr lang="en-US" sz="1600" b="1" dirty="0" smtClean="0"/>
              <a:t>355-9-1-</a:t>
            </a:r>
            <a:r>
              <a:rPr lang="en-US" sz="1600" b="1" dirty="0"/>
              <a:t>.08 Indigent Defense Advisory Boards; Required Attorney Qualifications</a:t>
            </a:r>
            <a:r>
              <a:rPr lang="en-US" sz="1600" dirty="0"/>
              <a:t>.</a:t>
            </a:r>
          </a:p>
          <a:p>
            <a:pPr marL="0" indent="0">
              <a:buNone/>
            </a:pPr>
            <a:r>
              <a:rPr lang="en-US" sz="1600" dirty="0" smtClean="0"/>
              <a:t>“Act </a:t>
            </a:r>
            <a:r>
              <a:rPr lang="en-US" sz="1600" dirty="0"/>
              <a:t>2011-678 established an Indigent Defense Advisory Board </a:t>
            </a:r>
            <a:r>
              <a:rPr lang="en-US" sz="1600" dirty="0" smtClean="0"/>
              <a:t>(the Board) </a:t>
            </a:r>
            <a:r>
              <a:rPr lang="en-US" sz="1600" dirty="0"/>
              <a:t>in each </a:t>
            </a:r>
            <a:r>
              <a:rPr lang="en-US" sz="1600" dirty="0" smtClean="0"/>
              <a:t>judicial circuit</a:t>
            </a:r>
            <a:r>
              <a:rPr lang="en-US" sz="1600" dirty="0"/>
              <a:t>. Under the Act, the Board is directed to, among other things, </a:t>
            </a:r>
            <a:r>
              <a:rPr lang="en-US" sz="1600" dirty="0" smtClean="0"/>
              <a:t>determine </a:t>
            </a:r>
            <a:r>
              <a:rPr lang="en-US" sz="1600" dirty="0"/>
              <a:t>the method </a:t>
            </a:r>
            <a:r>
              <a:rPr lang="en-US" sz="1600" dirty="0" smtClean="0"/>
              <a:t>of delivering </a:t>
            </a:r>
            <a:r>
              <a:rPr lang="en-US" sz="1600" dirty="0"/>
              <a:t>indigent defense services to be used in its respective circuit, which methods </a:t>
            </a:r>
            <a:r>
              <a:rPr lang="en-US" sz="1600" dirty="0" smtClean="0"/>
              <a:t>of delivery </a:t>
            </a:r>
            <a:r>
              <a:rPr lang="en-US" sz="1600" dirty="0"/>
              <a:t>may include, but are not limited to, the use of appointed counsel, contract counsel, </a:t>
            </a:r>
            <a:r>
              <a:rPr lang="en-US" sz="1600" dirty="0" smtClean="0"/>
              <a:t>or public </a:t>
            </a:r>
            <a:r>
              <a:rPr lang="en-US" sz="1600" dirty="0"/>
              <a:t>defenders or a combination of any of these. In choosing the method of delivery </a:t>
            </a:r>
            <a:r>
              <a:rPr lang="en-US" sz="1600" dirty="0" smtClean="0"/>
              <a:t>of indigent </a:t>
            </a:r>
            <a:r>
              <a:rPr lang="en-US" sz="1600" dirty="0"/>
              <a:t>defense services for a judicial circuit, the Board </a:t>
            </a:r>
            <a:r>
              <a:rPr lang="en-US" sz="1600" dirty="0" smtClean="0"/>
              <a:t>‘shall </a:t>
            </a:r>
            <a:r>
              <a:rPr lang="en-US" sz="1600" dirty="0"/>
              <a:t>select the most efficient </a:t>
            </a:r>
            <a:r>
              <a:rPr lang="en-US" sz="1600" dirty="0" smtClean="0"/>
              <a:t>and effective </a:t>
            </a:r>
            <a:r>
              <a:rPr lang="en-US" sz="1600" dirty="0"/>
              <a:t>counsel system available in each county or circuit, or parts of the county or circuit</a:t>
            </a:r>
            <a:r>
              <a:rPr lang="en-US" sz="1600" dirty="0" smtClean="0"/>
              <a:t>.’ (</a:t>
            </a:r>
            <a:r>
              <a:rPr lang="en-US" sz="1600" dirty="0"/>
              <a:t>See Code of Ala. 1975, § 41-4-322(d).) In order to provide the most efficient and </a:t>
            </a:r>
            <a:r>
              <a:rPr lang="en-US" sz="1600" dirty="0" smtClean="0"/>
              <a:t>effective indigent </a:t>
            </a:r>
            <a:r>
              <a:rPr lang="en-US" sz="1600" dirty="0"/>
              <a:t>defense services, either by the appointment of counsel by a judge or the selection </a:t>
            </a:r>
            <a:r>
              <a:rPr lang="en-US" sz="1600" dirty="0" smtClean="0"/>
              <a:t>of counsel </a:t>
            </a:r>
            <a:r>
              <a:rPr lang="en-US" sz="1600" dirty="0"/>
              <a:t>under contract by the Board, the following qualifications are mandatory:</a:t>
            </a:r>
          </a:p>
          <a:p>
            <a:pPr marL="0" indent="0">
              <a:buNone/>
            </a:pPr>
            <a:r>
              <a:rPr lang="en-US" sz="1600" dirty="0"/>
              <a:t>(</a:t>
            </a:r>
            <a:r>
              <a:rPr lang="en-US" sz="1600" dirty="0" smtClean="0"/>
              <a:t>a) </a:t>
            </a:r>
            <a:r>
              <a:rPr lang="en-US" sz="1600" u="sng" dirty="0" smtClean="0"/>
              <a:t>Each </a:t>
            </a:r>
            <a:r>
              <a:rPr lang="en-US" sz="1600" u="sng" dirty="0"/>
              <a:t>attorney appointed or selected to provide indigent defense representation must </a:t>
            </a:r>
            <a:r>
              <a:rPr lang="en-US" sz="1600" dirty="0"/>
              <a:t>-</a:t>
            </a:r>
          </a:p>
          <a:p>
            <a:pPr marL="0" indent="0">
              <a:buNone/>
            </a:pPr>
            <a:r>
              <a:rPr lang="en-US" sz="1600" dirty="0"/>
              <a:t>1. Be a member in good standing with the Alabama State Bar, and</a:t>
            </a:r>
          </a:p>
          <a:p>
            <a:pPr marL="0" indent="0">
              <a:buNone/>
            </a:pPr>
            <a:r>
              <a:rPr lang="en-US" sz="1600" dirty="0"/>
              <a:t>2. Must complete a </a:t>
            </a:r>
            <a:r>
              <a:rPr lang="en-US" sz="1600" dirty="0" smtClean="0"/>
              <a:t>minimum </a:t>
            </a:r>
            <a:r>
              <a:rPr lang="en-US" sz="1600" dirty="0"/>
              <a:t>of six (6) hours per year of continuing legal</a:t>
            </a:r>
          </a:p>
          <a:p>
            <a:pPr marL="0" indent="0">
              <a:buNone/>
            </a:pPr>
            <a:r>
              <a:rPr lang="en-US" sz="1600" dirty="0"/>
              <a:t>education credits, approved by the Alabama State Bar, in criminal law beginning after the</a:t>
            </a:r>
          </a:p>
          <a:p>
            <a:pPr marL="0" indent="0">
              <a:buNone/>
            </a:pPr>
            <a:r>
              <a:rPr lang="en-US" sz="1600" dirty="0"/>
              <a:t>attorney is appointed or selected</a:t>
            </a:r>
            <a:r>
              <a:rPr lang="en-US" sz="1600" dirty="0" smtClean="0"/>
              <a:t>. . . .”</a:t>
            </a:r>
            <a:endParaRPr lang="en-US" sz="1600" dirty="0"/>
          </a:p>
          <a:p>
            <a:pPr marL="0" indent="0">
              <a:buNone/>
            </a:pPr>
            <a:r>
              <a:rPr lang="en-US" sz="1600" dirty="0" smtClean="0"/>
              <a:t>NOTE:  OIDS will accept hours of juvenile-focused CLE as credit toward the six (6) required criminal CLE credits.</a:t>
            </a:r>
            <a:endParaRPr lang="en-US" sz="1600" dirty="0"/>
          </a:p>
        </p:txBody>
      </p:sp>
    </p:spTree>
    <p:extLst>
      <p:ext uri="{BB962C8B-B14F-4D97-AF65-F5344CB8AC3E}">
        <p14:creationId xmlns:p14="http://schemas.microsoft.com/office/powerpoint/2010/main" val="429234096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42900" y="166255"/>
            <a:ext cx="11585864" cy="6431972"/>
          </a:xfrm>
        </p:spPr>
        <p:txBody>
          <a:bodyPr>
            <a:normAutofit fontScale="77500" lnSpcReduction="20000"/>
          </a:bodyPr>
          <a:lstStyle/>
          <a:p>
            <a:pPr marL="0" indent="0">
              <a:buNone/>
            </a:pPr>
            <a:r>
              <a:rPr lang="en-US" dirty="0"/>
              <a:t>(b) </a:t>
            </a:r>
            <a:r>
              <a:rPr lang="en-US" b="1" dirty="0"/>
              <a:t>Capital Murder </a:t>
            </a:r>
            <a:r>
              <a:rPr lang="en-US" dirty="0"/>
              <a:t>- to act as </a:t>
            </a:r>
            <a:r>
              <a:rPr lang="en-US" b="1" dirty="0"/>
              <a:t>Lead Counsel </a:t>
            </a:r>
            <a:r>
              <a:rPr lang="en-US" dirty="0"/>
              <a:t>in a capital case, the attorney, whether</a:t>
            </a:r>
          </a:p>
          <a:p>
            <a:pPr marL="0" indent="0">
              <a:buNone/>
            </a:pPr>
            <a:r>
              <a:rPr lang="en-US" dirty="0"/>
              <a:t>appointed or public defender, must, in addition to the mandatory qualifications in (a) above,</a:t>
            </a:r>
          </a:p>
          <a:p>
            <a:pPr marL="0" indent="0">
              <a:buNone/>
            </a:pPr>
            <a:r>
              <a:rPr lang="en-US" dirty="0"/>
              <a:t>possess the following minimum qualifications:</a:t>
            </a:r>
          </a:p>
          <a:p>
            <a:pPr marL="0" indent="0">
              <a:buNone/>
            </a:pPr>
            <a:r>
              <a:rPr lang="en-US" dirty="0"/>
              <a:t>1. Must have at least five (5) years of criminal litigation experience.</a:t>
            </a:r>
          </a:p>
          <a:p>
            <a:pPr marL="0" indent="0">
              <a:buNone/>
            </a:pPr>
            <a:r>
              <a:rPr lang="en-US" dirty="0"/>
              <a:t>2. Must be familiar </a:t>
            </a:r>
            <a:r>
              <a:rPr lang="en-US" dirty="0" smtClean="0"/>
              <a:t>with </a:t>
            </a:r>
            <a:r>
              <a:rPr lang="en-US" dirty="0"/>
              <a:t>the Alabama </a:t>
            </a:r>
            <a:r>
              <a:rPr lang="en-US" dirty="0" smtClean="0"/>
              <a:t>Rules </a:t>
            </a:r>
            <a:r>
              <a:rPr lang="en-US" dirty="0"/>
              <a:t>of Professional Conduct, must </a:t>
            </a:r>
            <a:r>
              <a:rPr lang="en-US" dirty="0" smtClean="0"/>
              <a:t>be familiar with </a:t>
            </a:r>
          </a:p>
          <a:p>
            <a:pPr marL="0" indent="0">
              <a:buNone/>
            </a:pPr>
            <a:r>
              <a:rPr lang="en-US" dirty="0" smtClean="0"/>
              <a:t>current </a:t>
            </a:r>
            <a:r>
              <a:rPr lang="en-US" dirty="0"/>
              <a:t>criminal practice and procedure in Alabama, must be familiar with capital</a:t>
            </a:r>
          </a:p>
          <a:p>
            <a:pPr marL="0" indent="0">
              <a:buNone/>
            </a:pPr>
            <a:r>
              <a:rPr lang="en-US" dirty="0"/>
              <a:t>jurisprudence established by the U.S. Supreme Court and the Supreme Court of Alabama;</a:t>
            </a:r>
          </a:p>
          <a:p>
            <a:pPr marL="0" indent="0">
              <a:buNone/>
            </a:pPr>
            <a:r>
              <a:rPr lang="en-US" dirty="0"/>
              <a:t>3. Must have litigated a capital case to verdict, hung jury, or plea as </a:t>
            </a:r>
            <a:r>
              <a:rPr lang="en-US" dirty="0" smtClean="0"/>
              <a:t>associate counsel</a:t>
            </a:r>
            <a:r>
              <a:rPr lang="en-US" dirty="0"/>
              <a:t>, or </a:t>
            </a:r>
            <a:endParaRPr lang="en-US" dirty="0" smtClean="0"/>
          </a:p>
          <a:p>
            <a:pPr marL="0" indent="0">
              <a:buNone/>
            </a:pPr>
            <a:r>
              <a:rPr lang="en-US" dirty="0" smtClean="0"/>
              <a:t>have </a:t>
            </a:r>
            <a:r>
              <a:rPr lang="en-US" dirty="0"/>
              <a:t>litigated four ( 4) homicide cases to verdict, hung jury, or plea;</a:t>
            </a:r>
          </a:p>
          <a:p>
            <a:pPr marL="0" indent="0">
              <a:buNone/>
            </a:pPr>
            <a:r>
              <a:rPr lang="en-US" dirty="0"/>
              <a:t>4. Must have substantial familiarity with, and experience in the use of, </a:t>
            </a:r>
            <a:r>
              <a:rPr lang="en-US" dirty="0" smtClean="0"/>
              <a:t>expert witnesses </a:t>
            </a:r>
            <a:r>
              <a:rPr lang="en-US" dirty="0"/>
              <a:t>and </a:t>
            </a:r>
            <a:endParaRPr lang="en-US" dirty="0" smtClean="0"/>
          </a:p>
          <a:p>
            <a:pPr marL="0" indent="0">
              <a:buNone/>
            </a:pPr>
            <a:r>
              <a:rPr lang="en-US" dirty="0" smtClean="0"/>
              <a:t>scientific </a:t>
            </a:r>
            <a:r>
              <a:rPr lang="en-US" dirty="0"/>
              <a:t>and medical evidence in litigation;</a:t>
            </a:r>
          </a:p>
          <a:p>
            <a:pPr marL="0" indent="0">
              <a:buNone/>
            </a:pPr>
            <a:r>
              <a:rPr lang="en-US" dirty="0"/>
              <a:t>5. Must complete at least ten (10) hours of capital defense related </a:t>
            </a:r>
            <a:r>
              <a:rPr lang="en-US" dirty="0" smtClean="0"/>
              <a:t>continuing legal </a:t>
            </a:r>
            <a:r>
              <a:rPr lang="en-US" dirty="0"/>
              <a:t>education every </a:t>
            </a:r>
            <a:endParaRPr lang="en-US" dirty="0" smtClean="0"/>
          </a:p>
          <a:p>
            <a:pPr marL="0" indent="0">
              <a:buNone/>
            </a:pPr>
            <a:r>
              <a:rPr lang="en-US" dirty="0" smtClean="0"/>
              <a:t>two </a:t>
            </a:r>
            <a:r>
              <a:rPr lang="en-US" dirty="0"/>
              <a:t>(2) years</a:t>
            </a:r>
            <a:r>
              <a:rPr lang="en-US" dirty="0" smtClean="0"/>
              <a:t>.</a:t>
            </a:r>
          </a:p>
          <a:p>
            <a:pPr marL="0" indent="0">
              <a:buNone/>
            </a:pPr>
            <a:r>
              <a:rPr lang="en-US" dirty="0" smtClean="0"/>
              <a:t>(</a:t>
            </a:r>
            <a:r>
              <a:rPr lang="en-US" dirty="0"/>
              <a:t>c) </a:t>
            </a:r>
            <a:r>
              <a:rPr lang="en-US" b="1" dirty="0"/>
              <a:t>Capital Murder </a:t>
            </a:r>
            <a:r>
              <a:rPr lang="en-US" dirty="0"/>
              <a:t>- To act as </a:t>
            </a:r>
            <a:r>
              <a:rPr lang="en-US" b="1" dirty="0"/>
              <a:t>Associate Counsel </a:t>
            </a:r>
            <a:r>
              <a:rPr lang="en-US" dirty="0"/>
              <a:t>in a capital case, the attorney,</a:t>
            </a:r>
          </a:p>
          <a:p>
            <a:pPr marL="0" indent="0">
              <a:buNone/>
            </a:pPr>
            <a:r>
              <a:rPr lang="en-US" dirty="0"/>
              <a:t>whether appointed or public defender, must in addition to the mandatory qualifications in (a)</a:t>
            </a:r>
          </a:p>
          <a:p>
            <a:pPr marL="0" indent="0">
              <a:buNone/>
            </a:pPr>
            <a:r>
              <a:rPr lang="en-US" dirty="0"/>
              <a:t>above, possess the following minimum qualifications:</a:t>
            </a:r>
          </a:p>
        </p:txBody>
      </p:sp>
    </p:spTree>
    <p:extLst>
      <p:ext uri="{BB962C8B-B14F-4D97-AF65-F5344CB8AC3E}">
        <p14:creationId xmlns:p14="http://schemas.microsoft.com/office/powerpoint/2010/main" val="216391270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0555" y="197427"/>
            <a:ext cx="11679381" cy="6463146"/>
          </a:xfrm>
        </p:spPr>
        <p:txBody>
          <a:bodyPr>
            <a:normAutofit fontScale="85000" lnSpcReduction="20000"/>
          </a:bodyPr>
          <a:lstStyle/>
          <a:p>
            <a:pPr marL="0" indent="0">
              <a:buNone/>
            </a:pPr>
            <a:r>
              <a:rPr lang="en-US" dirty="0" smtClean="0"/>
              <a:t>1. Must </a:t>
            </a:r>
            <a:r>
              <a:rPr lang="en-US" dirty="0"/>
              <a:t>have at least </a:t>
            </a:r>
            <a:r>
              <a:rPr lang="en-US" dirty="0" smtClean="0"/>
              <a:t>(</a:t>
            </a:r>
            <a:r>
              <a:rPr lang="en-US" dirty="0"/>
              <a:t>3) years of criminal litigation </a:t>
            </a:r>
            <a:r>
              <a:rPr lang="en-US" dirty="0" smtClean="0"/>
              <a:t>experience</a:t>
            </a:r>
          </a:p>
          <a:p>
            <a:pPr marL="0" indent="0">
              <a:buNone/>
            </a:pPr>
            <a:r>
              <a:rPr lang="en-US" dirty="0" smtClean="0"/>
              <a:t>2</a:t>
            </a:r>
            <a:r>
              <a:rPr lang="en-US" dirty="0"/>
              <a:t>. Must be familiar with the Alabama Rules of Professional Conduct, </a:t>
            </a:r>
            <a:r>
              <a:rPr lang="en-US" dirty="0" smtClean="0"/>
              <a:t>must be </a:t>
            </a:r>
            <a:r>
              <a:rPr lang="en-US" dirty="0"/>
              <a:t>familiar with </a:t>
            </a:r>
            <a:r>
              <a:rPr lang="en-US" dirty="0" smtClean="0"/>
              <a:t>current </a:t>
            </a:r>
            <a:r>
              <a:rPr lang="en-US" dirty="0"/>
              <a:t>criminal practice and procedure in Alabama, must be familiar </a:t>
            </a:r>
            <a:r>
              <a:rPr lang="en-US" dirty="0" smtClean="0"/>
              <a:t>with capital </a:t>
            </a:r>
            <a:r>
              <a:rPr lang="en-US" dirty="0"/>
              <a:t>jurisprudence established by the U.S. Supreme Court and the Supreme Court of Alabama</a:t>
            </a:r>
            <a:r>
              <a:rPr lang="en-US" dirty="0" smtClean="0"/>
              <a:t>;</a:t>
            </a:r>
          </a:p>
          <a:p>
            <a:pPr marL="0" indent="0">
              <a:buNone/>
            </a:pPr>
            <a:r>
              <a:rPr lang="en-US" dirty="0" smtClean="0"/>
              <a:t>3</a:t>
            </a:r>
            <a:r>
              <a:rPr lang="en-US" dirty="0"/>
              <a:t>. Must have participated as trial counsel in at least four ( 4) jury trials </a:t>
            </a:r>
            <a:r>
              <a:rPr lang="en-US" dirty="0" smtClean="0"/>
              <a:t>to verdict </a:t>
            </a:r>
            <a:r>
              <a:rPr lang="en-US" dirty="0"/>
              <a:t>or hung jury</a:t>
            </a:r>
            <a:r>
              <a:rPr lang="en-US" dirty="0" smtClean="0"/>
              <a:t>;</a:t>
            </a:r>
          </a:p>
          <a:p>
            <a:pPr marL="0" indent="0">
              <a:buNone/>
            </a:pPr>
            <a:r>
              <a:rPr lang="en-US" dirty="0" smtClean="0"/>
              <a:t>4</a:t>
            </a:r>
            <a:r>
              <a:rPr lang="en-US" dirty="0"/>
              <a:t>. Must have substantial familiarity with, and experience in the use of</a:t>
            </a:r>
            <a:r>
              <a:rPr lang="en-US" dirty="0" smtClean="0"/>
              <a:t>, scientific </a:t>
            </a:r>
            <a:r>
              <a:rPr lang="en-US" dirty="0"/>
              <a:t>and medical evidence in litigation</a:t>
            </a:r>
            <a:r>
              <a:rPr lang="en-US" dirty="0" smtClean="0"/>
              <a:t>;</a:t>
            </a:r>
          </a:p>
          <a:p>
            <a:pPr marL="0" indent="0">
              <a:buNone/>
            </a:pPr>
            <a:r>
              <a:rPr lang="en-US" dirty="0" smtClean="0"/>
              <a:t>5</a:t>
            </a:r>
            <a:r>
              <a:rPr lang="en-US" dirty="0"/>
              <a:t>. Must complete a capital murder seminar every two (2) years</a:t>
            </a:r>
            <a:r>
              <a:rPr lang="en-US" dirty="0" smtClean="0"/>
              <a:t>.</a:t>
            </a:r>
          </a:p>
          <a:p>
            <a:pPr marL="0" indent="0">
              <a:buNone/>
            </a:pPr>
            <a:endParaRPr lang="en-US" dirty="0"/>
          </a:p>
          <a:p>
            <a:pPr marL="0" indent="0">
              <a:buNone/>
            </a:pPr>
            <a:r>
              <a:rPr lang="en-US" dirty="0"/>
              <a:t>( d) </a:t>
            </a:r>
            <a:r>
              <a:rPr lang="en-US" b="1" dirty="0"/>
              <a:t>Class A Felonies </a:t>
            </a:r>
            <a:r>
              <a:rPr lang="en-US" dirty="0"/>
              <a:t>- To act as defense attorney in a Class A felony case, </a:t>
            </a:r>
            <a:r>
              <a:rPr lang="en-US" dirty="0" smtClean="0"/>
              <a:t>whether appointed</a:t>
            </a:r>
            <a:r>
              <a:rPr lang="en-US" dirty="0"/>
              <a:t>, contract counsel, or public defender, an attorney must meet the qualifications </a:t>
            </a:r>
            <a:r>
              <a:rPr lang="en-US" dirty="0" smtClean="0"/>
              <a:t>as determined </a:t>
            </a:r>
            <a:r>
              <a:rPr lang="en-US" dirty="0"/>
              <a:t>by the person or entity responsible to appoint or select the attorney. In addition </a:t>
            </a:r>
            <a:r>
              <a:rPr lang="en-US" dirty="0" smtClean="0"/>
              <a:t>to the </a:t>
            </a:r>
            <a:r>
              <a:rPr lang="en-US" dirty="0"/>
              <a:t>mandatory qualifications in (a), above, any appointment or selection should take into </a:t>
            </a:r>
            <a:r>
              <a:rPr lang="en-US" dirty="0" smtClean="0"/>
              <a:t>account the </a:t>
            </a:r>
            <a:r>
              <a:rPr lang="en-US" dirty="0"/>
              <a:t>following factors:</a:t>
            </a:r>
          </a:p>
          <a:p>
            <a:pPr marL="0" indent="0">
              <a:buNone/>
            </a:pPr>
            <a:r>
              <a:rPr lang="en-US" dirty="0"/>
              <a:t>1. The amount of criminal litigation experience possessed by the attorney;</a:t>
            </a:r>
          </a:p>
          <a:p>
            <a:pPr marL="0" indent="0">
              <a:buNone/>
            </a:pPr>
            <a:r>
              <a:rPr lang="en-US" dirty="0"/>
              <a:t>2. The degree of familiarity with the Rules of Professional Conduct and </a:t>
            </a:r>
            <a:r>
              <a:rPr lang="en-US" dirty="0" smtClean="0"/>
              <a:t>the current </a:t>
            </a:r>
            <a:r>
              <a:rPr lang="en-US" dirty="0"/>
              <a:t>criminal practice and procedure in Alabama; and</a:t>
            </a:r>
          </a:p>
          <a:p>
            <a:pPr marL="0" indent="0">
              <a:buNone/>
            </a:pPr>
            <a:r>
              <a:rPr lang="en-US" dirty="0"/>
              <a:t>3. Whether the attorney has sufficient criminal trial experience in light of </a:t>
            </a:r>
            <a:r>
              <a:rPr lang="en-US" dirty="0" smtClean="0"/>
              <a:t>the seriousness </a:t>
            </a:r>
            <a:r>
              <a:rPr lang="en-US" dirty="0"/>
              <a:t>of criminal charges constituting Class A felonies in Alabama.</a:t>
            </a:r>
          </a:p>
        </p:txBody>
      </p:sp>
    </p:spTree>
    <p:extLst>
      <p:ext uri="{BB962C8B-B14F-4D97-AF65-F5344CB8AC3E}">
        <p14:creationId xmlns:p14="http://schemas.microsoft.com/office/powerpoint/2010/main" val="51654543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599" y="207818"/>
            <a:ext cx="11720945" cy="6483927"/>
          </a:xfrm>
        </p:spPr>
        <p:txBody>
          <a:bodyPr>
            <a:normAutofit fontScale="77500" lnSpcReduction="20000"/>
          </a:bodyPr>
          <a:lstStyle/>
          <a:p>
            <a:pPr marL="0" indent="0">
              <a:buNone/>
            </a:pPr>
            <a:r>
              <a:rPr lang="en-US" dirty="0"/>
              <a:t>(e) </a:t>
            </a:r>
            <a:r>
              <a:rPr lang="en-US" b="1" dirty="0"/>
              <a:t>Class B Felonies </a:t>
            </a:r>
            <a:r>
              <a:rPr lang="en-US" dirty="0"/>
              <a:t>- To act as defense attorney in a Class B felony case, </a:t>
            </a:r>
            <a:r>
              <a:rPr lang="en-US" dirty="0" smtClean="0"/>
              <a:t>whether appointed</a:t>
            </a:r>
            <a:r>
              <a:rPr lang="en-US" dirty="0"/>
              <a:t>, contract counsel, or public defender; an attorney must meet the qualifications </a:t>
            </a:r>
            <a:r>
              <a:rPr lang="en-US" dirty="0" smtClean="0"/>
              <a:t>as determined </a:t>
            </a:r>
            <a:r>
              <a:rPr lang="en-US" dirty="0"/>
              <a:t>by the person or entity responsible to appoint or select the attorney. In addition </a:t>
            </a:r>
            <a:r>
              <a:rPr lang="en-US" dirty="0" smtClean="0"/>
              <a:t>to the </a:t>
            </a:r>
            <a:r>
              <a:rPr lang="en-US" dirty="0"/>
              <a:t>mandatory qualifications in (a), above, any appointment or selection should take into </a:t>
            </a:r>
            <a:r>
              <a:rPr lang="en-US" dirty="0" smtClean="0"/>
              <a:t>account the </a:t>
            </a:r>
            <a:r>
              <a:rPr lang="en-US" dirty="0"/>
              <a:t>following factors</a:t>
            </a:r>
            <a:r>
              <a:rPr lang="en-US" dirty="0" smtClean="0"/>
              <a:t>:</a:t>
            </a:r>
          </a:p>
          <a:p>
            <a:pPr marL="0" indent="0">
              <a:buNone/>
            </a:pPr>
            <a:endParaRPr lang="en-US" dirty="0"/>
          </a:p>
          <a:p>
            <a:pPr marL="0" indent="0">
              <a:buNone/>
            </a:pPr>
            <a:r>
              <a:rPr lang="en-US" dirty="0" smtClean="0"/>
              <a:t>1. The amount of </a:t>
            </a:r>
            <a:r>
              <a:rPr lang="en-US" dirty="0"/>
              <a:t>criminal litigation experience possessed by the attorney</a:t>
            </a:r>
            <a:r>
              <a:rPr lang="en-US" dirty="0" smtClean="0"/>
              <a:t>;</a:t>
            </a:r>
          </a:p>
          <a:p>
            <a:pPr marL="0" indent="0">
              <a:buNone/>
            </a:pPr>
            <a:r>
              <a:rPr lang="en-US" dirty="0" smtClean="0"/>
              <a:t>2</a:t>
            </a:r>
            <a:r>
              <a:rPr lang="en-US" dirty="0"/>
              <a:t>. The degree of familiarity with the Rules of Professional Conduct and </a:t>
            </a:r>
            <a:r>
              <a:rPr lang="en-US" dirty="0" smtClean="0"/>
              <a:t>the current </a:t>
            </a:r>
            <a:r>
              <a:rPr lang="en-US" dirty="0"/>
              <a:t>criminal practice and procedure in </a:t>
            </a:r>
            <a:r>
              <a:rPr lang="en-US" dirty="0" smtClean="0"/>
              <a:t>Alabama; and</a:t>
            </a:r>
          </a:p>
          <a:p>
            <a:pPr marL="0" indent="0">
              <a:buNone/>
            </a:pPr>
            <a:r>
              <a:rPr lang="en-US" dirty="0" smtClean="0"/>
              <a:t>3</a:t>
            </a:r>
            <a:r>
              <a:rPr lang="en-US" dirty="0"/>
              <a:t>. Whether the attorney has sufficient criminal trial experience in light of </a:t>
            </a:r>
            <a:r>
              <a:rPr lang="en-US" dirty="0" smtClean="0"/>
              <a:t>the seriousness </a:t>
            </a:r>
            <a:r>
              <a:rPr lang="en-US" dirty="0"/>
              <a:t>of criminal charges constituting Class B felonies in </a:t>
            </a:r>
            <a:r>
              <a:rPr lang="en-US" dirty="0" smtClean="0"/>
              <a:t>Alabama.</a:t>
            </a:r>
          </a:p>
          <a:p>
            <a:pPr marL="0" indent="0">
              <a:buNone/>
            </a:pPr>
            <a:endParaRPr lang="en-US" dirty="0"/>
          </a:p>
          <a:p>
            <a:pPr marL="0" indent="0">
              <a:buNone/>
            </a:pPr>
            <a:r>
              <a:rPr lang="en-US" dirty="0"/>
              <a:t>(f) </a:t>
            </a:r>
            <a:r>
              <a:rPr lang="en-US" b="1" dirty="0"/>
              <a:t>Class C Felonies </a:t>
            </a:r>
            <a:r>
              <a:rPr lang="en-US" dirty="0"/>
              <a:t>- To act as defense attorney in a Class C felony case, </a:t>
            </a:r>
            <a:r>
              <a:rPr lang="en-US" dirty="0" smtClean="0"/>
              <a:t>whether appointed</a:t>
            </a:r>
            <a:r>
              <a:rPr lang="en-US" dirty="0"/>
              <a:t>, contract counsel, or public defender, an attorney must meet the qualifications </a:t>
            </a:r>
            <a:r>
              <a:rPr lang="en-US" dirty="0" smtClean="0"/>
              <a:t>as determined </a:t>
            </a:r>
            <a:r>
              <a:rPr lang="en-US" dirty="0"/>
              <a:t>by the person or entity responsible to appoint or select the attorney. In addition </a:t>
            </a:r>
            <a:r>
              <a:rPr lang="en-US" dirty="0" smtClean="0"/>
              <a:t>to the mandatory </a:t>
            </a:r>
            <a:r>
              <a:rPr lang="en-US" dirty="0"/>
              <a:t>qualifications in (a), above, any </a:t>
            </a:r>
            <a:r>
              <a:rPr lang="en-US" dirty="0" smtClean="0"/>
              <a:t>appointment </a:t>
            </a:r>
            <a:r>
              <a:rPr lang="en-US" dirty="0"/>
              <a:t>or selection should take into </a:t>
            </a:r>
            <a:r>
              <a:rPr lang="en-US" dirty="0" smtClean="0"/>
              <a:t>account the </a:t>
            </a:r>
            <a:r>
              <a:rPr lang="en-US" dirty="0"/>
              <a:t>following factors</a:t>
            </a:r>
            <a:r>
              <a:rPr lang="en-US" dirty="0" smtClean="0"/>
              <a:t>:</a:t>
            </a:r>
          </a:p>
          <a:p>
            <a:pPr marL="0" indent="0">
              <a:buNone/>
            </a:pPr>
            <a:r>
              <a:rPr lang="en-US" dirty="0"/>
              <a:t>1</a:t>
            </a:r>
            <a:r>
              <a:rPr lang="en-US" b="1" dirty="0"/>
              <a:t>. </a:t>
            </a:r>
            <a:r>
              <a:rPr lang="en-US" dirty="0"/>
              <a:t>The amount of criminal litigation experience possessed by the attorney;</a:t>
            </a:r>
          </a:p>
          <a:p>
            <a:pPr marL="0" indent="0">
              <a:buNone/>
            </a:pPr>
            <a:r>
              <a:rPr lang="en-US" dirty="0"/>
              <a:t>2. The degree of familiarity with the Rules of Professional Conduct and </a:t>
            </a:r>
            <a:r>
              <a:rPr lang="en-US" dirty="0" smtClean="0"/>
              <a:t>the current </a:t>
            </a:r>
            <a:r>
              <a:rPr lang="en-US" dirty="0"/>
              <a:t>criminal practice and procedure in Alabama; </a:t>
            </a:r>
            <a:r>
              <a:rPr lang="en-US" dirty="0" smtClean="0"/>
              <a:t>and</a:t>
            </a:r>
            <a:endParaRPr lang="en-US" dirty="0"/>
          </a:p>
          <a:p>
            <a:pPr marL="0" indent="0">
              <a:buNone/>
            </a:pPr>
            <a:r>
              <a:rPr lang="en-US" dirty="0"/>
              <a:t>3. Whether the attorney has sufficient criminal trial experience in light of </a:t>
            </a:r>
            <a:r>
              <a:rPr lang="en-US" dirty="0" smtClean="0"/>
              <a:t>the seriousness </a:t>
            </a:r>
            <a:r>
              <a:rPr lang="en-US" dirty="0"/>
              <a:t>of criminal charges constituting Class C felonies in </a:t>
            </a:r>
            <a:r>
              <a:rPr lang="en-US" dirty="0" smtClean="0"/>
              <a:t>Alabama</a:t>
            </a:r>
            <a:r>
              <a:rPr lang="en-US" dirty="0"/>
              <a:t>.</a:t>
            </a:r>
          </a:p>
        </p:txBody>
      </p:sp>
    </p:spTree>
    <p:extLst>
      <p:ext uri="{BB962C8B-B14F-4D97-AF65-F5344CB8AC3E}">
        <p14:creationId xmlns:p14="http://schemas.microsoft.com/office/powerpoint/2010/main" val="420450848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90944"/>
            <a:ext cx="11752118" cy="6411191"/>
          </a:xfrm>
        </p:spPr>
        <p:txBody>
          <a:bodyPr>
            <a:normAutofit fontScale="92500" lnSpcReduction="10000"/>
          </a:bodyPr>
          <a:lstStyle/>
          <a:p>
            <a:pPr marL="0" indent="0">
              <a:buNone/>
            </a:pPr>
            <a:r>
              <a:rPr lang="en-US" dirty="0"/>
              <a:t>(g) </a:t>
            </a:r>
            <a:r>
              <a:rPr lang="en-US" b="1" dirty="0"/>
              <a:t>Juvenile Case</a:t>
            </a:r>
            <a:r>
              <a:rPr lang="en-US" dirty="0"/>
              <a:t>s - To act as defense attorney in a Juvenile case, whether </a:t>
            </a:r>
            <a:r>
              <a:rPr lang="en-US" dirty="0" smtClean="0"/>
              <a:t>appointed</a:t>
            </a:r>
            <a:r>
              <a:rPr lang="en-US" dirty="0"/>
              <a:t>,</a:t>
            </a:r>
          </a:p>
          <a:p>
            <a:pPr marL="0" indent="0">
              <a:buNone/>
            </a:pPr>
            <a:r>
              <a:rPr lang="en-US" dirty="0"/>
              <a:t>contract counsel, or public defender, an attorney must meet the qualifications as </a:t>
            </a:r>
            <a:endParaRPr lang="en-US" dirty="0" smtClean="0"/>
          </a:p>
          <a:p>
            <a:pPr marL="0" indent="0">
              <a:buNone/>
            </a:pPr>
            <a:r>
              <a:rPr lang="en-US" dirty="0" smtClean="0"/>
              <a:t>determined by the </a:t>
            </a:r>
            <a:r>
              <a:rPr lang="en-US" dirty="0"/>
              <a:t>person or entity responsible to appoint or select the attorney. </a:t>
            </a:r>
            <a:r>
              <a:rPr lang="en-US" dirty="0" smtClean="0"/>
              <a:t>In</a:t>
            </a:r>
          </a:p>
          <a:p>
            <a:pPr marL="0" indent="0">
              <a:buNone/>
            </a:pPr>
            <a:r>
              <a:rPr lang="en-US" dirty="0" smtClean="0"/>
              <a:t>addition </a:t>
            </a:r>
            <a:r>
              <a:rPr lang="en-US" dirty="0"/>
              <a:t>to the </a:t>
            </a:r>
            <a:r>
              <a:rPr lang="en-US" dirty="0" smtClean="0"/>
              <a:t>mandatory qualifications </a:t>
            </a:r>
            <a:r>
              <a:rPr lang="en-US" dirty="0"/>
              <a:t>in (a), above, any appointment or </a:t>
            </a:r>
            <a:r>
              <a:rPr lang="en-US" dirty="0" smtClean="0"/>
              <a:t>selection</a:t>
            </a:r>
          </a:p>
          <a:p>
            <a:pPr marL="0" indent="0">
              <a:buNone/>
            </a:pPr>
            <a:r>
              <a:rPr lang="en-US" dirty="0" smtClean="0"/>
              <a:t>should take </a:t>
            </a:r>
            <a:r>
              <a:rPr lang="en-US" dirty="0"/>
              <a:t>into </a:t>
            </a:r>
            <a:r>
              <a:rPr lang="en-US" dirty="0" smtClean="0"/>
              <a:t>account </a:t>
            </a:r>
            <a:r>
              <a:rPr lang="en-US" dirty="0"/>
              <a:t>the </a:t>
            </a:r>
            <a:r>
              <a:rPr lang="en-US" dirty="0" smtClean="0"/>
              <a:t>following factors</a:t>
            </a:r>
            <a:r>
              <a:rPr lang="en-US" dirty="0"/>
              <a:t>:</a:t>
            </a:r>
          </a:p>
          <a:p>
            <a:pPr marL="0" indent="0">
              <a:buNone/>
            </a:pPr>
            <a:r>
              <a:rPr lang="en-US" dirty="0"/>
              <a:t>1. The amount of juvenile litigation experience possessed by the attorney</a:t>
            </a:r>
            <a:r>
              <a:rPr lang="en-US" dirty="0" smtClean="0"/>
              <a:t>;</a:t>
            </a:r>
          </a:p>
          <a:p>
            <a:pPr marL="0" indent="0">
              <a:buNone/>
            </a:pPr>
            <a:r>
              <a:rPr lang="en-US" dirty="0"/>
              <a:t>2. The degree of familiarity with the Rules of Professional Conduct and the</a:t>
            </a:r>
          </a:p>
          <a:p>
            <a:pPr marL="0" indent="0">
              <a:buNone/>
            </a:pPr>
            <a:r>
              <a:rPr lang="en-US" dirty="0"/>
              <a:t>current criminal and juvenile practice and procedure in Alabama possessed by the </a:t>
            </a:r>
            <a:endParaRPr lang="en-US" dirty="0" smtClean="0"/>
          </a:p>
          <a:p>
            <a:pPr marL="0" indent="0">
              <a:buNone/>
            </a:pPr>
            <a:r>
              <a:rPr lang="en-US" dirty="0" smtClean="0"/>
              <a:t>attorney</a:t>
            </a:r>
            <a:r>
              <a:rPr lang="en-US" dirty="0"/>
              <a:t>;</a:t>
            </a:r>
          </a:p>
          <a:p>
            <a:pPr marL="0" indent="0">
              <a:buNone/>
            </a:pPr>
            <a:r>
              <a:rPr lang="en-US" dirty="0"/>
              <a:t>3. </a:t>
            </a:r>
            <a:r>
              <a:rPr lang="en-US" dirty="0" smtClean="0"/>
              <a:t>Whether </a:t>
            </a:r>
            <a:r>
              <a:rPr lang="en-US" dirty="0"/>
              <a:t>the attorney has exhibited proficiency and </a:t>
            </a:r>
            <a:r>
              <a:rPr lang="en-US" dirty="0" smtClean="0"/>
              <a:t>commitment </a:t>
            </a:r>
            <a:r>
              <a:rPr lang="en-US" dirty="0"/>
              <a:t>to</a:t>
            </a:r>
          </a:p>
          <a:p>
            <a:pPr marL="0" indent="0">
              <a:buNone/>
            </a:pPr>
            <a:r>
              <a:rPr lang="en-US" dirty="0"/>
              <a:t>providing quality representation to juvenile offenders; and</a:t>
            </a:r>
          </a:p>
          <a:p>
            <a:pPr marL="0" indent="0">
              <a:buNone/>
            </a:pPr>
            <a:r>
              <a:rPr lang="en-US" dirty="0"/>
              <a:t>4. </a:t>
            </a:r>
            <a:r>
              <a:rPr lang="en-US" dirty="0" smtClean="0"/>
              <a:t>Whether the </a:t>
            </a:r>
            <a:r>
              <a:rPr lang="en-US" dirty="0"/>
              <a:t>attorney has completed a minimum of </a:t>
            </a:r>
            <a:r>
              <a:rPr lang="en-US" dirty="0" smtClean="0"/>
              <a:t>three </a:t>
            </a:r>
            <a:r>
              <a:rPr lang="en-US" dirty="0"/>
              <a:t>(3) hours per year</a:t>
            </a:r>
          </a:p>
          <a:p>
            <a:pPr marL="0" indent="0">
              <a:buNone/>
            </a:pPr>
            <a:r>
              <a:rPr lang="en-US" dirty="0"/>
              <a:t>of continuing legal education credits, approved by the Alabama State Bar, in </a:t>
            </a:r>
            <a:r>
              <a:rPr lang="en-US" dirty="0" smtClean="0"/>
              <a:t>juvenile</a:t>
            </a:r>
          </a:p>
          <a:p>
            <a:pPr marL="0" indent="0">
              <a:buNone/>
            </a:pPr>
            <a:r>
              <a:rPr lang="en-US" dirty="0" smtClean="0"/>
              <a:t>law or practice.</a:t>
            </a:r>
            <a:endParaRPr lang="en-US" dirty="0"/>
          </a:p>
        </p:txBody>
      </p:sp>
    </p:spTree>
    <p:extLst>
      <p:ext uri="{BB962C8B-B14F-4D97-AF65-F5344CB8AC3E}">
        <p14:creationId xmlns:p14="http://schemas.microsoft.com/office/powerpoint/2010/main" val="324508645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32509" y="135082"/>
            <a:ext cx="11554691" cy="6494318"/>
          </a:xfrm>
        </p:spPr>
        <p:txBody>
          <a:bodyPr>
            <a:normAutofit/>
          </a:bodyPr>
          <a:lstStyle/>
          <a:p>
            <a:pPr marL="0" indent="0">
              <a:buNone/>
            </a:pPr>
            <a:endParaRPr lang="en-US" sz="1700" b="1" dirty="0" smtClean="0"/>
          </a:p>
          <a:p>
            <a:pPr marL="0" indent="0">
              <a:buNone/>
            </a:pPr>
            <a:endParaRPr lang="en-US" sz="1700" b="1" dirty="0"/>
          </a:p>
          <a:p>
            <a:pPr marL="0" indent="0">
              <a:buNone/>
            </a:pPr>
            <a:endParaRPr lang="en-US" sz="1700" b="1" dirty="0" smtClean="0"/>
          </a:p>
          <a:p>
            <a:pPr marL="0" indent="0">
              <a:buNone/>
            </a:pPr>
            <a:endParaRPr lang="en-US" sz="1700" b="1" dirty="0"/>
          </a:p>
          <a:p>
            <a:pPr marL="0" indent="0">
              <a:buNone/>
            </a:pPr>
            <a:r>
              <a:rPr lang="en-US" sz="2200" b="1" dirty="0" smtClean="0"/>
              <a:t>Section 355-9-1-.08(h): </a:t>
            </a:r>
            <a:r>
              <a:rPr lang="en-US" sz="2200" b="1" dirty="0"/>
              <a:t>Guardian Ad Litem (GAL</a:t>
            </a:r>
            <a:r>
              <a:rPr lang="en-US" sz="2200" b="1" dirty="0" smtClean="0"/>
              <a:t>)</a:t>
            </a:r>
          </a:p>
          <a:p>
            <a:pPr marL="0" indent="0">
              <a:buNone/>
            </a:pPr>
            <a:r>
              <a:rPr lang="en-US" sz="2200" dirty="0" smtClean="0"/>
              <a:t>“To </a:t>
            </a:r>
            <a:r>
              <a:rPr lang="en-US" sz="2200" dirty="0"/>
              <a:t>act as GAL, an attorney must meet </a:t>
            </a:r>
            <a:r>
              <a:rPr lang="en-US" sz="2200" dirty="0" smtClean="0"/>
              <a:t>the qualifications </a:t>
            </a:r>
            <a:r>
              <a:rPr lang="en-US" sz="2200" dirty="0"/>
              <a:t>as determined by the person or entity responsible to appoint or </a:t>
            </a:r>
            <a:r>
              <a:rPr lang="en-US" sz="2200" dirty="0" smtClean="0"/>
              <a:t>select the attorney.  In </a:t>
            </a:r>
            <a:r>
              <a:rPr lang="en-US" sz="2200" dirty="0"/>
              <a:t>addition to the mandatory qualifications in (a), above, any </a:t>
            </a:r>
            <a:r>
              <a:rPr lang="en-US" sz="2200" dirty="0" smtClean="0"/>
              <a:t>appointment </a:t>
            </a:r>
            <a:r>
              <a:rPr lang="en-US" sz="2200" dirty="0"/>
              <a:t>or selection </a:t>
            </a:r>
            <a:r>
              <a:rPr lang="en-US" sz="2200" dirty="0" smtClean="0"/>
              <a:t>should take </a:t>
            </a:r>
            <a:r>
              <a:rPr lang="en-US" sz="2200" dirty="0"/>
              <a:t>into account the following factors:</a:t>
            </a:r>
          </a:p>
          <a:p>
            <a:pPr marL="0" indent="0">
              <a:buNone/>
            </a:pPr>
            <a:r>
              <a:rPr lang="en-US" sz="2200" dirty="0" smtClean="0"/>
              <a:t>“I</a:t>
            </a:r>
            <a:r>
              <a:rPr lang="en-US" sz="2200" dirty="0"/>
              <a:t>. The degree of familiarity with the Rules of Professional Conduct and </a:t>
            </a:r>
            <a:r>
              <a:rPr lang="en-US" sz="2200" dirty="0" smtClean="0"/>
              <a:t>the current </a:t>
            </a:r>
            <a:r>
              <a:rPr lang="en-US" sz="2200" dirty="0"/>
              <a:t>criminal and juvenile practice and procedure in Alabama possessed by the </a:t>
            </a:r>
            <a:r>
              <a:rPr lang="en-US" sz="2200" dirty="0" smtClean="0"/>
              <a:t>attorney</a:t>
            </a:r>
            <a:r>
              <a:rPr lang="en-US" sz="2200" dirty="0"/>
              <a:t>;</a:t>
            </a:r>
          </a:p>
          <a:p>
            <a:pPr marL="0" indent="0">
              <a:buNone/>
            </a:pPr>
            <a:r>
              <a:rPr lang="en-US" sz="2200" dirty="0" smtClean="0"/>
              <a:t>“2</a:t>
            </a:r>
            <a:r>
              <a:rPr lang="en-US" sz="2200" dirty="0"/>
              <a:t>. Whether the attorney has completed a minimum of three (3) hours </a:t>
            </a:r>
            <a:r>
              <a:rPr lang="en-US" sz="2200" dirty="0" smtClean="0"/>
              <a:t>of continuing </a:t>
            </a:r>
            <a:r>
              <a:rPr lang="en-US" sz="2200" dirty="0"/>
              <a:t>legal education credits approved by the Alabama State Bar and </a:t>
            </a:r>
            <a:r>
              <a:rPr lang="en-US" sz="2200" dirty="0" smtClean="0"/>
              <a:t>specifically </a:t>
            </a:r>
            <a:r>
              <a:rPr lang="en-US" sz="2200" dirty="0"/>
              <a:t>related </a:t>
            </a:r>
            <a:r>
              <a:rPr lang="en-US" sz="2200" dirty="0" smtClean="0"/>
              <a:t>to GAL </a:t>
            </a:r>
            <a:r>
              <a:rPr lang="en-US" sz="2200" dirty="0"/>
              <a:t>practice; and</a:t>
            </a:r>
          </a:p>
          <a:p>
            <a:pPr marL="0" indent="0">
              <a:buNone/>
            </a:pPr>
            <a:r>
              <a:rPr lang="en-US" sz="2200" dirty="0" smtClean="0"/>
              <a:t>“3</a:t>
            </a:r>
            <a:r>
              <a:rPr lang="en-US" sz="2200" dirty="0"/>
              <a:t>. </a:t>
            </a:r>
            <a:r>
              <a:rPr lang="en-US" sz="2200" dirty="0" smtClean="0"/>
              <a:t>Whether </a:t>
            </a:r>
            <a:r>
              <a:rPr lang="en-US" sz="2200" dirty="0"/>
              <a:t>the attorney has completed GAL training and </a:t>
            </a:r>
            <a:r>
              <a:rPr lang="en-US" sz="2200" dirty="0" smtClean="0"/>
              <a:t>certification required </a:t>
            </a:r>
            <a:r>
              <a:rPr lang="en-US" sz="2200" dirty="0"/>
              <a:t>by the Alabama Administrative Office of Courts (AOC). Said </a:t>
            </a:r>
            <a:r>
              <a:rPr lang="en-US" sz="2200" dirty="0" smtClean="0"/>
              <a:t>certification must be maintained </a:t>
            </a:r>
            <a:r>
              <a:rPr lang="en-US" sz="2200" dirty="0"/>
              <a:t>on a continuous basis as reported by AOC</a:t>
            </a:r>
            <a:r>
              <a:rPr lang="en-US" sz="2200" dirty="0" smtClean="0"/>
              <a:t>.”                         </a:t>
            </a:r>
            <a:endParaRPr lang="en-US" sz="2200" dirty="0"/>
          </a:p>
          <a:p>
            <a:pPr marL="0" indent="0">
              <a:buNone/>
            </a:pPr>
            <a:endParaRPr lang="en-US" dirty="0"/>
          </a:p>
        </p:txBody>
      </p:sp>
    </p:spTree>
    <p:extLst>
      <p:ext uri="{BB962C8B-B14F-4D97-AF65-F5344CB8AC3E}">
        <p14:creationId xmlns:p14="http://schemas.microsoft.com/office/powerpoint/2010/main" val="143540748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87035" y="207818"/>
            <a:ext cx="11689773" cy="6390409"/>
          </a:xfrm>
        </p:spPr>
        <p:txBody>
          <a:bodyPr>
            <a:normAutofit fontScale="85000" lnSpcReduction="20000"/>
          </a:bodyPr>
          <a:lstStyle/>
          <a:p>
            <a:pPr marL="0" indent="0">
              <a:buNone/>
            </a:pPr>
            <a:r>
              <a:rPr lang="en-US" dirty="0"/>
              <a:t>(</a:t>
            </a:r>
            <a:r>
              <a:rPr lang="en-US" dirty="0" err="1"/>
              <a:t>i</a:t>
            </a:r>
            <a:r>
              <a:rPr lang="en-US" dirty="0"/>
              <a:t>) </a:t>
            </a:r>
            <a:r>
              <a:rPr lang="en-US" b="1" dirty="0"/>
              <a:t>Misdemeanors and Traffic </a:t>
            </a:r>
            <a:r>
              <a:rPr lang="en-US" dirty="0"/>
              <a:t>- To act as defense attorney in a misdemeanor </a:t>
            </a:r>
            <a:r>
              <a:rPr lang="en-US" dirty="0" smtClean="0"/>
              <a:t>or traffic </a:t>
            </a:r>
            <a:r>
              <a:rPr lang="en-US" dirty="0"/>
              <a:t>case, whether appointed, contract counsel, or public defender, an attorney must meet </a:t>
            </a:r>
            <a:r>
              <a:rPr lang="en-US" dirty="0" smtClean="0"/>
              <a:t>the qualifications </a:t>
            </a:r>
            <a:r>
              <a:rPr lang="en-US" dirty="0"/>
              <a:t>as determined by the person or entity responsible to appoint or select the attorney</a:t>
            </a:r>
            <a:r>
              <a:rPr lang="en-US" dirty="0" smtClean="0"/>
              <a:t>.  In </a:t>
            </a:r>
            <a:r>
              <a:rPr lang="en-US" dirty="0"/>
              <a:t>addition to </a:t>
            </a:r>
            <a:r>
              <a:rPr lang="en-US" dirty="0" smtClean="0"/>
              <a:t>the </a:t>
            </a:r>
            <a:r>
              <a:rPr lang="en-US" dirty="0"/>
              <a:t>mandatory qualifications in (a), above, any appointment or selection </a:t>
            </a:r>
            <a:r>
              <a:rPr lang="en-US" dirty="0" smtClean="0"/>
              <a:t>should take </a:t>
            </a:r>
            <a:r>
              <a:rPr lang="en-US" dirty="0"/>
              <a:t>into </a:t>
            </a:r>
            <a:r>
              <a:rPr lang="en-US" dirty="0" smtClean="0"/>
              <a:t>account </a:t>
            </a:r>
            <a:r>
              <a:rPr lang="en-US" dirty="0"/>
              <a:t>the following factors:</a:t>
            </a:r>
          </a:p>
          <a:p>
            <a:pPr marL="0" indent="0">
              <a:buNone/>
            </a:pPr>
            <a:r>
              <a:rPr lang="en-US" dirty="0"/>
              <a:t>1. The degree of familiarity with </a:t>
            </a:r>
            <a:r>
              <a:rPr lang="en-US" dirty="0" smtClean="0"/>
              <a:t>the </a:t>
            </a:r>
            <a:r>
              <a:rPr lang="en-US" dirty="0"/>
              <a:t>Rules of Professional Conduct and </a:t>
            </a:r>
            <a:r>
              <a:rPr lang="en-US" dirty="0" smtClean="0"/>
              <a:t>the current </a:t>
            </a:r>
            <a:r>
              <a:rPr lang="en-US" dirty="0"/>
              <a:t>criminal </a:t>
            </a:r>
            <a:r>
              <a:rPr lang="en-US" dirty="0" smtClean="0"/>
              <a:t>practice</a:t>
            </a:r>
          </a:p>
          <a:p>
            <a:pPr marL="0" indent="0">
              <a:buNone/>
            </a:pPr>
            <a:r>
              <a:rPr lang="en-US" dirty="0" smtClean="0"/>
              <a:t> </a:t>
            </a:r>
            <a:r>
              <a:rPr lang="en-US" dirty="0"/>
              <a:t>and procedure in Alabama; and</a:t>
            </a:r>
          </a:p>
          <a:p>
            <a:pPr marL="0" indent="0">
              <a:buNone/>
            </a:pPr>
            <a:r>
              <a:rPr lang="en-US" dirty="0"/>
              <a:t>2. Whether the attorney has exhibited professionalism, proficiency, </a:t>
            </a:r>
            <a:r>
              <a:rPr lang="en-US" dirty="0" smtClean="0"/>
              <a:t>and commitment </a:t>
            </a:r>
            <a:r>
              <a:rPr lang="en-US" dirty="0"/>
              <a:t>to providing </a:t>
            </a:r>
            <a:endParaRPr lang="en-US" dirty="0" smtClean="0"/>
          </a:p>
          <a:p>
            <a:pPr marL="0" indent="0">
              <a:buNone/>
            </a:pPr>
            <a:r>
              <a:rPr lang="en-US" dirty="0" smtClean="0"/>
              <a:t>quality </a:t>
            </a:r>
            <a:r>
              <a:rPr lang="en-US" dirty="0"/>
              <a:t>representation to offenders charged with misdemeanors </a:t>
            </a:r>
            <a:r>
              <a:rPr lang="en-US" dirty="0" smtClean="0"/>
              <a:t>and traffic </a:t>
            </a:r>
            <a:r>
              <a:rPr lang="en-US" dirty="0"/>
              <a:t>offenses</a:t>
            </a:r>
            <a:r>
              <a:rPr lang="en-US" dirty="0" smtClean="0"/>
              <a:t>.</a:t>
            </a:r>
          </a:p>
          <a:p>
            <a:pPr marL="0" indent="0">
              <a:buNone/>
            </a:pPr>
            <a:endParaRPr lang="en-US" dirty="0"/>
          </a:p>
          <a:p>
            <a:pPr marL="0" indent="0">
              <a:buNone/>
            </a:pPr>
            <a:r>
              <a:rPr lang="en-US" dirty="0"/>
              <a:t>(j) </a:t>
            </a:r>
            <a:r>
              <a:rPr lang="en-US" b="1" dirty="0"/>
              <a:t>Appeals </a:t>
            </a:r>
            <a:r>
              <a:rPr lang="en-US" dirty="0"/>
              <a:t>- To act as defense attorneys in an appeal whether appointed, </a:t>
            </a:r>
            <a:r>
              <a:rPr lang="en-US" dirty="0" smtClean="0"/>
              <a:t>contract counsel</a:t>
            </a:r>
            <a:r>
              <a:rPr lang="en-US" dirty="0"/>
              <a:t>, or public defender, an attorney must meet </a:t>
            </a:r>
            <a:r>
              <a:rPr lang="en-US" dirty="0" smtClean="0"/>
              <a:t>the </a:t>
            </a:r>
            <a:r>
              <a:rPr lang="en-US" dirty="0"/>
              <a:t>qualifications as determined by the </a:t>
            </a:r>
            <a:r>
              <a:rPr lang="en-US" dirty="0" smtClean="0"/>
              <a:t>person or </a:t>
            </a:r>
            <a:r>
              <a:rPr lang="en-US" dirty="0"/>
              <a:t>entity responsible to appoint or select </a:t>
            </a:r>
            <a:r>
              <a:rPr lang="en-US" dirty="0" smtClean="0"/>
              <a:t>the </a:t>
            </a:r>
            <a:r>
              <a:rPr lang="en-US" dirty="0"/>
              <a:t>attorney. In addition to the mandatory </a:t>
            </a:r>
            <a:r>
              <a:rPr lang="en-US" dirty="0" smtClean="0"/>
              <a:t>qualifications in </a:t>
            </a:r>
            <a:r>
              <a:rPr lang="en-US" dirty="0"/>
              <a:t>(a), above, any appointment or selection should take into account the following factors:</a:t>
            </a:r>
          </a:p>
          <a:p>
            <a:pPr marL="0" indent="0">
              <a:buNone/>
            </a:pPr>
            <a:r>
              <a:rPr lang="en-US" dirty="0"/>
              <a:t>1. The amount of appellate experience possessed by the attorney; and</a:t>
            </a:r>
          </a:p>
          <a:p>
            <a:pPr marL="0" indent="0">
              <a:buNone/>
            </a:pPr>
            <a:r>
              <a:rPr lang="en-US" dirty="0"/>
              <a:t>2. The degree of familiarity with </a:t>
            </a:r>
            <a:r>
              <a:rPr lang="en-US" dirty="0" smtClean="0"/>
              <a:t>the </a:t>
            </a:r>
            <a:r>
              <a:rPr lang="en-US" dirty="0"/>
              <a:t>Rules of Appellate Procedure, Rules of</a:t>
            </a:r>
          </a:p>
          <a:p>
            <a:pPr marL="0" indent="0">
              <a:buNone/>
            </a:pPr>
            <a:r>
              <a:rPr lang="en-US" dirty="0"/>
              <a:t>Professional Conduct and the current criminal practice and procedure in Alabama.</a:t>
            </a:r>
          </a:p>
        </p:txBody>
      </p:sp>
    </p:spTree>
    <p:extLst>
      <p:ext uri="{BB962C8B-B14F-4D97-AF65-F5344CB8AC3E}">
        <p14:creationId xmlns:p14="http://schemas.microsoft.com/office/powerpoint/2010/main" val="113723034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973818"/>
          </a:xfrm>
        </p:spPr>
        <p:txBody>
          <a:bodyPr>
            <a:normAutofit/>
          </a:bodyPr>
          <a:lstStyle/>
          <a:p>
            <a:pPr algn="ctr"/>
            <a:r>
              <a:rPr lang="en-US" sz="2800" b="1" dirty="0" smtClean="0"/>
              <a:t>MADISON COUNTY – STATISTICAL INFORMATION</a:t>
            </a:r>
            <a:endParaRPr lang="en-US" sz="2800" b="1" dirty="0"/>
          </a:p>
        </p:txBody>
      </p:sp>
      <p:sp>
        <p:nvSpPr>
          <p:cNvPr id="3" name="Content Placeholder 2"/>
          <p:cNvSpPr>
            <a:spLocks noGrp="1"/>
          </p:cNvSpPr>
          <p:nvPr>
            <p:ph idx="1"/>
          </p:nvPr>
        </p:nvSpPr>
        <p:spPr/>
        <p:txBody>
          <a:bodyPr>
            <a:normAutofit/>
          </a:bodyPr>
          <a:lstStyle/>
          <a:p>
            <a:pPr marL="0" indent="0">
              <a:buNone/>
            </a:pPr>
            <a:r>
              <a:rPr lang="en-US" sz="1600" dirty="0" smtClean="0"/>
              <a:t> </a:t>
            </a:r>
            <a:endParaRPr lang="en-US" sz="1600" dirty="0"/>
          </a:p>
        </p:txBody>
      </p:sp>
      <p:graphicFrame>
        <p:nvGraphicFramePr>
          <p:cNvPr id="5" name="Table 4"/>
          <p:cNvGraphicFramePr>
            <a:graphicFrameLocks noGrp="1"/>
          </p:cNvGraphicFramePr>
          <p:nvPr>
            <p:extLst>
              <p:ext uri="{D42A27DB-BD31-4B8C-83A1-F6EECF244321}">
                <p14:modId xmlns:p14="http://schemas.microsoft.com/office/powerpoint/2010/main" val="2464336989"/>
              </p:ext>
            </p:extLst>
          </p:nvPr>
        </p:nvGraphicFramePr>
        <p:xfrm>
          <a:off x="968829" y="1502231"/>
          <a:ext cx="9720942" cy="4674734"/>
        </p:xfrm>
        <a:graphic>
          <a:graphicData uri="http://schemas.openxmlformats.org/drawingml/2006/table">
            <a:tbl>
              <a:tblPr>
                <a:tableStyleId>{5C22544A-7EE6-4342-B048-85BDC9FD1C3A}</a:tableStyleId>
              </a:tblPr>
              <a:tblGrid>
                <a:gridCol w="2164308"/>
                <a:gridCol w="1180531"/>
                <a:gridCol w="2852953"/>
                <a:gridCol w="1973701"/>
                <a:gridCol w="1549449"/>
              </a:tblGrid>
              <a:tr h="627344">
                <a:tc>
                  <a:txBody>
                    <a:bodyPr/>
                    <a:lstStyle/>
                    <a:p>
                      <a:pPr algn="ctr" fontAlgn="b"/>
                      <a:r>
                        <a:rPr lang="en-US" sz="1100" u="none" strike="noStrike" dirty="0">
                          <a:effectLst/>
                        </a:rPr>
                        <a:t>YEAR</a:t>
                      </a:r>
                      <a:endParaRPr lang="en-US" sz="1100" b="1"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CLAIMS</a:t>
                      </a:r>
                      <a:endParaRPr lang="en-US" sz="1100" b="1"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TOTAL EXPENDITURES</a:t>
                      </a:r>
                      <a:endParaRPr lang="en-US" sz="1100" b="1"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TOTAL REVENUE</a:t>
                      </a:r>
                      <a:endParaRPr lang="en-US" sz="1100" b="1"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REVENUE %</a:t>
                      </a:r>
                      <a:endParaRPr lang="en-US" sz="1100" b="1" i="0" u="none" strike="noStrike">
                        <a:solidFill>
                          <a:srgbClr val="000000"/>
                        </a:solidFill>
                        <a:effectLst/>
                        <a:latin typeface="Calibri" panose="020F0502020204030204" pitchFamily="34" charset="0"/>
                      </a:endParaRPr>
                    </a:p>
                  </a:txBody>
                  <a:tcPr marL="9525" marR="9525" marT="9525" marB="0" anchor="b"/>
                </a:tc>
              </a:tr>
              <a:tr h="674565">
                <a:tc>
                  <a:txBody>
                    <a:bodyPr/>
                    <a:lstStyle/>
                    <a:p>
                      <a:pPr algn="ctr" fontAlgn="b"/>
                      <a:r>
                        <a:rPr lang="en-US" sz="1100" u="none" strike="noStrike">
                          <a:effectLst/>
                        </a:rPr>
                        <a:t>2011</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4843</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$4,211,335 </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$1,126,780 </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27%</a:t>
                      </a:r>
                      <a:endParaRPr lang="en-US" sz="1100" b="0" i="0" u="none" strike="noStrike">
                        <a:solidFill>
                          <a:srgbClr val="000000"/>
                        </a:solidFill>
                        <a:effectLst/>
                        <a:latin typeface="Calibri" panose="020F0502020204030204" pitchFamily="34" charset="0"/>
                      </a:endParaRPr>
                    </a:p>
                  </a:txBody>
                  <a:tcPr marL="9525" marR="9525" marT="9525" marB="0" anchor="b"/>
                </a:tc>
              </a:tr>
              <a:tr h="674565">
                <a:tc>
                  <a:txBody>
                    <a:bodyPr/>
                    <a:lstStyle/>
                    <a:p>
                      <a:pPr algn="ctr" fontAlgn="b"/>
                      <a:r>
                        <a:rPr lang="en-US" sz="1100" u="none" strike="noStrike">
                          <a:effectLst/>
                        </a:rPr>
                        <a:t>2012</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4899</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$4,344,086 </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$1,160,354 </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27%</a:t>
                      </a:r>
                      <a:endParaRPr lang="en-US" sz="1100" b="0" i="0" u="none" strike="noStrike">
                        <a:solidFill>
                          <a:srgbClr val="000000"/>
                        </a:solidFill>
                        <a:effectLst/>
                        <a:latin typeface="Calibri" panose="020F0502020204030204" pitchFamily="34" charset="0"/>
                      </a:endParaRPr>
                    </a:p>
                  </a:txBody>
                  <a:tcPr marL="9525" marR="9525" marT="9525" marB="0" anchor="b"/>
                </a:tc>
              </a:tr>
              <a:tr h="674565">
                <a:tc>
                  <a:txBody>
                    <a:bodyPr/>
                    <a:lstStyle/>
                    <a:p>
                      <a:pPr algn="ctr" fontAlgn="b"/>
                      <a:r>
                        <a:rPr lang="en-US" sz="1100" u="none" strike="noStrike">
                          <a:effectLst/>
                        </a:rPr>
                        <a:t>2013</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5551</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dirty="0">
                          <a:effectLst/>
                        </a:rPr>
                        <a:t>$5,323,245 </a:t>
                      </a:r>
                      <a:endParaRPr lang="en-US" sz="11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$1,027,715 </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19%</a:t>
                      </a:r>
                      <a:endParaRPr lang="en-US" sz="1100" b="0" i="0" u="none" strike="noStrike">
                        <a:solidFill>
                          <a:srgbClr val="000000"/>
                        </a:solidFill>
                        <a:effectLst/>
                        <a:latin typeface="Calibri" panose="020F0502020204030204" pitchFamily="34" charset="0"/>
                      </a:endParaRPr>
                    </a:p>
                  </a:txBody>
                  <a:tcPr marL="9525" marR="9525" marT="9525" marB="0" anchor="b"/>
                </a:tc>
              </a:tr>
              <a:tr h="674565">
                <a:tc>
                  <a:txBody>
                    <a:bodyPr/>
                    <a:lstStyle/>
                    <a:p>
                      <a:pPr algn="ctr" fontAlgn="b"/>
                      <a:r>
                        <a:rPr lang="en-US" sz="1100" u="none" strike="noStrike">
                          <a:effectLst/>
                        </a:rPr>
                        <a:t>2014</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3991</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dirty="0">
                          <a:effectLst/>
                        </a:rPr>
                        <a:t>$3,180,763 </a:t>
                      </a:r>
                      <a:endParaRPr lang="en-US" sz="11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$975,319 </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31%</a:t>
                      </a:r>
                      <a:endParaRPr lang="en-US" sz="1100" b="0" i="0" u="none" strike="noStrike">
                        <a:solidFill>
                          <a:srgbClr val="000000"/>
                        </a:solidFill>
                        <a:effectLst/>
                        <a:latin typeface="Calibri" panose="020F0502020204030204" pitchFamily="34" charset="0"/>
                      </a:endParaRPr>
                    </a:p>
                  </a:txBody>
                  <a:tcPr marL="9525" marR="9525" marT="9525" marB="0" anchor="b"/>
                </a:tc>
              </a:tr>
              <a:tr h="674565">
                <a:tc>
                  <a:txBody>
                    <a:bodyPr/>
                    <a:lstStyle/>
                    <a:p>
                      <a:pPr algn="ctr" fontAlgn="b"/>
                      <a:r>
                        <a:rPr lang="en-US" sz="1100" u="none" strike="noStrike">
                          <a:effectLst/>
                        </a:rPr>
                        <a:t>2015</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4446</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dirty="0">
                          <a:effectLst/>
                        </a:rPr>
                        <a:t>$3,786,596 </a:t>
                      </a:r>
                      <a:endParaRPr lang="en-US" sz="11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$961,765 </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25%</a:t>
                      </a:r>
                      <a:endParaRPr lang="en-US" sz="1100" b="0" i="0" u="none" strike="noStrike">
                        <a:solidFill>
                          <a:srgbClr val="000000"/>
                        </a:solidFill>
                        <a:effectLst/>
                        <a:latin typeface="Calibri" panose="020F0502020204030204" pitchFamily="34" charset="0"/>
                      </a:endParaRPr>
                    </a:p>
                  </a:txBody>
                  <a:tcPr marL="9525" marR="9525" marT="9525" marB="0" anchor="b"/>
                </a:tc>
              </a:tr>
              <a:tr h="674565">
                <a:tc>
                  <a:txBody>
                    <a:bodyPr/>
                    <a:lstStyle/>
                    <a:p>
                      <a:pPr algn="ctr" fontAlgn="b"/>
                      <a:r>
                        <a:rPr lang="en-US" sz="1100" u="none" strike="noStrike">
                          <a:effectLst/>
                        </a:rPr>
                        <a:t>2016 (PROJECTED)</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6703</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dirty="0">
                          <a:effectLst/>
                        </a:rPr>
                        <a:t>$5,683,872 </a:t>
                      </a:r>
                      <a:endParaRPr lang="en-US" sz="11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dirty="0">
                          <a:effectLst/>
                        </a:rPr>
                        <a:t>$</a:t>
                      </a:r>
                      <a:r>
                        <a:rPr lang="en-US" sz="1100" u="none" strike="noStrike" dirty="0" smtClean="0">
                          <a:effectLst/>
                        </a:rPr>
                        <a:t>850,258 </a:t>
                      </a:r>
                      <a:endParaRPr lang="en-US" sz="11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dirty="0">
                          <a:effectLst/>
                        </a:rPr>
                        <a:t>15%</a:t>
                      </a:r>
                      <a:endParaRPr lang="en-US" sz="1100" b="0" i="0" u="none" strike="noStrike" dirty="0">
                        <a:solidFill>
                          <a:srgbClr val="000000"/>
                        </a:solidFill>
                        <a:effectLst/>
                        <a:latin typeface="Calibri" panose="020F0502020204030204" pitchFamily="34" charset="0"/>
                      </a:endParaRPr>
                    </a:p>
                  </a:txBody>
                  <a:tcPr marL="9525" marR="9525" marT="9525" marB="0" anchor="b"/>
                </a:tc>
              </a:tr>
            </a:tbl>
          </a:graphicData>
        </a:graphic>
      </p:graphicFrame>
    </p:spTree>
    <p:extLst>
      <p:ext uri="{BB962C8B-B14F-4D97-AF65-F5344CB8AC3E}">
        <p14:creationId xmlns:p14="http://schemas.microsoft.com/office/powerpoint/2010/main" val="44681388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908504"/>
          </a:xfrm>
        </p:spPr>
        <p:txBody>
          <a:bodyPr>
            <a:normAutofit/>
          </a:bodyPr>
          <a:lstStyle/>
          <a:p>
            <a:pPr algn="ctr"/>
            <a:r>
              <a:rPr lang="en-US" sz="2400" b="1" dirty="0" smtClean="0"/>
              <a:t>BILLING A CASE WITH A MULTI-COUNT INDICTMENT</a:t>
            </a:r>
            <a:endParaRPr lang="en-US" sz="2400" b="1" dirty="0"/>
          </a:p>
        </p:txBody>
      </p:sp>
      <p:sp>
        <p:nvSpPr>
          <p:cNvPr id="3" name="Content Placeholder 2"/>
          <p:cNvSpPr>
            <a:spLocks noGrp="1"/>
          </p:cNvSpPr>
          <p:nvPr>
            <p:ph idx="1"/>
          </p:nvPr>
        </p:nvSpPr>
        <p:spPr/>
        <p:txBody>
          <a:bodyPr>
            <a:normAutofit lnSpcReduction="10000"/>
          </a:bodyPr>
          <a:lstStyle/>
          <a:p>
            <a:pPr marL="0" indent="0">
              <a:buNone/>
            </a:pPr>
            <a:r>
              <a:rPr lang="en-US" sz="1600" dirty="0" smtClean="0"/>
              <a:t>The Uniform Guidelines for Attorney Fee Declaration promulgated by the Appointed Counsel and Indigent Representation Committee of the Alabama State Bar state:</a:t>
            </a:r>
          </a:p>
          <a:p>
            <a:pPr marL="0" indent="0">
              <a:buNone/>
            </a:pPr>
            <a:r>
              <a:rPr lang="en-US" sz="1600" dirty="0"/>
              <a:t>	</a:t>
            </a:r>
            <a:r>
              <a:rPr lang="en-US" sz="1600" dirty="0" smtClean="0"/>
              <a:t>“Irrespective of the time (whether charged initially in separate district court cases or arising merely by grand jury 	presentment) or consolidation of the charges, charges arising from separate incidents are separately billable. . . 	Likewise, separate transactions, such as Burglary and a misdemeanor Assault within the burglarized building, are 	separately billable events even if arising from a single transaction.  This does not include lesser-included offenses, 	which are not separately billable.</a:t>
            </a:r>
          </a:p>
          <a:p>
            <a:pPr marL="0" indent="0">
              <a:buNone/>
            </a:pPr>
            <a:r>
              <a:rPr lang="en-US" sz="1600" dirty="0" smtClean="0"/>
              <a:t>	On the other hand, separate charges that relate to a single transaction and incident may not be billed separately.  	For example, Possession of a Forged Instrument and Forgery are both commonly charged in relation to a single 	forged instrument.  Similarly, Theft of Property and Receiving Stolen Property are often charged as separate 	counts related to a single transaction.  In both of the last situations, there should be a single bill.</a:t>
            </a:r>
          </a:p>
          <a:p>
            <a:pPr marL="0" indent="0">
              <a:buNone/>
            </a:pPr>
            <a:r>
              <a:rPr lang="en-US" sz="1600" dirty="0"/>
              <a:t>	</a:t>
            </a:r>
            <a:r>
              <a:rPr lang="en-US" sz="1600" dirty="0" smtClean="0"/>
              <a:t>Regardless, double billing is in appropriate under any circumstance.  Therefore, if you are billing for more than one 	case, be careful not to charge for the same work more than once.”</a:t>
            </a:r>
          </a:p>
          <a:p>
            <a:pPr marL="0" indent="0">
              <a:buNone/>
            </a:pPr>
            <a:endParaRPr lang="en-US" sz="1600" dirty="0" smtClean="0"/>
          </a:p>
          <a:p>
            <a:pPr marL="0" indent="0">
              <a:buNone/>
            </a:pPr>
            <a:r>
              <a:rPr lang="en-US" sz="1600" dirty="0" smtClean="0"/>
              <a:t>The OIDS system uses a logic program that groups client names with sequential case numbers.  If you have grouped cases or a case with a multi-count indictment in which separate billing is appropriate, please contact the Office of Indigent Defense Services prior to starting the case or making timesheet entries, and the claims can be separated out to allow for separate bills.</a:t>
            </a:r>
            <a:endParaRPr lang="en-US" sz="1600" dirty="0"/>
          </a:p>
        </p:txBody>
      </p:sp>
    </p:spTree>
    <p:extLst>
      <p:ext uri="{BB962C8B-B14F-4D97-AF65-F5344CB8AC3E}">
        <p14:creationId xmlns:p14="http://schemas.microsoft.com/office/powerpoint/2010/main" val="163521439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u="sng" dirty="0" smtClean="0">
                <a:latin typeface="+mn-lt"/>
              </a:rPr>
              <a:t>Random Questions</a:t>
            </a:r>
            <a:endParaRPr lang="en-US" sz="3600" u="sng" dirty="0">
              <a:latin typeface="+mn-lt"/>
            </a:endParaRPr>
          </a:p>
        </p:txBody>
      </p:sp>
      <p:sp>
        <p:nvSpPr>
          <p:cNvPr id="3" name="Content Placeholder 2"/>
          <p:cNvSpPr>
            <a:spLocks noGrp="1"/>
          </p:cNvSpPr>
          <p:nvPr>
            <p:ph idx="1"/>
          </p:nvPr>
        </p:nvSpPr>
        <p:spPr>
          <a:xfrm>
            <a:off x="374073" y="1423555"/>
            <a:ext cx="11554691" cy="5268190"/>
          </a:xfrm>
        </p:spPr>
        <p:txBody>
          <a:bodyPr>
            <a:normAutofit/>
          </a:bodyPr>
          <a:lstStyle/>
          <a:p>
            <a:pPr marL="0" indent="0">
              <a:buNone/>
            </a:pPr>
            <a:r>
              <a:rPr lang="en-US" sz="2600" dirty="0" smtClean="0"/>
              <a:t>1.  </a:t>
            </a:r>
            <a:r>
              <a:rPr lang="en-US" sz="2600" dirty="0"/>
              <a:t>For legal research entries, how detailed should we describe the issue(s) or question(s)?  There are inexperienced attorneys who may have to look up something that you or I would know without reference to any authority.  On the other hand, there are experienced attorneys among us who often try to be creative, which sometimes requires research in or out of state to develop a colorable argument.   </a:t>
            </a:r>
          </a:p>
          <a:p>
            <a:pPr marL="0" indent="0">
              <a:buNone/>
            </a:pPr>
            <a:r>
              <a:rPr lang="en-US" sz="2600" dirty="0"/>
              <a:t>-</a:t>
            </a:r>
            <a:r>
              <a:rPr lang="en-US" sz="2600" i="1" dirty="0"/>
              <a:t>Better detail is helpful to the auditor and may keep the claim from being returned for more explanation.   I would suggest adding something besides just case cites, i.e., researched voluntariness of client’s statement, Miranda </a:t>
            </a:r>
            <a:r>
              <a:rPr lang="en-US" sz="2600" i="1" dirty="0" smtClean="0"/>
              <a:t>issues, etc. </a:t>
            </a:r>
            <a:r>
              <a:rPr lang="en-US" sz="2600" i="1" dirty="0"/>
              <a:t>and then list some case </a:t>
            </a:r>
            <a:r>
              <a:rPr lang="en-US" sz="2600" i="1" dirty="0" smtClean="0"/>
              <a:t>cites.</a:t>
            </a:r>
          </a:p>
          <a:p>
            <a:pPr marL="0" indent="0">
              <a:buNone/>
            </a:pPr>
            <a:endParaRPr lang="en-US" sz="2600" i="1" dirty="0"/>
          </a:p>
          <a:p>
            <a:pPr marL="0" indent="0">
              <a:buNone/>
            </a:pPr>
            <a:endParaRPr lang="en-US" sz="2600" dirty="0"/>
          </a:p>
        </p:txBody>
      </p:sp>
    </p:spTree>
    <p:extLst>
      <p:ext uri="{BB962C8B-B14F-4D97-AF65-F5344CB8AC3E}">
        <p14:creationId xmlns:p14="http://schemas.microsoft.com/office/powerpoint/2010/main" val="257221687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9773" y="155864"/>
            <a:ext cx="11575472" cy="6463145"/>
          </a:xfrm>
        </p:spPr>
        <p:txBody>
          <a:bodyPr>
            <a:normAutofit/>
          </a:bodyPr>
          <a:lstStyle/>
          <a:p>
            <a:pPr marL="0" indent="0">
              <a:buNone/>
            </a:pPr>
            <a:r>
              <a:rPr lang="en-US" sz="2400" dirty="0" smtClean="0"/>
              <a:t>2.  Please </a:t>
            </a:r>
            <a:r>
              <a:rPr lang="en-US" sz="2400" dirty="0"/>
              <a:t>discuss Interim Billing, with particular attention to Juvenile Court matters.</a:t>
            </a:r>
          </a:p>
          <a:p>
            <a:pPr marL="0" indent="0">
              <a:buNone/>
            </a:pPr>
            <a:r>
              <a:rPr lang="en-US" sz="2400" i="1" dirty="0" smtClean="0"/>
              <a:t>May </a:t>
            </a:r>
            <a:r>
              <a:rPr lang="en-US" sz="2400" i="1" dirty="0"/>
              <a:t>bill upon adjudication of dependency and annually thereafter</a:t>
            </a:r>
            <a:r>
              <a:rPr lang="en-US" sz="2400" i="1" dirty="0" smtClean="0"/>
              <a:t>.  Interim </a:t>
            </a:r>
            <a:r>
              <a:rPr lang="en-US" sz="2400" i="1" dirty="0"/>
              <a:t>billing is also permitted in the following matters:  Capital cases (attorneys and experts), Failure to Appears after 60 days, Grand Jury inaction for one year and placement of case on Administrative Docket</a:t>
            </a:r>
            <a:r>
              <a:rPr lang="en-US" sz="2400" i="1" dirty="0" smtClean="0"/>
              <a:t>.</a:t>
            </a:r>
          </a:p>
          <a:p>
            <a:pPr marL="0" indent="0">
              <a:buNone/>
            </a:pPr>
            <a:endParaRPr lang="en-US" sz="2400" i="1" dirty="0"/>
          </a:p>
          <a:p>
            <a:pPr marL="0" indent="0">
              <a:buNone/>
            </a:pPr>
            <a:r>
              <a:rPr lang="en-US" sz="2400" dirty="0" smtClean="0"/>
              <a:t>3. </a:t>
            </a:r>
            <a:r>
              <a:rPr lang="en-US" sz="2400" dirty="0"/>
              <a:t>If the OIDS system is down or otherwise not working and we’re running up against the 90-day deadline, what should we do?</a:t>
            </a:r>
          </a:p>
          <a:p>
            <a:pPr marL="0" indent="0">
              <a:buNone/>
            </a:pPr>
            <a:r>
              <a:rPr lang="en-US" sz="2400" i="1" dirty="0" smtClean="0"/>
              <a:t>Email </a:t>
            </a:r>
            <a:r>
              <a:rPr lang="en-US" sz="2400" i="1" dirty="0"/>
              <a:t>OIDS with a screenshot of the error.  We will respond and that response can be uploaded with the claim</a:t>
            </a:r>
            <a:r>
              <a:rPr lang="en-US" sz="2400" i="1" dirty="0" smtClean="0"/>
              <a:t>.</a:t>
            </a:r>
          </a:p>
          <a:p>
            <a:pPr marL="0" indent="0">
              <a:buNone/>
            </a:pPr>
            <a:endParaRPr lang="en-US" sz="2400" i="1" dirty="0"/>
          </a:p>
          <a:p>
            <a:pPr marL="0" indent="0">
              <a:buNone/>
            </a:pPr>
            <a:r>
              <a:rPr lang="en-US" sz="2400" dirty="0" smtClean="0"/>
              <a:t>4. </a:t>
            </a:r>
            <a:r>
              <a:rPr lang="en-US" sz="2400" dirty="0"/>
              <a:t>When can we expect to be able to submit online bills in Appeals?  </a:t>
            </a:r>
          </a:p>
          <a:p>
            <a:pPr marL="0" indent="0">
              <a:buNone/>
            </a:pPr>
            <a:r>
              <a:rPr lang="en-US" sz="2400" i="1" dirty="0" smtClean="0"/>
              <a:t>There is no </a:t>
            </a:r>
            <a:r>
              <a:rPr lang="en-US" sz="2400" i="1" dirty="0"/>
              <a:t>definite date but we are moving in that direction </a:t>
            </a:r>
            <a:r>
              <a:rPr lang="en-US" sz="2400" i="1" dirty="0" smtClean="0"/>
              <a:t>and working </a:t>
            </a:r>
            <a:r>
              <a:rPr lang="en-US" sz="2400" i="1" dirty="0"/>
              <a:t>with the Courts of Appeals and Supreme </a:t>
            </a:r>
            <a:r>
              <a:rPr lang="en-US" sz="2400" i="1" dirty="0" smtClean="0"/>
              <a:t>Court.</a:t>
            </a:r>
            <a:endParaRPr lang="en-US" sz="2400" i="1" dirty="0"/>
          </a:p>
          <a:p>
            <a:pPr marL="0" indent="0">
              <a:buNone/>
            </a:pPr>
            <a:endParaRPr lang="en-US" sz="2400" i="1" dirty="0"/>
          </a:p>
          <a:p>
            <a:pPr marL="0" indent="0">
              <a:buNone/>
            </a:pPr>
            <a:endParaRPr lang="en-US" sz="3600" i="1" dirty="0"/>
          </a:p>
          <a:p>
            <a:pPr marL="0" indent="0">
              <a:buNone/>
            </a:pPr>
            <a:endParaRPr lang="en-US" sz="2600" dirty="0"/>
          </a:p>
        </p:txBody>
      </p:sp>
    </p:spTree>
    <p:extLst>
      <p:ext uri="{BB962C8B-B14F-4D97-AF65-F5344CB8AC3E}">
        <p14:creationId xmlns:p14="http://schemas.microsoft.com/office/powerpoint/2010/main" val="345551795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57199" y="1787236"/>
            <a:ext cx="11139055" cy="4478481"/>
          </a:xfrm>
        </p:spPr>
      </p:pic>
    </p:spTree>
    <p:extLst>
      <p:ext uri="{BB962C8B-B14F-4D97-AF65-F5344CB8AC3E}">
        <p14:creationId xmlns:p14="http://schemas.microsoft.com/office/powerpoint/2010/main" val="113964653"/>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736311"/>
          </a:xfrm>
        </p:spPr>
        <p:txBody>
          <a:bodyPr>
            <a:normAutofit/>
          </a:bodyPr>
          <a:lstStyle/>
          <a:p>
            <a:pPr algn="ctr"/>
            <a:r>
              <a:rPr lang="en-US" sz="2800" b="1" u="sng" dirty="0" smtClean="0"/>
              <a:t>OIDS CONTACT INFORMATION</a:t>
            </a:r>
            <a:endParaRPr lang="en-US" sz="2800" b="1" u="sng" dirty="0"/>
          </a:p>
        </p:txBody>
      </p:sp>
      <p:sp>
        <p:nvSpPr>
          <p:cNvPr id="3" name="Content Placeholder 2"/>
          <p:cNvSpPr>
            <a:spLocks noGrp="1"/>
          </p:cNvSpPr>
          <p:nvPr>
            <p:ph idx="1"/>
          </p:nvPr>
        </p:nvSpPr>
        <p:spPr/>
        <p:txBody>
          <a:bodyPr>
            <a:normAutofit/>
          </a:bodyPr>
          <a:lstStyle/>
          <a:p>
            <a:pPr marL="0" indent="0">
              <a:buNone/>
            </a:pPr>
            <a:r>
              <a:rPr lang="en-US" sz="1600" u="sng" dirty="0" smtClean="0"/>
              <a:t>OIDS:</a:t>
            </a:r>
            <a:r>
              <a:rPr lang="en-US" sz="1600" dirty="0" smtClean="0"/>
              <a:t>	</a:t>
            </a:r>
          </a:p>
          <a:p>
            <a:pPr marL="0" indent="0">
              <a:buNone/>
            </a:pPr>
            <a:r>
              <a:rPr lang="en-US" sz="1600" dirty="0" smtClean="0"/>
              <a:t>Phone: (334) 242-7059</a:t>
            </a:r>
          </a:p>
          <a:p>
            <a:pPr marL="0" indent="0">
              <a:buNone/>
            </a:pPr>
            <a:r>
              <a:rPr lang="en-US" sz="1600" dirty="0" smtClean="0"/>
              <a:t>Email: </a:t>
            </a:r>
            <a:r>
              <a:rPr lang="en-US" sz="1600" dirty="0" smtClean="0">
                <a:hlinkClick r:id="rId2"/>
              </a:rPr>
              <a:t>oids@oids.alabama.gov</a:t>
            </a:r>
            <a:endParaRPr lang="en-US" sz="1600" dirty="0" smtClean="0"/>
          </a:p>
          <a:p>
            <a:pPr marL="0" indent="0">
              <a:buNone/>
            </a:pPr>
            <a:r>
              <a:rPr lang="en-US" sz="1600" dirty="0" smtClean="0"/>
              <a:t>Web</a:t>
            </a:r>
            <a:r>
              <a:rPr lang="en-US" sz="1600" dirty="0"/>
              <a:t>:  </a:t>
            </a:r>
            <a:r>
              <a:rPr lang="en-US" sz="1600" dirty="0">
                <a:hlinkClick r:id="rId3"/>
              </a:rPr>
              <a:t>http://</a:t>
            </a:r>
            <a:r>
              <a:rPr lang="en-US" sz="1600" dirty="0" smtClean="0">
                <a:hlinkClick r:id="rId3"/>
              </a:rPr>
              <a:t>oids.alabama.gov</a:t>
            </a:r>
            <a:r>
              <a:rPr lang="en-US" sz="1600" dirty="0"/>
              <a:t> </a:t>
            </a:r>
            <a:endParaRPr lang="en-US" sz="1600" dirty="0" smtClean="0"/>
          </a:p>
          <a:p>
            <a:pPr marL="0" indent="0">
              <a:buNone/>
            </a:pPr>
            <a:endParaRPr lang="en-US" sz="1600" dirty="0" smtClean="0"/>
          </a:p>
          <a:p>
            <a:pPr marL="0" indent="0">
              <a:buNone/>
            </a:pPr>
            <a:r>
              <a:rPr lang="en-US" sz="1600" u="sng" dirty="0" smtClean="0"/>
              <a:t>PERSONNEL:</a:t>
            </a:r>
          </a:p>
          <a:p>
            <a:pPr marL="0" indent="0">
              <a:buNone/>
            </a:pPr>
            <a:r>
              <a:rPr lang="en-US" sz="1600" dirty="0" smtClean="0"/>
              <a:t>Chris E. Roberts –  Division Director – </a:t>
            </a:r>
            <a:r>
              <a:rPr lang="en-US" sz="1600" dirty="0" smtClean="0">
                <a:hlinkClick r:id="rId4"/>
              </a:rPr>
              <a:t>christopher.roberts@oids.alabama.gov</a:t>
            </a:r>
            <a:endParaRPr lang="en-US" sz="1600" dirty="0" smtClean="0"/>
          </a:p>
          <a:p>
            <a:pPr marL="0" indent="0">
              <a:buNone/>
            </a:pPr>
            <a:r>
              <a:rPr lang="en-US" sz="1600" dirty="0" smtClean="0"/>
              <a:t>Ellen Eggers – </a:t>
            </a:r>
            <a:r>
              <a:rPr lang="en-US" sz="1600" dirty="0"/>
              <a:t>Accounting Manager - </a:t>
            </a:r>
            <a:r>
              <a:rPr lang="en-US" sz="1600" dirty="0" smtClean="0">
                <a:hlinkClick r:id="rId5"/>
              </a:rPr>
              <a:t>ellen.eggers@oids.alabama.gov</a:t>
            </a:r>
            <a:r>
              <a:rPr lang="en-US" sz="1600" dirty="0" smtClean="0"/>
              <a:t> </a:t>
            </a:r>
          </a:p>
          <a:p>
            <a:pPr marL="0" indent="0">
              <a:buNone/>
            </a:pPr>
            <a:r>
              <a:rPr lang="en-US" sz="1600" dirty="0" smtClean="0"/>
              <a:t>Marcella Willis </a:t>
            </a:r>
            <a:r>
              <a:rPr lang="en-US" sz="1600" dirty="0"/>
              <a:t>– Assistant to Director- </a:t>
            </a:r>
            <a:r>
              <a:rPr lang="en-US" sz="1600" dirty="0" smtClean="0">
                <a:hlinkClick r:id="rId6"/>
              </a:rPr>
              <a:t>marcella.willis@oids.alabama.gov</a:t>
            </a:r>
            <a:r>
              <a:rPr lang="en-US" sz="1600" dirty="0" smtClean="0"/>
              <a:t> </a:t>
            </a:r>
          </a:p>
          <a:p>
            <a:pPr marL="0" indent="0">
              <a:buNone/>
            </a:pPr>
            <a:r>
              <a:rPr lang="en-US" sz="1600" dirty="0" smtClean="0"/>
              <a:t>John Morris – Accountant – </a:t>
            </a:r>
            <a:r>
              <a:rPr lang="en-US" sz="1600" dirty="0" smtClean="0">
                <a:hlinkClick r:id="rId7"/>
              </a:rPr>
              <a:t>john.morris@oids.alabama.gov</a:t>
            </a:r>
            <a:r>
              <a:rPr lang="en-US" sz="1600" dirty="0" smtClean="0"/>
              <a:t> </a:t>
            </a:r>
          </a:p>
          <a:p>
            <a:pPr marL="0" indent="0">
              <a:buNone/>
            </a:pPr>
            <a:r>
              <a:rPr lang="en-US" sz="1600" dirty="0" smtClean="0"/>
              <a:t>Derek Johnston – Accountant – </a:t>
            </a:r>
            <a:r>
              <a:rPr lang="en-US" sz="1600" dirty="0" smtClean="0">
                <a:hlinkClick r:id="rId8"/>
              </a:rPr>
              <a:t>derek.johnston@oids.alabama.gov</a:t>
            </a:r>
            <a:r>
              <a:rPr lang="en-US" sz="1600" dirty="0" smtClean="0"/>
              <a:t> </a:t>
            </a:r>
            <a:endParaRPr lang="en-US" sz="1600" dirty="0"/>
          </a:p>
        </p:txBody>
      </p:sp>
    </p:spTree>
    <p:extLst>
      <p:ext uri="{BB962C8B-B14F-4D97-AF65-F5344CB8AC3E}">
        <p14:creationId xmlns:p14="http://schemas.microsoft.com/office/powerpoint/2010/main" val="2594384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952046"/>
          </a:xfrm>
        </p:spPr>
        <p:txBody>
          <a:bodyPr>
            <a:normAutofit/>
          </a:bodyPr>
          <a:lstStyle/>
          <a:p>
            <a:pPr algn="ctr"/>
            <a:r>
              <a:rPr lang="en-US" sz="2800" b="1" dirty="0" smtClean="0"/>
              <a:t>REVENUE BREAKDOWN</a:t>
            </a:r>
            <a:endParaRPr lang="en-US" sz="2800"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61433121"/>
              </p:ext>
            </p:extLst>
          </p:nvPr>
        </p:nvGraphicFramePr>
        <p:xfrm>
          <a:off x="1208314" y="1534885"/>
          <a:ext cx="9731828" cy="5040084"/>
        </p:xfrm>
        <a:graphic>
          <a:graphicData uri="http://schemas.openxmlformats.org/drawingml/2006/table">
            <a:tbl>
              <a:tblPr>
                <a:tableStyleId>{5C22544A-7EE6-4342-B048-85BDC9FD1C3A}</a:tableStyleId>
              </a:tblPr>
              <a:tblGrid>
                <a:gridCol w="1991390"/>
                <a:gridCol w="1777819"/>
                <a:gridCol w="2193413"/>
                <a:gridCol w="1714325"/>
                <a:gridCol w="2054881"/>
              </a:tblGrid>
              <a:tr h="720012">
                <a:tc>
                  <a:txBody>
                    <a:bodyPr/>
                    <a:lstStyle/>
                    <a:p>
                      <a:pPr algn="ctr" fontAlgn="b"/>
                      <a:r>
                        <a:rPr lang="en-US" sz="1100" u="none" strike="noStrike" dirty="0">
                          <a:effectLst/>
                        </a:rPr>
                        <a:t>YEAR</a:t>
                      </a:r>
                      <a:endParaRPr lang="en-US" sz="11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FAIR TRIAL TAX</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DRUG CT DKT FEES</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RECOUPMENTS</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TOTAL REVENUES</a:t>
                      </a:r>
                      <a:endParaRPr lang="en-US" sz="1100" b="0" i="0" u="none" strike="noStrike">
                        <a:solidFill>
                          <a:srgbClr val="000000"/>
                        </a:solidFill>
                        <a:effectLst/>
                        <a:latin typeface="Calibri" panose="020F0502020204030204" pitchFamily="34" charset="0"/>
                      </a:endParaRPr>
                    </a:p>
                  </a:txBody>
                  <a:tcPr marL="9525" marR="9525" marT="9525" marB="0" anchor="b"/>
                </a:tc>
              </a:tr>
              <a:tr h="720012">
                <a:tc>
                  <a:txBody>
                    <a:bodyPr/>
                    <a:lstStyle/>
                    <a:p>
                      <a:pPr algn="ctr" fontAlgn="b"/>
                      <a:r>
                        <a:rPr lang="en-US" sz="1100" u="none" strike="noStrike">
                          <a:effectLst/>
                        </a:rPr>
                        <a:t>2011</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$770,322 </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$23,994 </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$467,463 </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$1,261,780 </a:t>
                      </a:r>
                      <a:endParaRPr lang="en-US" sz="1100" b="0" i="0" u="none" strike="noStrike">
                        <a:solidFill>
                          <a:srgbClr val="000000"/>
                        </a:solidFill>
                        <a:effectLst/>
                        <a:latin typeface="Calibri" panose="020F0502020204030204" pitchFamily="34" charset="0"/>
                      </a:endParaRPr>
                    </a:p>
                  </a:txBody>
                  <a:tcPr marL="9525" marR="9525" marT="9525" marB="0" anchor="b"/>
                </a:tc>
              </a:tr>
              <a:tr h="720012">
                <a:tc>
                  <a:txBody>
                    <a:bodyPr/>
                    <a:lstStyle/>
                    <a:p>
                      <a:pPr algn="ctr" fontAlgn="b"/>
                      <a:r>
                        <a:rPr lang="en-US" sz="1100" u="none" strike="noStrike">
                          <a:effectLst/>
                        </a:rPr>
                        <a:t>2012</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$671,181 </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$18,385 </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$490,788 </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$1,180,354 </a:t>
                      </a:r>
                      <a:endParaRPr lang="en-US" sz="1100" b="0" i="0" u="none" strike="noStrike">
                        <a:solidFill>
                          <a:srgbClr val="000000"/>
                        </a:solidFill>
                        <a:effectLst/>
                        <a:latin typeface="Calibri" panose="020F0502020204030204" pitchFamily="34" charset="0"/>
                      </a:endParaRPr>
                    </a:p>
                  </a:txBody>
                  <a:tcPr marL="9525" marR="9525" marT="9525" marB="0" anchor="b"/>
                </a:tc>
              </a:tr>
              <a:tr h="720012">
                <a:tc>
                  <a:txBody>
                    <a:bodyPr/>
                    <a:lstStyle/>
                    <a:p>
                      <a:pPr algn="ctr" fontAlgn="b"/>
                      <a:r>
                        <a:rPr lang="en-US" sz="1100" u="none" strike="noStrike">
                          <a:effectLst/>
                        </a:rPr>
                        <a:t>2013</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$591,407 </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$13,853 </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$422,455 </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$1,027,715 </a:t>
                      </a:r>
                      <a:endParaRPr lang="en-US" sz="1100" b="0" i="0" u="none" strike="noStrike">
                        <a:solidFill>
                          <a:srgbClr val="000000"/>
                        </a:solidFill>
                        <a:effectLst/>
                        <a:latin typeface="Calibri" panose="020F0502020204030204" pitchFamily="34" charset="0"/>
                      </a:endParaRPr>
                    </a:p>
                  </a:txBody>
                  <a:tcPr marL="9525" marR="9525" marT="9525" marB="0" anchor="b"/>
                </a:tc>
              </a:tr>
              <a:tr h="720012">
                <a:tc>
                  <a:txBody>
                    <a:bodyPr/>
                    <a:lstStyle/>
                    <a:p>
                      <a:pPr algn="ctr" fontAlgn="b"/>
                      <a:r>
                        <a:rPr lang="en-US" sz="1100" u="none" strike="noStrike">
                          <a:effectLst/>
                        </a:rPr>
                        <a:t>2014</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$601,674 </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$13,707 </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$359,739 </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$975,319 </a:t>
                      </a:r>
                      <a:endParaRPr lang="en-US" sz="1100" b="0" i="0" u="none" strike="noStrike">
                        <a:solidFill>
                          <a:srgbClr val="000000"/>
                        </a:solidFill>
                        <a:effectLst/>
                        <a:latin typeface="Calibri" panose="020F0502020204030204" pitchFamily="34" charset="0"/>
                      </a:endParaRPr>
                    </a:p>
                  </a:txBody>
                  <a:tcPr marL="9525" marR="9525" marT="9525" marB="0" anchor="b"/>
                </a:tc>
              </a:tr>
              <a:tr h="720012">
                <a:tc>
                  <a:txBody>
                    <a:bodyPr/>
                    <a:lstStyle/>
                    <a:p>
                      <a:pPr algn="ctr" fontAlgn="b"/>
                      <a:r>
                        <a:rPr lang="en-US" sz="1100" u="none" strike="noStrike">
                          <a:effectLst/>
                        </a:rPr>
                        <a:t>2015</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$578,735 </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$14,412 </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$368,617 </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$961,765 </a:t>
                      </a:r>
                      <a:endParaRPr lang="en-US" sz="1100" b="0" i="0" u="none" strike="noStrike">
                        <a:solidFill>
                          <a:srgbClr val="000000"/>
                        </a:solidFill>
                        <a:effectLst/>
                        <a:latin typeface="Calibri" panose="020F0502020204030204" pitchFamily="34" charset="0"/>
                      </a:endParaRPr>
                    </a:p>
                  </a:txBody>
                  <a:tcPr marL="9525" marR="9525" marT="9525" marB="0" anchor="b"/>
                </a:tc>
              </a:tr>
              <a:tr h="720012">
                <a:tc>
                  <a:txBody>
                    <a:bodyPr/>
                    <a:lstStyle/>
                    <a:p>
                      <a:pPr algn="ctr" fontAlgn="b"/>
                      <a:r>
                        <a:rPr lang="en-US" sz="1100" u="none" strike="noStrike">
                          <a:effectLst/>
                        </a:rPr>
                        <a:t>2016 (PROJECTED)</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$499,763 </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$11,624 </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$338,871 </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dirty="0">
                          <a:effectLst/>
                        </a:rPr>
                        <a:t>$850,258 </a:t>
                      </a:r>
                      <a:endParaRPr lang="en-US" sz="1100" b="0" i="0" u="none" strike="noStrike" dirty="0">
                        <a:solidFill>
                          <a:srgbClr val="000000"/>
                        </a:solidFill>
                        <a:effectLst/>
                        <a:latin typeface="Calibri" panose="020F0502020204030204" pitchFamily="34" charset="0"/>
                      </a:endParaRPr>
                    </a:p>
                  </a:txBody>
                  <a:tcPr marL="9525" marR="9525" marT="9525" marB="0" anchor="b"/>
                </a:tc>
              </a:tr>
            </a:tbl>
          </a:graphicData>
        </a:graphic>
      </p:graphicFrame>
    </p:spTree>
    <p:extLst>
      <p:ext uri="{BB962C8B-B14F-4D97-AF65-F5344CB8AC3E}">
        <p14:creationId xmlns:p14="http://schemas.microsoft.com/office/powerpoint/2010/main" val="27149704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42900" y="270164"/>
            <a:ext cx="11388436" cy="6296891"/>
          </a:xfrm>
          <a:noFill/>
        </p:spPr>
        <p:txBody>
          <a:bodyPr>
            <a:normAutofit/>
          </a:bodyPr>
          <a:lstStyle/>
          <a:p>
            <a:pPr marL="0" indent="0">
              <a:buNone/>
            </a:pPr>
            <a:r>
              <a:rPr lang="en-US" dirty="0" smtClean="0"/>
              <a:t>RULES OF </a:t>
            </a:r>
            <a:r>
              <a:rPr lang="en-US" dirty="0"/>
              <a:t>PROFESSIONAL </a:t>
            </a:r>
            <a:r>
              <a:rPr lang="en-US" dirty="0" smtClean="0"/>
              <a:t>CONDUCT:  CLIENT-LAWYER RELATIONSHIP</a:t>
            </a:r>
          </a:p>
          <a:p>
            <a:pPr marL="0" indent="0">
              <a:buNone/>
            </a:pPr>
            <a:r>
              <a:rPr lang="en-US" dirty="0" smtClean="0"/>
              <a:t>Rule </a:t>
            </a:r>
            <a:r>
              <a:rPr lang="en-US" dirty="0"/>
              <a:t>1.5. </a:t>
            </a:r>
            <a:r>
              <a:rPr lang="en-US" dirty="0" smtClean="0"/>
              <a:t>FEES</a:t>
            </a:r>
          </a:p>
          <a:p>
            <a:pPr marL="0" indent="0">
              <a:buNone/>
            </a:pPr>
            <a:r>
              <a:rPr lang="en-US" sz="1800" dirty="0"/>
              <a:t>(f) </a:t>
            </a:r>
            <a:r>
              <a:rPr lang="en-US" sz="1800" u="sng" dirty="0"/>
              <a:t>Without prior notification to and prior approval of </a:t>
            </a:r>
            <a:r>
              <a:rPr lang="en-US" sz="1800" u="sng" dirty="0" smtClean="0"/>
              <a:t>the </a:t>
            </a:r>
            <a:r>
              <a:rPr lang="en-US" sz="1800" u="sng" dirty="0"/>
              <a:t>appointing court, no lawyer appointed to represent an indigent criminal	</a:t>
            </a:r>
            <a:r>
              <a:rPr lang="en-US" sz="1800" u="sng" dirty="0" smtClean="0"/>
              <a:t>defendant </a:t>
            </a:r>
            <a:r>
              <a:rPr lang="en-US" sz="1800" u="sng" dirty="0"/>
              <a:t>shall accept any fee in the matter from the defendant or anyone on	</a:t>
            </a:r>
            <a:r>
              <a:rPr lang="en-US" sz="1800" u="sng" dirty="0" smtClean="0"/>
              <a:t>the </a:t>
            </a:r>
            <a:r>
              <a:rPr lang="en-US" sz="1800" u="sng" dirty="0"/>
              <a:t>defendant's behalf. </a:t>
            </a:r>
            <a:r>
              <a:rPr lang="en-US" sz="1800" dirty="0"/>
              <a:t>A lawyer appointed to represent an indigent </a:t>
            </a:r>
            <a:r>
              <a:rPr lang="en-US" sz="1800" dirty="0" smtClean="0"/>
              <a:t>criminal defendant </a:t>
            </a:r>
            <a:r>
              <a:rPr lang="en-US" sz="1800" dirty="0"/>
              <a:t>may separately hold property or funds received from the defendant </a:t>
            </a:r>
            <a:r>
              <a:rPr lang="en-US" sz="1800" dirty="0" smtClean="0"/>
              <a:t>or </a:t>
            </a:r>
            <a:r>
              <a:rPr lang="en-US" sz="1800" dirty="0"/>
              <a:t>on the defendant's behalf which are intended as a fee for the representation</a:t>
            </a:r>
            <a:r>
              <a:rPr lang="en-US" sz="1800" dirty="0" smtClean="0"/>
              <a:t>, as </a:t>
            </a:r>
            <a:r>
              <a:rPr lang="en-US" sz="1800" dirty="0"/>
              <a:t>provided for by Rule 1.15, only if the lawyer promptly notifies </a:t>
            </a:r>
            <a:r>
              <a:rPr lang="en-US" sz="1800" dirty="0" smtClean="0"/>
              <a:t>the appointing </a:t>
            </a:r>
            <a:r>
              <a:rPr lang="en-US" sz="1800" dirty="0"/>
              <a:t>court and promptly seeks its approval for accepting the property </a:t>
            </a:r>
            <a:r>
              <a:rPr lang="en-US" sz="1800" dirty="0" smtClean="0"/>
              <a:t>or funds </a:t>
            </a:r>
            <a:r>
              <a:rPr lang="en-US" sz="1800" dirty="0"/>
              <a:t>as a fee</a:t>
            </a:r>
            <a:r>
              <a:rPr lang="en-US" sz="1800" dirty="0" smtClean="0"/>
              <a:t>.</a:t>
            </a:r>
          </a:p>
          <a:p>
            <a:pPr marL="0" indent="0">
              <a:buNone/>
            </a:pPr>
            <a:r>
              <a:rPr lang="en-US" sz="1800" u="sng" dirty="0" smtClean="0"/>
              <a:t>Committee Notes</a:t>
            </a:r>
          </a:p>
          <a:p>
            <a:pPr marL="0" indent="0">
              <a:buNone/>
            </a:pPr>
            <a:r>
              <a:rPr lang="en-US" sz="1600" dirty="0"/>
              <a:t>Lawyers appointed by a court to represent indigent </a:t>
            </a:r>
            <a:r>
              <a:rPr lang="en-US" sz="1600" dirty="0" smtClean="0"/>
              <a:t>criminal defendants </a:t>
            </a:r>
            <a:r>
              <a:rPr lang="en-US" sz="1600" dirty="0"/>
              <a:t>are typically paid by the government, under various state or </a:t>
            </a:r>
            <a:r>
              <a:rPr lang="en-US" sz="1600" dirty="0" smtClean="0"/>
              <a:t>federal </a:t>
            </a:r>
            <a:r>
              <a:rPr lang="en-US" sz="1600" dirty="0"/>
              <a:t>programs providing for the representation of indigent criminal defendants. </a:t>
            </a:r>
            <a:r>
              <a:rPr lang="en-US" sz="1600" dirty="0" smtClean="0"/>
              <a:t>When </a:t>
            </a:r>
            <a:r>
              <a:rPr lang="en-US" sz="1600" dirty="0"/>
              <a:t>a criminal defendant, upon the basis of </a:t>
            </a:r>
            <a:r>
              <a:rPr lang="en-US" sz="1600" dirty="0" err="1"/>
              <a:t>indigency</a:t>
            </a:r>
            <a:r>
              <a:rPr lang="en-US" sz="1600" dirty="0"/>
              <a:t>, receives representation by </a:t>
            </a:r>
            <a:r>
              <a:rPr lang="en-US" sz="1600" dirty="0" smtClean="0"/>
              <a:t>a  </a:t>
            </a:r>
            <a:r>
              <a:rPr lang="en-US" sz="1600" dirty="0"/>
              <a:t>lawyer through a court appointment, </a:t>
            </a:r>
            <a:r>
              <a:rPr lang="en-US" sz="1600" u="sng" dirty="0"/>
              <a:t>the lawyer may not accept any fee from </a:t>
            </a:r>
            <a:r>
              <a:rPr lang="en-US" sz="1600" u="sng" dirty="0" smtClean="0"/>
              <a:t>the defendant </a:t>
            </a:r>
            <a:r>
              <a:rPr lang="en-US" sz="1600" u="sng" dirty="0"/>
              <a:t>or from anyone acting on behalf of the defendant, unless the </a:t>
            </a:r>
            <a:r>
              <a:rPr lang="en-US" sz="1600" u="sng" dirty="0" smtClean="0"/>
              <a:t>lawyer obtains </a:t>
            </a:r>
            <a:r>
              <a:rPr lang="en-US" sz="1600" u="sng" dirty="0"/>
              <a:t>the prior approval of the court</a:t>
            </a:r>
            <a:r>
              <a:rPr lang="en-US" sz="1600" dirty="0"/>
              <a:t>. This prohibition prevents </a:t>
            </a:r>
            <a:r>
              <a:rPr lang="en-US" sz="1600" dirty="0" smtClean="0"/>
              <a:t>the defendant </a:t>
            </a:r>
            <a:r>
              <a:rPr lang="en-US" sz="1600" dirty="0"/>
              <a:t>from abusing the system of court appointments. Furthermore, a </a:t>
            </a:r>
            <a:r>
              <a:rPr lang="en-US" sz="1600" dirty="0" smtClean="0"/>
              <a:t>lawyer </a:t>
            </a:r>
            <a:r>
              <a:rPr lang="en-US" sz="1600" dirty="0"/>
              <a:t>who accepts a court appointment does so with the expectation that any fee </a:t>
            </a:r>
            <a:r>
              <a:rPr lang="en-US" sz="1600" dirty="0" smtClean="0"/>
              <a:t>in </a:t>
            </a:r>
            <a:r>
              <a:rPr lang="en-US" sz="1600" dirty="0"/>
              <a:t>excess of the amount approved through the appointment system will be subject </a:t>
            </a:r>
            <a:r>
              <a:rPr lang="en-US" sz="1600" dirty="0" smtClean="0"/>
              <a:t>to further </a:t>
            </a:r>
            <a:r>
              <a:rPr lang="en-US" sz="1600" dirty="0"/>
              <a:t>scrutiny by the court. When a criminal defendant is indigent at </a:t>
            </a:r>
            <a:r>
              <a:rPr lang="en-US" sz="1600" dirty="0" smtClean="0"/>
              <a:t>the time </a:t>
            </a:r>
            <a:r>
              <a:rPr lang="en-US" sz="1600" dirty="0"/>
              <a:t>of appointment but is later able, through family, friends or </a:t>
            </a:r>
            <a:r>
              <a:rPr lang="en-US" sz="1600" dirty="0" smtClean="0"/>
              <a:t>other sources</a:t>
            </a:r>
            <a:r>
              <a:rPr lang="en-US" sz="1600" dirty="0"/>
              <a:t>, to pay a fee to the lawyer, the lawyer may deposit the proffered fee</a:t>
            </a:r>
            <a:r>
              <a:rPr lang="en-US" sz="1600" dirty="0" smtClean="0"/>
              <a:t>, which </a:t>
            </a:r>
            <a:r>
              <a:rPr lang="en-US" sz="1600" dirty="0"/>
              <a:t>may be kept separately in trust according to the Rules regulating </a:t>
            </a:r>
            <a:r>
              <a:rPr lang="en-US" sz="1600" dirty="0" smtClean="0"/>
              <a:t>the holding </a:t>
            </a:r>
            <a:r>
              <a:rPr lang="en-US" sz="1600" dirty="0"/>
              <a:t>of property for clients or third persons. When the appointing </a:t>
            </a:r>
            <a:r>
              <a:rPr lang="en-US" sz="1600" dirty="0" smtClean="0"/>
              <a:t>court approves </a:t>
            </a:r>
            <a:r>
              <a:rPr lang="en-US" sz="1600" dirty="0"/>
              <a:t>the acceptance of a fee from the defendant or on his behalf, then </a:t>
            </a:r>
            <a:r>
              <a:rPr lang="en-US" sz="1600" dirty="0" smtClean="0"/>
              <a:t>the Rules </a:t>
            </a:r>
            <a:r>
              <a:rPr lang="en-US" sz="1600" dirty="0"/>
              <a:t>generally applicable to the disbursement of such property or funds apply</a:t>
            </a:r>
            <a:r>
              <a:rPr lang="en-US" sz="1600" dirty="0" smtClean="0"/>
              <a:t>.  Otherwise </a:t>
            </a:r>
            <a:r>
              <a:rPr lang="en-US" sz="1600" dirty="0"/>
              <a:t>the fee shall be disbursed first as the appointing court directs</a:t>
            </a:r>
            <a:r>
              <a:rPr lang="en-US" sz="1600" dirty="0" smtClean="0"/>
              <a:t>.</a:t>
            </a:r>
          </a:p>
          <a:p>
            <a:pPr marL="0" indent="0">
              <a:buNone/>
            </a:pPr>
            <a:endParaRPr lang="en-US" sz="1600" dirty="0"/>
          </a:p>
        </p:txBody>
      </p:sp>
    </p:spTree>
    <p:extLst>
      <p:ext uri="{BB962C8B-B14F-4D97-AF65-F5344CB8AC3E}">
        <p14:creationId xmlns:p14="http://schemas.microsoft.com/office/powerpoint/2010/main" val="93820268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995589"/>
          </a:xfrm>
        </p:spPr>
        <p:txBody>
          <a:bodyPr>
            <a:normAutofit/>
          </a:bodyPr>
          <a:lstStyle/>
          <a:p>
            <a:r>
              <a:rPr lang="en-US" sz="2800" b="1" dirty="0" smtClean="0"/>
              <a:t>RULES OF PROFESSIONAL CONDUCT:	MAINTAINING THE INTEGRITY OF THE PROFESSION</a:t>
            </a:r>
            <a:endParaRPr lang="en-US" sz="2800" b="1" dirty="0"/>
          </a:p>
        </p:txBody>
      </p:sp>
      <p:sp>
        <p:nvSpPr>
          <p:cNvPr id="3" name="Content Placeholder 2"/>
          <p:cNvSpPr>
            <a:spLocks noGrp="1"/>
          </p:cNvSpPr>
          <p:nvPr>
            <p:ph idx="1"/>
          </p:nvPr>
        </p:nvSpPr>
        <p:spPr/>
        <p:txBody>
          <a:bodyPr>
            <a:normAutofit/>
          </a:bodyPr>
          <a:lstStyle/>
          <a:p>
            <a:pPr marL="0" indent="0">
              <a:buNone/>
            </a:pPr>
            <a:r>
              <a:rPr lang="en-US" dirty="0" smtClean="0"/>
              <a:t>RULE 8.4.	MISCONDUCT</a:t>
            </a:r>
          </a:p>
          <a:p>
            <a:pPr marL="0" indent="0">
              <a:buNone/>
            </a:pPr>
            <a:endParaRPr lang="en-US" sz="1800" dirty="0" smtClean="0"/>
          </a:p>
          <a:p>
            <a:pPr marL="0" indent="0">
              <a:buNone/>
            </a:pPr>
            <a:r>
              <a:rPr lang="en-US" sz="1800" dirty="0" smtClean="0"/>
              <a:t>It is professional misconduct for a lawyer to:</a:t>
            </a:r>
          </a:p>
          <a:p>
            <a:pPr marL="0" indent="0">
              <a:buNone/>
            </a:pPr>
            <a:r>
              <a:rPr lang="en-US" sz="1800" dirty="0" smtClean="0"/>
              <a:t>(a) Violate or attempt to violate the Rules of Professional Conduct . . . .</a:t>
            </a:r>
            <a:endParaRPr lang="en-US" sz="1800" dirty="0"/>
          </a:p>
        </p:txBody>
      </p:sp>
    </p:spTree>
    <p:extLst>
      <p:ext uri="{BB962C8B-B14F-4D97-AF65-F5344CB8AC3E}">
        <p14:creationId xmlns:p14="http://schemas.microsoft.com/office/powerpoint/2010/main" val="19741599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886732"/>
          </a:xfrm>
        </p:spPr>
        <p:txBody>
          <a:bodyPr>
            <a:normAutofit/>
          </a:bodyPr>
          <a:lstStyle/>
          <a:p>
            <a:r>
              <a:rPr lang="en-US" sz="2800" b="1" dirty="0" smtClean="0"/>
              <a:t>Alabama Rules of Criminal Procedure</a:t>
            </a:r>
            <a:endParaRPr lang="en-US" sz="2800" b="1" dirty="0"/>
          </a:p>
        </p:txBody>
      </p:sp>
      <p:sp>
        <p:nvSpPr>
          <p:cNvPr id="3" name="Content Placeholder 2"/>
          <p:cNvSpPr>
            <a:spLocks noGrp="1"/>
          </p:cNvSpPr>
          <p:nvPr>
            <p:ph idx="1"/>
          </p:nvPr>
        </p:nvSpPr>
        <p:spPr/>
        <p:txBody>
          <a:bodyPr>
            <a:normAutofit/>
          </a:bodyPr>
          <a:lstStyle/>
          <a:p>
            <a:pPr marL="0" indent="0">
              <a:buNone/>
            </a:pPr>
            <a:r>
              <a:rPr lang="en-US" sz="1800" b="1" i="1" dirty="0" smtClean="0"/>
              <a:t>Rule 6.3.		Determination of </a:t>
            </a:r>
            <a:r>
              <a:rPr lang="en-US" sz="1800" b="1" i="1" dirty="0" err="1" smtClean="0"/>
              <a:t>indigency</a:t>
            </a:r>
            <a:r>
              <a:rPr lang="en-US" sz="1800" b="1" i="1" dirty="0" smtClean="0"/>
              <a:t>.</a:t>
            </a:r>
          </a:p>
          <a:p>
            <a:pPr marL="0" indent="0">
              <a:buNone/>
            </a:pPr>
            <a:endParaRPr lang="en-US" sz="1800" dirty="0" smtClean="0"/>
          </a:p>
          <a:p>
            <a:pPr marL="0" indent="0">
              <a:buNone/>
            </a:pPr>
            <a:r>
              <a:rPr lang="en-US" sz="1800" dirty="0"/>
              <a:t>	</a:t>
            </a:r>
            <a:r>
              <a:rPr lang="en-US" sz="1800" dirty="0" smtClean="0"/>
              <a:t>(c) RECONSIDERATION.  If, after an initial determination of </a:t>
            </a:r>
            <a:r>
              <a:rPr lang="en-US" sz="1800" dirty="0" err="1" smtClean="0"/>
              <a:t>indigency</a:t>
            </a:r>
            <a:r>
              <a:rPr lang="en-US" sz="1800" dirty="0" smtClean="0"/>
              <a:t> or </a:t>
            </a:r>
            <a:r>
              <a:rPr lang="en-US" sz="1800" dirty="0" err="1" smtClean="0"/>
              <a:t>nonindigency</a:t>
            </a:r>
            <a:r>
              <a:rPr lang="en-US" sz="1800" dirty="0" smtClean="0"/>
              <a:t>, there has been a material change in circumstances or new information concerning a defendant’s financial status becomes available, either the defendant requesting appointment of counsel, the defendant’s appointed attorney, or the prosecutor may move for reconsideration of the defendant’s financial status.</a:t>
            </a:r>
            <a:endParaRPr lang="en-US" sz="1800" dirty="0"/>
          </a:p>
        </p:txBody>
      </p:sp>
    </p:spTree>
    <p:extLst>
      <p:ext uri="{BB962C8B-B14F-4D97-AF65-F5344CB8AC3E}">
        <p14:creationId xmlns:p14="http://schemas.microsoft.com/office/powerpoint/2010/main" val="17329342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036618" y="779318"/>
            <a:ext cx="8094518" cy="5673437"/>
          </a:xfrm>
        </p:spPr>
      </p:pic>
    </p:spTree>
    <p:extLst>
      <p:ext uri="{BB962C8B-B14F-4D97-AF65-F5344CB8AC3E}">
        <p14:creationId xmlns:p14="http://schemas.microsoft.com/office/powerpoint/2010/main" val="31205842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958</TotalTime>
  <Words>4406</Words>
  <Application>Microsoft Office PowerPoint</Application>
  <PresentationFormat>Widescreen</PresentationFormat>
  <Paragraphs>1000</Paragraphs>
  <Slides>44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44</vt:i4>
      </vt:variant>
    </vt:vector>
  </HeadingPairs>
  <TitlesOfParts>
    <vt:vector size="49" baseType="lpstr">
      <vt:lpstr>Arial</vt:lpstr>
      <vt:lpstr>Calibri</vt:lpstr>
      <vt:lpstr>Calibri Light</vt:lpstr>
      <vt:lpstr>Times New Roman</vt:lpstr>
      <vt:lpstr>Office Theme</vt:lpstr>
      <vt:lpstr>HOW TO GET PAID (or at least not have the claim slowed  down in OIDS processing) and OTHER RANDOM BITS OF INFORMATION</vt:lpstr>
      <vt:lpstr>PowerPoint Presentation</vt:lpstr>
      <vt:lpstr>STATISTICAL INFORMATION </vt:lpstr>
      <vt:lpstr>MADISON COUNTY – STATISTICAL INFORMATION</vt:lpstr>
      <vt:lpstr>REVENUE BREAKDOWN</vt:lpstr>
      <vt:lpstr>PowerPoint Presentation</vt:lpstr>
      <vt:lpstr>RULES OF PROFESSIONAL CONDUCT: MAINTAINING THE INTEGRITY OF THE PROFESSION</vt:lpstr>
      <vt:lpstr>Alabama Rules of Criminal Procedure</vt:lpstr>
      <vt:lpstr>PowerPoint Presentation</vt:lpstr>
      <vt:lpstr>PowerPoint Presentation</vt:lpstr>
      <vt:lpstr>TRIAL COURT CASES IN WHICH THERE IS NO FEE CAP</vt:lpstr>
      <vt:lpstr>CAN THE FEE CAPS BE EXCEEDED OR WAIVED?</vt:lpstr>
      <vt:lpstr>PowerPoint Presentation</vt:lpstr>
      <vt:lpstr>WHEN SHOULD I SUBMIT MY CLAIM?</vt:lpstr>
      <vt:lpstr>PowerPoint Presentation</vt:lpstr>
      <vt:lpstr>PowerPoint Presentation</vt:lpstr>
      <vt:lpstr>BILLING STANDARDS</vt:lpstr>
      <vt:lpstr>ITEMIZATION OF TIMESHEET ENTRIES</vt:lpstr>
      <vt:lpstr>TIMESHEET ENTRIES FOR JUVENILE CASES – CONFIDENTIAL INFORMATION</vt:lpstr>
      <vt:lpstr>TIMESHEET ENTRIES – STANDARD PROCEDURES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MILEAGE AUDIT</vt:lpstr>
      <vt:lpstr>What happens if you get a Time Sheet or Mileage Audit?</vt:lpstr>
      <vt:lpstr>CASELOAD STANDARDS</vt:lpstr>
      <vt:lpstr>ATTORNEY QUALIFICATIONS</vt:lpstr>
      <vt:lpstr>PowerPoint Presentation</vt:lpstr>
      <vt:lpstr>PowerPoint Presentation</vt:lpstr>
      <vt:lpstr>PowerPoint Presentation</vt:lpstr>
      <vt:lpstr>PowerPoint Presentation</vt:lpstr>
      <vt:lpstr>PowerPoint Presentation</vt:lpstr>
      <vt:lpstr>PowerPoint Presentation</vt:lpstr>
      <vt:lpstr>BILLING A CASE WITH A MULTI-COUNT INDICTMENT</vt:lpstr>
      <vt:lpstr>Random Questions</vt:lpstr>
      <vt:lpstr>PowerPoint Presentation</vt:lpstr>
      <vt:lpstr>PowerPoint Presentation</vt:lpstr>
      <vt:lpstr>OIDS CONTACT INFORMATION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TO GET PAID</dc:title>
  <dc:creator>Roberts, Christopher</dc:creator>
  <cp:lastModifiedBy>Kathy</cp:lastModifiedBy>
  <cp:revision>65</cp:revision>
  <cp:lastPrinted>2016-08-22T19:39:24Z</cp:lastPrinted>
  <dcterms:created xsi:type="dcterms:W3CDTF">2016-08-04T15:37:04Z</dcterms:created>
  <dcterms:modified xsi:type="dcterms:W3CDTF">2016-08-24T16:57:01Z</dcterms:modified>
</cp:coreProperties>
</file>