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72" r:id="rId2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33B"/>
    <a:srgbClr val="D1CCBD"/>
    <a:srgbClr val="410E5C"/>
    <a:srgbClr val="470A68"/>
    <a:srgbClr val="4E1772"/>
    <a:srgbClr val="F1C400"/>
    <a:srgbClr val="D6C400"/>
    <a:srgbClr val="3E1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38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FB2AEA-311F-4F33-88D1-E16BC14572F2}" type="datetime1">
              <a:rPr lang="en-US" altLang="en-US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CAC95E5-A8F1-489C-9E6F-C81D1C199E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067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7A68E8E-D032-4D5A-A63F-5E4B2FCD5187}" type="datetime1">
              <a:rPr lang="en-US" altLang="en-US"/>
              <a:pPr>
                <a:defRPr/>
              </a:pPr>
              <a:t>12/9/2016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105" charset="0"/>
                <a:ea typeface="ＭＳ Ｐゴシック" pitchFamily="-105" charset="-128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DD8F8AC-C2AE-4640-88C5-2556848ED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305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ＭＳ Ｐゴシック" pitchFamily="-10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TitlePageHer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228138" cy="692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10"/>
          <p:cNvGrpSpPr>
            <a:grpSpLocks/>
          </p:cNvGrpSpPr>
          <p:nvPr userDrawn="1"/>
        </p:nvGrpSpPr>
        <p:grpSpPr bwMode="auto">
          <a:xfrm>
            <a:off x="34925" y="0"/>
            <a:ext cx="590550" cy="6908800"/>
            <a:chOff x="590550" y="0"/>
            <a:chExt cx="590550" cy="6908228"/>
          </a:xfrm>
        </p:grpSpPr>
        <p:sp>
          <p:nvSpPr>
            <p:cNvPr id="8" name="Rectangle 7"/>
            <p:cNvSpPr/>
            <p:nvPr userDrawn="1"/>
          </p:nvSpPr>
          <p:spPr>
            <a:xfrm>
              <a:off x="590550" y="0"/>
              <a:ext cx="590550" cy="16635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90550" y="1695310"/>
              <a:ext cx="590550" cy="34477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90550" y="5179584"/>
              <a:ext cx="590550" cy="172864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" name="TextBox 10"/>
          <p:cNvSpPr txBox="1"/>
          <p:nvPr userDrawn="1"/>
        </p:nvSpPr>
        <p:spPr>
          <a:xfrm>
            <a:off x="590550" y="6448425"/>
            <a:ext cx="8553450" cy="276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baseline="30000" smtClean="0"/>
              <a:t>©</a:t>
            </a:r>
            <a:r>
              <a:rPr lang="en-US" altLang="en-US" sz="1200" smtClean="0"/>
              <a:t>Bradley Arant Boult Cummings LLP            Attorney-Client Privilege.</a:t>
            </a:r>
          </a:p>
        </p:txBody>
      </p:sp>
      <p:pic>
        <p:nvPicPr>
          <p:cNvPr id="12" name="Picture 19" descr="BAC15016-logo_RGB_FINAL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225425"/>
            <a:ext cx="29464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965200" y="1847145"/>
            <a:ext cx="5410200" cy="444500"/>
          </a:xfrm>
        </p:spPr>
        <p:txBody>
          <a:bodyPr lIns="0" tIns="0" rIns="0" bIns="0">
            <a:normAutofit/>
          </a:bodyPr>
          <a:lstStyle>
            <a:lvl1pPr>
              <a:buNone/>
              <a:defRPr sz="2400" baseline="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965200" y="2291645"/>
            <a:ext cx="5410200" cy="2166055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ts val="4800"/>
              </a:lnSpc>
              <a:spcBef>
                <a:spcPts val="0"/>
              </a:spcBef>
              <a:buNone/>
              <a:defRPr sz="4400" b="1" baseline="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965200" y="4525433"/>
            <a:ext cx="5410200" cy="444500"/>
          </a:xfrm>
        </p:spPr>
        <p:txBody>
          <a:bodyPr lIns="0" tIns="0" rIns="0" bIns="0">
            <a:normAutofit/>
          </a:bodyPr>
          <a:lstStyle>
            <a:lvl1pPr>
              <a:buNone/>
              <a:defRPr sz="2000" baseline="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65200" y="5094289"/>
            <a:ext cx="5410200" cy="444500"/>
          </a:xfrm>
        </p:spPr>
        <p:txBody>
          <a:bodyPr lIns="0" tIns="0" rIns="0" bIns="0">
            <a:normAutofit/>
          </a:bodyPr>
          <a:lstStyle>
            <a:lvl1pPr>
              <a:buNone/>
              <a:defRPr sz="2400" i="1" baseline="0"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325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1"/>
            <a:ext cx="5111750" cy="51308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7852"/>
            <a:ext cx="3008313" cy="3968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6167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770B2F5-D884-4158-BC17-BAB2EC888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91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6167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5AAC36C-EA3F-4912-AB25-1DE4FFCD3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995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150" y="677332"/>
            <a:ext cx="7280275" cy="930806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46150" y="1608138"/>
            <a:ext cx="7280275" cy="3852862"/>
          </a:xfrm>
        </p:spPr>
        <p:txBody>
          <a:bodyPr/>
          <a:lstStyle>
            <a:lvl1pPr>
              <a:buNone/>
              <a:defRPr sz="2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5200" y="6167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A740C75-B594-4A9E-8D98-1CA9469268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10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63050" cy="6904038"/>
          </a:xfrm>
          <a:prstGeom prst="rect">
            <a:avLst/>
          </a:prstGeom>
          <a:solidFill>
            <a:srgbClr val="008C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4" name="Picture 12" descr="BAC15016-logo_White_FIN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5872163"/>
            <a:ext cx="18288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22313" y="691444"/>
            <a:ext cx="7772400" cy="5418667"/>
          </a:xfr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63050" cy="6904038"/>
          </a:xfrm>
          <a:prstGeom prst="rect">
            <a:avLst/>
          </a:prstGeom>
          <a:solidFill>
            <a:srgbClr val="CB33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4" name="Picture 12" descr="BAC15016-logo_White_FIN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5872163"/>
            <a:ext cx="18288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91444"/>
            <a:ext cx="7772400" cy="5418667"/>
          </a:xfr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2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63050" cy="69040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4" name="Picture 12" descr="BAC15016-logo_White_FIN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5872163"/>
            <a:ext cx="18288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91444"/>
            <a:ext cx="7772400" cy="5418667"/>
          </a:xfr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46150" y="677332"/>
            <a:ext cx="7280275" cy="930806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6167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DB208C4-C293-4F7C-8300-1230FC32B4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49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668337"/>
            <a:ext cx="731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100" y="1993900"/>
            <a:ext cx="7315200" cy="386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6167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3FE74F3-DA5D-4F16-9BDD-F64E5423F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49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0400"/>
            <a:ext cx="731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5962"/>
            <a:ext cx="3581400" cy="416560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5963"/>
            <a:ext cx="3581400" cy="4165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6167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13CEF34-362E-40E2-AB05-D6D845C27B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62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673100"/>
            <a:ext cx="7315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100" y="1933575"/>
            <a:ext cx="35702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7100" y="2573337"/>
            <a:ext cx="3570288" cy="32988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33575"/>
            <a:ext cx="35972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3337"/>
            <a:ext cx="3597275" cy="32988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6167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80CC05A-A00C-4401-813C-A9AA132B1B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98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720725"/>
            <a:ext cx="7327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2046288"/>
            <a:ext cx="7327900" cy="371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1028" name="Group 6"/>
          <p:cNvGrpSpPr>
            <a:grpSpLocks/>
          </p:cNvGrpSpPr>
          <p:nvPr userDrawn="1"/>
        </p:nvGrpSpPr>
        <p:grpSpPr bwMode="auto">
          <a:xfrm rot="-5400000">
            <a:off x="4461669" y="2134394"/>
            <a:ext cx="246063" cy="9166225"/>
            <a:chOff x="605986" y="-16715"/>
            <a:chExt cx="598274" cy="6894336"/>
          </a:xfrm>
        </p:grpSpPr>
        <p:sp>
          <p:nvSpPr>
            <p:cNvPr id="8" name="Rectangle 7"/>
            <p:cNvSpPr/>
            <p:nvPr userDrawn="1"/>
          </p:nvSpPr>
          <p:spPr>
            <a:xfrm>
              <a:off x="613706" y="-16715"/>
              <a:ext cx="590554" cy="16704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13707" y="1678810"/>
              <a:ext cx="590554" cy="34734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05986" y="5172544"/>
              <a:ext cx="590554" cy="170507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029" name="Picture 11" descr="BAC15016-logo_RGB_FINAL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5762625"/>
            <a:ext cx="1827213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CB333B"/>
          </a:solidFill>
          <a:latin typeface="+mj-lt"/>
          <a:ea typeface="ＭＳ Ｐゴシック" pitchFamily="-101" charset="-128"/>
          <a:cs typeface="ＭＳ Ｐゴシック" pitchFamily="-101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CB333B"/>
          </a:solidFill>
          <a:latin typeface="Arial" pitchFamily="-101" charset="0"/>
          <a:ea typeface="ＭＳ Ｐゴシック" pitchFamily="-101" charset="-128"/>
          <a:cs typeface="ＭＳ Ｐゴシック" pitchFamily="-101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CB333B"/>
          </a:solidFill>
          <a:latin typeface="Arial" pitchFamily="-101" charset="0"/>
          <a:ea typeface="ＭＳ Ｐゴシック" pitchFamily="-101" charset="-128"/>
          <a:cs typeface="ＭＳ Ｐゴシック" pitchFamily="-101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CB333B"/>
          </a:solidFill>
          <a:latin typeface="Arial" pitchFamily="-101" charset="0"/>
          <a:ea typeface="ＭＳ Ｐゴシック" pitchFamily="-101" charset="-128"/>
          <a:cs typeface="ＭＳ Ｐゴシック" pitchFamily="-101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CB333B"/>
          </a:solidFill>
          <a:latin typeface="Arial" pitchFamily="-101" charset="0"/>
          <a:ea typeface="ＭＳ Ｐゴシック" pitchFamily="-101" charset="-128"/>
          <a:cs typeface="ＭＳ Ｐゴシック" pitchFamily="-101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B333B"/>
          </a:solidFill>
          <a:latin typeface="Arial" pitchFamily="-101" charset="0"/>
          <a:ea typeface="ＭＳ Ｐゴシック" pitchFamily="-101" charset="-128"/>
          <a:cs typeface="ＭＳ Ｐゴシック" pitchFamily="-101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B333B"/>
          </a:solidFill>
          <a:latin typeface="Arial" pitchFamily="-101" charset="0"/>
          <a:ea typeface="ＭＳ Ｐゴシック" pitchFamily="-101" charset="-128"/>
          <a:cs typeface="ＭＳ Ｐゴシック" pitchFamily="-101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B333B"/>
          </a:solidFill>
          <a:latin typeface="Arial" pitchFamily="-101" charset="0"/>
          <a:ea typeface="ＭＳ Ｐゴシック" pitchFamily="-101" charset="-128"/>
          <a:cs typeface="ＭＳ Ｐゴシック" pitchFamily="-101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B333B"/>
          </a:solidFill>
          <a:latin typeface="Arial" pitchFamily="-101" charset="0"/>
          <a:ea typeface="ＭＳ Ｐゴシック" pitchFamily="-101" charset="-128"/>
          <a:cs typeface="ＭＳ Ｐゴシック" pitchFamily="-10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ＭＳ Ｐゴシック" pitchFamily="-101" charset="-128"/>
          <a:cs typeface="ＭＳ Ｐゴシック" pitchFamily="-101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65200" y="1871726"/>
            <a:ext cx="7042458" cy="21653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 Update on Alabama Law on Trade Secrets and Restricted Covenants</a:t>
            </a:r>
          </a:p>
        </p:txBody>
      </p:sp>
      <p:sp>
        <p:nvSpPr>
          <p:cNvPr id="1536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51992" y="4087368"/>
            <a:ext cx="8329168" cy="1408176"/>
          </a:xfrm>
        </p:spPr>
        <p:txBody>
          <a:bodyPr>
            <a:noAutofit/>
          </a:bodyPr>
          <a:lstStyle/>
          <a:p>
            <a:pPr algn="ctr"/>
            <a:r>
              <a:rPr lang="en-US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Last Chance Seminar</a:t>
            </a:r>
          </a:p>
          <a:p>
            <a:pPr algn="ctr"/>
            <a:r>
              <a:rPr lang="en-US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Huntsville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Madison County Bar </a:t>
            </a:r>
            <a:r>
              <a:rPr lang="en-US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Association</a:t>
            </a:r>
          </a:p>
          <a:p>
            <a:pPr algn="ctr"/>
            <a:r>
              <a:rPr lang="en-US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December 8, 2016</a:t>
            </a:r>
          </a:p>
          <a:p>
            <a:endParaRPr lang="en-US" altLang="en-US" sz="24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536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51992" y="5742432"/>
            <a:ext cx="5410200" cy="758952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Presented by: Harold Stephens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Enforceable Agreements 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Section 1(b)(3) Sale of Good Will of Business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914400" lvl="1" indent="-457200">
              <a:buFont typeface="+mj-lt"/>
              <a:buAutoNum type="arabicParenR" startAt="3"/>
            </a:pPr>
            <a:r>
              <a:rPr lang="en-US" altLang="en-US" dirty="0" smtClean="0">
                <a:ea typeface="ＭＳ Ｐゴシック" panose="020B0600070205080204" pitchFamily="34" charset="-128"/>
              </a:rPr>
              <a:t>One who sells the good will of a business may agree with the buyer to refrain from carrying on or engaging in a similar business and from soliciting customers of such business within a specified geographic area so long as the buyer or any entity deriving title to the good will from that business, carries on a like business therein, subject to reasonable time and place restraints.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Restraints of one year or less are presumed to be reasonable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marL="857250" lvl="2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6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Enforceable Agreements (</a:t>
            </a:r>
            <a:r>
              <a:rPr lang="en-US" altLang="en-US" u="sng" dirty="0" err="1" smtClean="0">
                <a:ea typeface="ＭＳ Ｐゴシック" panose="020B0600070205080204" pitchFamily="34" charset="-128"/>
              </a:rPr>
              <a:t>Con’t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)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1198563" lvl="1"/>
            <a:r>
              <a:rPr lang="en-US" altLang="en-US" dirty="0" smtClean="0">
                <a:ea typeface="ＭＳ Ｐゴシック" panose="020B0600070205080204" pitchFamily="34" charset="-128"/>
              </a:rPr>
              <a:t>Continues prior Alabama law (buyer of a business may enforce non-compete against seller) subject to:</a:t>
            </a:r>
          </a:p>
          <a:p>
            <a:pPr marL="1198563" lvl="1"/>
            <a:endParaRPr lang="en-US" altLang="en-US" dirty="0">
              <a:ea typeface="ＭＳ Ｐゴシック" panose="020B0600070205080204" pitchFamily="34" charset="-128"/>
            </a:endParaRPr>
          </a:p>
          <a:p>
            <a:pPr marL="1482725" lvl="1" indent="-338138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Must be a specified (and reasonable) geographic area</a:t>
            </a:r>
          </a:p>
          <a:p>
            <a:pPr marL="1482725" lvl="1" indent="-338138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Buyer must be carrying on a like business in the geographic area, and </a:t>
            </a:r>
          </a:p>
          <a:p>
            <a:pPr marL="1482725" lvl="1" indent="-338138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Restraint must be “reasonable” as to time and place (with one year or less presumed reasonable)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1198563" lvl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1198563" lvl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6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Enforceable Agreements 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Section 1(b)(4) Non-Compete Agreements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914400" lvl="1" indent="-457200">
              <a:buFont typeface="+mj-lt"/>
              <a:buAutoNum type="arabicParenR" startAt="4"/>
            </a:pPr>
            <a:r>
              <a:rPr lang="en-US" altLang="en-US" dirty="0" smtClean="0">
                <a:ea typeface="ＭＳ Ｐゴシック" panose="020B0600070205080204" pitchFamily="34" charset="-128"/>
              </a:rPr>
              <a:t>An agent, servant or employee of a commercial entity may agree with such entity to refrain from carrying on or engaging in a similar business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within a specified geographic area so long as the commercial entity carries on a like business therein, subject to reasonable restraints of time and place. Restraints of two years or less are presumed to be reasonable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marL="857250" lvl="2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63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Enforceable Agreements (</a:t>
            </a:r>
            <a:r>
              <a:rPr lang="en-US" altLang="en-US" u="sng" dirty="0" err="1" smtClean="0">
                <a:ea typeface="ＭＳ Ｐゴシック" panose="020B0600070205080204" pitchFamily="34" charset="-128"/>
              </a:rPr>
              <a:t>Con’t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)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1198563" lvl="1"/>
            <a:r>
              <a:rPr lang="en-US" altLang="en-US" dirty="0" smtClean="0">
                <a:ea typeface="ＭＳ Ｐゴシック" panose="020B0600070205080204" pitchFamily="34" charset="-128"/>
              </a:rPr>
              <a:t>Non-compete agreements are enforceable in Alabama subject to:</a:t>
            </a:r>
          </a:p>
          <a:p>
            <a:pPr marL="1198563" lvl="1"/>
            <a:endParaRPr lang="en-US" altLang="en-US" dirty="0">
              <a:ea typeface="ＭＳ Ｐゴシック" panose="020B0600070205080204" pitchFamily="34" charset="-128"/>
            </a:endParaRPr>
          </a:p>
          <a:p>
            <a:pPr marL="1482725" lvl="1" indent="-338138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Must be current (not prospective or former) agent, servant or employee</a:t>
            </a:r>
          </a:p>
          <a:p>
            <a:pPr marL="1482725" lvl="1" indent="-338138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Must be carrying on a like business in the geographic area, and </a:t>
            </a:r>
          </a:p>
          <a:p>
            <a:pPr marL="1482725" lvl="1" indent="-338138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The restriction must be “reasonable” as to time and place (with two years or less presumed reasonable)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1198563" lvl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1198563" lvl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Enforceable Agreements 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Section 1(b)(5) Customer Non-Solicitation Agreements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914400" lvl="1" indent="-457200">
              <a:buFont typeface="+mj-lt"/>
              <a:buAutoNum type="arabicParenR" startAt="5"/>
            </a:pPr>
            <a:r>
              <a:rPr lang="en-US" altLang="en-US" dirty="0" smtClean="0">
                <a:ea typeface="ＭＳ Ｐゴシック" panose="020B0600070205080204" pitchFamily="34" charset="-128"/>
              </a:rPr>
              <a:t>An agent, servant or employee of a commercial entity may agree with such entity to refrain from soliciting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current customers, so long as the commercial entity carries on a like business, subject to reasonable times restraints. Restraints of 18 months or for as long as post-separation consideration is paid for such agreement, whichever is greater, are presumed to be reasonable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marL="857250" lvl="2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40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Enforceable Agreements (</a:t>
            </a:r>
            <a:r>
              <a:rPr lang="en-US" altLang="en-US" u="sng" dirty="0" err="1" smtClean="0">
                <a:ea typeface="ＭＳ Ｐゴシック" panose="020B0600070205080204" pitchFamily="34" charset="-128"/>
              </a:rPr>
              <a:t>Con’t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)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1198563" lvl="1"/>
            <a:r>
              <a:rPr lang="en-US" altLang="en-US" dirty="0" smtClean="0">
                <a:ea typeface="ＭＳ Ｐゴシック" panose="020B0600070205080204" pitchFamily="34" charset="-128"/>
              </a:rPr>
              <a:t>Non-solicitation agreements of CURRENT customers are enforceable in Alabama subject to:</a:t>
            </a:r>
          </a:p>
          <a:p>
            <a:pPr marL="1198563" lvl="1"/>
            <a:endParaRPr lang="en-US" altLang="en-US" dirty="0">
              <a:ea typeface="ＭＳ Ｐゴシック" panose="020B0600070205080204" pitchFamily="34" charset="-128"/>
            </a:endParaRPr>
          </a:p>
          <a:p>
            <a:pPr marL="1482725" lvl="1" indent="-338138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Must be current (not prospective or former) agent, servant or employee</a:t>
            </a:r>
          </a:p>
          <a:p>
            <a:pPr marL="1482725" lvl="1" indent="-338138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Must be carrying on a like business, and </a:t>
            </a:r>
          </a:p>
          <a:p>
            <a:pPr marL="1482725" lvl="1" indent="-338138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Subject to “reasonable” time restraints (with 18 months or time period for payments, whichever is longer presumed reasonable)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1198563" lvl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1198563" lvl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Enforceable Agreements 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Section 1(b)(6) Dissolution of Business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914400" lvl="1" indent="-457200">
              <a:buFont typeface="+mj-lt"/>
              <a:buAutoNum type="arabicParenR" startAt="6"/>
            </a:pPr>
            <a:r>
              <a:rPr lang="en-US" altLang="en-US" dirty="0" smtClean="0">
                <a:ea typeface="ＭＳ Ｐゴシック" panose="020B0600070205080204" pitchFamily="34" charset="-128"/>
              </a:rPr>
              <a:t>Upon or in anticipation of a dissolution of a commercial entity, partners, owners or members, or any combination thereof, may agree that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none of them will carry on a similar commercial activity in the geographic area where the commercial activity has been transacted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marL="857250" lvl="2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Enforceable Agreements (</a:t>
            </a:r>
            <a:r>
              <a:rPr lang="en-US" altLang="en-US" u="sng" dirty="0" err="1" smtClean="0">
                <a:ea typeface="ＭＳ Ｐゴシック" panose="020B0600070205080204" pitchFamily="34" charset="-128"/>
              </a:rPr>
              <a:t>Con’t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)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1198563" lvl="1"/>
            <a:r>
              <a:rPr lang="en-US" altLang="en-US" dirty="0" smtClean="0">
                <a:ea typeface="ＭＳ Ｐゴシック" panose="020B0600070205080204" pitchFamily="34" charset="-128"/>
              </a:rPr>
              <a:t>Broadens prior “partnership” dissolution provision to cover all commercial entities, and</a:t>
            </a:r>
          </a:p>
          <a:p>
            <a:pPr marL="1198563" lvl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1198563" lvl="1"/>
            <a:r>
              <a:rPr lang="en-US" altLang="en-US" dirty="0" smtClean="0">
                <a:ea typeface="ＭＳ Ｐゴシック" panose="020B0600070205080204" pitchFamily="34" charset="-128"/>
              </a:rPr>
              <a:t>Agreement enforceable as to the geographic area where the entity transacted business</a:t>
            </a:r>
          </a:p>
          <a:p>
            <a:pPr marL="1198563" lvl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1198563" lvl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What does it take to have an enforceable restrictive covenant in Alabama today?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684213" lvl="1" indent="-457200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Must have a “protectable interest” (Section 2)</a:t>
            </a:r>
          </a:p>
          <a:p>
            <a:pPr marL="684213" lvl="1" indent="-457200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Must be in writing (Section 3)</a:t>
            </a:r>
          </a:p>
          <a:p>
            <a:pPr marL="684213" lvl="1" indent="-457200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Must be “signed by all parties” (Section 3)</a:t>
            </a:r>
          </a:p>
          <a:p>
            <a:pPr marL="684213" lvl="1" indent="-457200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Must be s</a:t>
            </a:r>
            <a:r>
              <a:rPr lang="en-US" altLang="en-US" dirty="0">
                <a:ea typeface="ＭＳ Ｐゴシック" panose="020B0600070205080204" pitchFamily="34" charset="-128"/>
              </a:rPr>
              <a:t>upported by adequate consideration (Section 3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)</a:t>
            </a:r>
          </a:p>
          <a:p>
            <a:pPr marL="684213" lvl="1" indent="-457200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If a restraint is overly broad or unreasonably long, a Court may reform the agreement (Section 4)</a:t>
            </a: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64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722313" y="692150"/>
            <a:ext cx="7772400" cy="5418138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 Update on Alabama Law on Trade Secrets and Restricted Covenants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The General Rule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Section 1(a) Every contract by which anyone is restrained from exercising a lawful profession, trade or business of any kind otherwise than is provided by this section is to that extent void.</a:t>
            </a:r>
          </a:p>
          <a:p>
            <a:pPr marL="0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Historical starting point disfavoring agreements in restraint of trade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9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Protectable Interest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Section 1(b) Except as otherwise prohibited by law, the following contracts are allowed to preserve a protectable interest.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To be enforceable the contract must preserve a “protectable interest”</a:t>
            </a: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What is a </a:t>
            </a:r>
            <a:r>
              <a:rPr lang="en-US" altLang="en-US" dirty="0">
                <a:ea typeface="ＭＳ Ｐゴシック" panose="020B0600070205080204" pitchFamily="34" charset="-128"/>
              </a:rPr>
              <a:t>“protectable interest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”?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1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Protectable Interest</a:t>
            </a:r>
          </a:p>
          <a:p>
            <a:pPr marL="0" indent="0" algn="ctr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Section 2(a) defines “protectable interest” to include the following: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Trade secrets as defined in Ala. Code §8-27-2</a:t>
            </a:r>
          </a:p>
          <a:p>
            <a:pPr marL="914400" lvl="1" indent="-457200">
              <a:buFont typeface="+mj-lt"/>
              <a:buAutoNum type="arabicParenR"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Confidential information (including pricing, compensation, customer lists, financial information, marketing plans, business models and strategy, computer software, etc.)</a:t>
            </a:r>
          </a:p>
          <a:p>
            <a:pPr marL="914400" lvl="1" indent="-457200">
              <a:buFont typeface="+mj-lt"/>
              <a:buAutoNum type="arabicParenR"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Customer, landlord, patient, client or other commercial relationships (prospective or existing)</a:t>
            </a: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77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914400" lvl="1" indent="-457200">
              <a:buFont typeface="+mj-lt"/>
              <a:buAutoNum type="arabicParenR" startAt="4"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914400" lvl="1" indent="-457200">
              <a:buFont typeface="+mj-lt"/>
              <a:buAutoNum type="arabicParenR" startAt="4"/>
            </a:pPr>
            <a:r>
              <a:rPr lang="en-US" altLang="en-US" dirty="0" smtClean="0">
                <a:ea typeface="ＭＳ Ｐゴシック" panose="020B0600070205080204" pitchFamily="34" charset="-128"/>
              </a:rPr>
              <a:t>Customer, vendor, patient or client goodwill of any ongoing business, franchise, professional practice or trade or for any specific marketing or trade are</a:t>
            </a:r>
          </a:p>
          <a:p>
            <a:pPr marL="914400" lvl="1" indent="-457200">
              <a:buFont typeface="+mj-lt"/>
              <a:buAutoNum type="arabicParenR" startAt="4"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914400" lvl="1" indent="-457200">
              <a:buFont typeface="+mj-lt"/>
              <a:buAutoNum type="arabicParenR" startAt="4"/>
            </a:pPr>
            <a:r>
              <a:rPr lang="en-US" altLang="en-US" dirty="0" smtClean="0">
                <a:ea typeface="ＭＳ Ｐゴシック" panose="020B0600070205080204" pitchFamily="34" charset="-128"/>
              </a:rPr>
              <a:t>Specialized and unique training involving substantial business expenditure provided such training is set forth in writing as consideration for the restraint</a:t>
            </a: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5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Protectable Interest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Section 2. (b) Job skills in and of themselves, without more, are not protectable interest.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Job skills alone are no longer sufficient to show a protectable interest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1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Enforceable Agreements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Section 1(b)(1) No Hire Agreements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en-US" altLang="en-US" dirty="0" smtClean="0">
                <a:ea typeface="ＭＳ Ｐゴシック" panose="020B0600070205080204" pitchFamily="34" charset="-128"/>
              </a:rPr>
              <a:t>A contract between two or more persons or businesses or a person and a business limiting their ability to hire or employ the agent, servant or employee of a party to the contract is permitted where the agent, servant or employee holds a position 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uniquely essential to the management, organization or service of the business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6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Enforceable Agreements (</a:t>
            </a:r>
            <a:r>
              <a:rPr lang="en-US" altLang="en-US" u="sng" dirty="0" err="1" smtClean="0">
                <a:ea typeface="ＭＳ Ｐゴシック" panose="020B0600070205080204" pitchFamily="34" charset="-128"/>
              </a:rPr>
              <a:t>Con’t</a:t>
            </a:r>
            <a:r>
              <a:rPr lang="en-US" altLang="en-US" u="sng" dirty="0" smtClean="0">
                <a:ea typeface="ＭＳ Ｐゴシック" panose="020B0600070205080204" pitchFamily="34" charset="-128"/>
              </a:rPr>
              <a:t>)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Allows enforcement of “no-hire” agreements in certain instances</a:t>
            </a: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Limited to those employees who are “uniquely essential” to the operation of the business</a:t>
            </a: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Will likely only be enforced as to certain key employees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24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27100" y="668338"/>
            <a:ext cx="7315200" cy="521270"/>
          </a:xfrm>
        </p:spPr>
        <p:txBody>
          <a:bodyPr/>
          <a:lstStyle/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THE NEW ACT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27100" y="1331650"/>
            <a:ext cx="7315200" cy="452305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u="sng" dirty="0" smtClean="0">
                <a:ea typeface="ＭＳ Ｐゴシック" panose="020B0600070205080204" pitchFamily="34" charset="-128"/>
              </a:rPr>
              <a:t>Enforceable Agreements 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Section 1(b)(2) Exclusive Dealing Agreements</a:t>
            </a:r>
          </a:p>
          <a:p>
            <a:pPr marL="0" indent="0" algn="ctr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914400" lvl="1" indent="-457200">
              <a:buFont typeface="+mj-lt"/>
              <a:buAutoNum type="arabicParenR" startAt="2"/>
            </a:pPr>
            <a:r>
              <a:rPr lang="en-US" altLang="en-US" dirty="0" smtClean="0">
                <a:ea typeface="ＭＳ Ｐゴシック" panose="020B0600070205080204" pitchFamily="34" charset="-128"/>
              </a:rPr>
              <a:t>An agreement between two or more persons or businesses or a person and a business to limit commercial dealings to each other.</a:t>
            </a:r>
          </a:p>
          <a:p>
            <a:pPr marL="857250" lvl="2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1198563" lvl="1"/>
            <a:r>
              <a:rPr lang="en-US" altLang="en-US" dirty="0" smtClean="0">
                <a:ea typeface="ＭＳ Ｐゴシック" panose="020B0600070205080204" pitchFamily="34" charset="-128"/>
              </a:rPr>
              <a:t>Allows enforcement of exclusive dealing, exclusive provider, output or requirements contracts</a:t>
            </a:r>
          </a:p>
          <a:p>
            <a:pPr lvl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BCA34E-1A2E-47C5-AFB9-979FEA12159F}" type="slidenum">
              <a:rPr lang="en-US" altLang="en-US" sz="12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adley Theme">
  <a:themeElements>
    <a:clrScheme name="Bradley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B333B"/>
      </a:accent1>
      <a:accent2>
        <a:srgbClr val="008C95"/>
      </a:accent2>
      <a:accent3>
        <a:srgbClr val="F1C400"/>
      </a:accent3>
      <a:accent4>
        <a:srgbClr val="3E1258"/>
      </a:accent4>
      <a:accent5>
        <a:srgbClr val="D1CCBD"/>
      </a:accent5>
      <a:accent6>
        <a:srgbClr val="000000"/>
      </a:accent6>
      <a:hlink>
        <a:srgbClr val="CB333B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adley_PowerPoint_Template-Black_Red.PPTX.PPT [Compatibility Mode]" id="{65F145EF-1EF0-4AE0-943C-7EEF8AB381C3}" vid="{42A53790-0D94-4D39-B8D5-882746FF89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Bradley Black Red</Template>
  <TotalTime>102</TotalTime>
  <Words>1105</Words>
  <Application>Microsoft Office PowerPoint</Application>
  <PresentationFormat>On-screen Show (4:3)</PresentationFormat>
  <Paragraphs>145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Wingdings</vt:lpstr>
      <vt:lpstr>Bradley Theme</vt:lpstr>
      <vt:lpstr>PowerPoint Presentation</vt:lpstr>
      <vt:lpstr>THE NEW ACT</vt:lpstr>
      <vt:lpstr>THE NEW ACT</vt:lpstr>
      <vt:lpstr>THE NEW ACT</vt:lpstr>
      <vt:lpstr>THE NEW ACT</vt:lpstr>
      <vt:lpstr>THE NEW ACT</vt:lpstr>
      <vt:lpstr>THE NEW ACT</vt:lpstr>
      <vt:lpstr>THE NEW ACT</vt:lpstr>
      <vt:lpstr>THE NEW ACT</vt:lpstr>
      <vt:lpstr>THE NEW ACT</vt:lpstr>
      <vt:lpstr>THE NEW ACT</vt:lpstr>
      <vt:lpstr>THE NEW ACT</vt:lpstr>
      <vt:lpstr>THE NEW ACT</vt:lpstr>
      <vt:lpstr>THE NEW ACT</vt:lpstr>
      <vt:lpstr>THE NEW ACT</vt:lpstr>
      <vt:lpstr>THE NEW ACT</vt:lpstr>
      <vt:lpstr>THE NEW ACT</vt:lpstr>
      <vt:lpstr>THE NEW ACT</vt:lpstr>
      <vt:lpstr>An Update on Alabama Law on Trade Secrets and Restricted Covenants</vt:lpstr>
    </vt:vector>
  </TitlesOfParts>
  <Company>BABC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Pressley, Marisa</dc:creator>
  <cp:lastModifiedBy>Kathy</cp:lastModifiedBy>
  <cp:revision>15</cp:revision>
  <cp:lastPrinted>2016-12-02T19:36:08Z</cp:lastPrinted>
  <dcterms:created xsi:type="dcterms:W3CDTF">2016-09-29T15:18:11Z</dcterms:created>
  <dcterms:modified xsi:type="dcterms:W3CDTF">2016-12-09T14:44:57Z</dcterms:modified>
</cp:coreProperties>
</file>