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56" r:id="rId2"/>
    <p:sldId id="266" r:id="rId3"/>
    <p:sldId id="257" r:id="rId4"/>
    <p:sldId id="258" r:id="rId5"/>
    <p:sldId id="259" r:id="rId6"/>
    <p:sldId id="260" r:id="rId7"/>
    <p:sldId id="261" r:id="rId8"/>
    <p:sldId id="263" r:id="rId9"/>
    <p:sldId id="262" r:id="rId10"/>
    <p:sldId id="264" r:id="rId11"/>
    <p:sldId id="265"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90408" autoAdjust="0"/>
  </p:normalViewPr>
  <p:slideViewPr>
    <p:cSldViewPr snapToGrid="0">
      <p:cViewPr varScale="1">
        <p:scale>
          <a:sx n="101" d="100"/>
          <a:sy n="101" d="100"/>
        </p:scale>
        <p:origin x="14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FC2FF2-7960-45B9-BD85-BC962BBA7703}" type="datetimeFigureOut">
              <a:rPr lang="en-US" smtClean="0"/>
              <a:t>11/29/2023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520CFE-D066-4413-9C33-C802042D4B6D}" type="slidenum">
              <a:rPr lang="en-US" smtClean="0"/>
              <a:t>‹#›</a:t>
            </a:fld>
            <a:endParaRPr lang="en-US"/>
          </a:p>
        </p:txBody>
      </p:sp>
    </p:spTree>
    <p:extLst>
      <p:ext uri="{BB962C8B-B14F-4D97-AF65-F5344CB8AC3E}">
        <p14:creationId xmlns:p14="http://schemas.microsoft.com/office/powerpoint/2010/main" val="408617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debut in November of 2022. Generative, self-explanatory. Pretrained on three categories: 1. Internet 2.  Third party applications (mostly for integration) 3. User training data .This allows </a:t>
            </a:r>
            <a:r>
              <a:rPr lang="en-US" dirty="0" err="1"/>
              <a:t>ChatGTP</a:t>
            </a:r>
            <a:r>
              <a:rPr lang="en-US" dirty="0"/>
              <a:t> it to 'transform' simple inputs into more nuanced, human-like responses. Think of it like an advanced autocomplete like the </a:t>
            </a:r>
            <a:r>
              <a:rPr lang="en-US" dirty="0" err="1"/>
              <a:t>iphone</a:t>
            </a:r>
            <a:r>
              <a:rPr lang="en-US" dirty="0"/>
              <a:t>. Explain differences between the free and paid model. </a:t>
            </a:r>
          </a:p>
          <a:p>
            <a:endParaRPr lang="en-US" dirty="0"/>
          </a:p>
        </p:txBody>
      </p:sp>
      <p:sp>
        <p:nvSpPr>
          <p:cNvPr id="4" name="Slide Number Placeholder 3"/>
          <p:cNvSpPr>
            <a:spLocks noGrp="1"/>
          </p:cNvSpPr>
          <p:nvPr>
            <p:ph type="sldNum" sz="quarter" idx="5"/>
          </p:nvPr>
        </p:nvSpPr>
        <p:spPr/>
        <p:txBody>
          <a:bodyPr/>
          <a:lstStyle/>
          <a:p>
            <a:fld id="{17520CFE-D066-4413-9C33-C802042D4B6D}" type="slidenum">
              <a:rPr lang="en-US" smtClean="0"/>
              <a:t>3</a:t>
            </a:fld>
            <a:endParaRPr lang="en-US"/>
          </a:p>
        </p:txBody>
      </p:sp>
    </p:spTree>
    <p:extLst>
      <p:ext uri="{BB962C8B-B14F-4D97-AF65-F5344CB8AC3E}">
        <p14:creationId xmlns:p14="http://schemas.microsoft.com/office/powerpoint/2010/main" val="239127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solidFill>
                  <a:srgbClr val="000000"/>
                </a:solidFill>
                <a:effectLst/>
                <a:latin typeface="Publico"/>
              </a:rPr>
              <a:t>ABA Rule 1.6 Confidentiality of Information - Comment</a:t>
            </a:r>
          </a:p>
          <a:p>
            <a:r>
              <a:rPr lang="en-US" dirty="0"/>
              <a:t>[4]  Paragraph (a) prohibits a lawyer from revealing information relating to the representation of a client. This prohibition also applies to disclosures by a lawyer that do not in themselves reveal protected information but could reasonably lead to the discovery of such information by a third person. A lawyer's use of a hypothetical to discuss issues relating to the representation is permissible so long as there is no reasonable likelihood that the listener will be able to ascertain the identity of the client or the situation involved.</a:t>
            </a:r>
          </a:p>
        </p:txBody>
      </p:sp>
      <p:sp>
        <p:nvSpPr>
          <p:cNvPr id="4" name="Slide Number Placeholder 3"/>
          <p:cNvSpPr>
            <a:spLocks noGrp="1"/>
          </p:cNvSpPr>
          <p:nvPr>
            <p:ph type="sldNum" sz="quarter" idx="5"/>
          </p:nvPr>
        </p:nvSpPr>
        <p:spPr/>
        <p:txBody>
          <a:bodyPr/>
          <a:lstStyle/>
          <a:p>
            <a:fld id="{17520CFE-D066-4413-9C33-C802042D4B6D}" type="slidenum">
              <a:rPr lang="en-US" smtClean="0"/>
              <a:t>4</a:t>
            </a:fld>
            <a:endParaRPr lang="en-US"/>
          </a:p>
        </p:txBody>
      </p:sp>
    </p:spTree>
    <p:extLst>
      <p:ext uri="{BB962C8B-B14F-4D97-AF65-F5344CB8AC3E}">
        <p14:creationId xmlns:p14="http://schemas.microsoft.com/office/powerpoint/2010/main" val="35777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Explain Chinese room thought experiment. How does this happen? </a:t>
            </a:r>
            <a:r>
              <a:rPr lang="en-US" dirty="0" err="1"/>
              <a:t>ChatGTP</a:t>
            </a:r>
            <a:r>
              <a:rPr lang="en-US" dirty="0"/>
              <a:t> can generate plausible but factually incorrect or non-existent information.</a:t>
            </a:r>
          </a:p>
          <a:p>
            <a:r>
              <a:rPr lang="en-US" dirty="0"/>
              <a:t>AI tools should complement, not replace, diligent legal research and verification processes.</a:t>
            </a:r>
          </a:p>
          <a:p>
            <a:r>
              <a:rPr lang="en-US" dirty="0"/>
              <a:t>Critical for lawyers to independently verify AI-generated information, especially in formal legal settings.</a:t>
            </a:r>
          </a:p>
        </p:txBody>
      </p:sp>
      <p:sp>
        <p:nvSpPr>
          <p:cNvPr id="4" name="Slide Number Placeholder 3"/>
          <p:cNvSpPr>
            <a:spLocks noGrp="1"/>
          </p:cNvSpPr>
          <p:nvPr>
            <p:ph type="sldNum" sz="quarter" idx="5"/>
          </p:nvPr>
        </p:nvSpPr>
        <p:spPr/>
        <p:txBody>
          <a:bodyPr/>
          <a:lstStyle/>
          <a:p>
            <a:fld id="{17520CFE-D066-4413-9C33-C802042D4B6D}" type="slidenum">
              <a:rPr lang="en-US" smtClean="0"/>
              <a:t>5</a:t>
            </a:fld>
            <a:endParaRPr lang="en-US"/>
          </a:p>
        </p:txBody>
      </p:sp>
    </p:spTree>
    <p:extLst>
      <p:ext uri="{BB962C8B-B14F-4D97-AF65-F5344CB8AC3E}">
        <p14:creationId xmlns:p14="http://schemas.microsoft.com/office/powerpoint/2010/main" val="325465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was generated by asking </a:t>
            </a:r>
            <a:r>
              <a:rPr lang="en-US" dirty="0" err="1"/>
              <a:t>ChatGTP</a:t>
            </a:r>
            <a:r>
              <a:rPr lang="en-US" dirty="0"/>
              <a:t> to generate some cases along these lines in Madison County. These are fake cases. </a:t>
            </a:r>
          </a:p>
        </p:txBody>
      </p:sp>
      <p:sp>
        <p:nvSpPr>
          <p:cNvPr id="4" name="Slide Number Placeholder 3"/>
          <p:cNvSpPr>
            <a:spLocks noGrp="1"/>
          </p:cNvSpPr>
          <p:nvPr>
            <p:ph type="sldNum" sz="quarter" idx="5"/>
          </p:nvPr>
        </p:nvSpPr>
        <p:spPr/>
        <p:txBody>
          <a:bodyPr/>
          <a:lstStyle/>
          <a:p>
            <a:fld id="{17520CFE-D066-4413-9C33-C802042D4B6D}" type="slidenum">
              <a:rPr lang="en-US" smtClean="0"/>
              <a:t>6</a:t>
            </a:fld>
            <a:endParaRPr lang="en-US"/>
          </a:p>
        </p:txBody>
      </p:sp>
    </p:spTree>
    <p:extLst>
      <p:ext uri="{BB962C8B-B14F-4D97-AF65-F5344CB8AC3E}">
        <p14:creationId xmlns:p14="http://schemas.microsoft.com/office/powerpoint/2010/main" val="197646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specify your practice areas, the tone you would like it to take. For example, I would put that I am a paralegal from a civil firm etc. </a:t>
            </a:r>
          </a:p>
        </p:txBody>
      </p:sp>
      <p:sp>
        <p:nvSpPr>
          <p:cNvPr id="4" name="Slide Number Placeholder 3"/>
          <p:cNvSpPr>
            <a:spLocks noGrp="1"/>
          </p:cNvSpPr>
          <p:nvPr>
            <p:ph type="sldNum" sz="quarter" idx="5"/>
          </p:nvPr>
        </p:nvSpPr>
        <p:spPr/>
        <p:txBody>
          <a:bodyPr/>
          <a:lstStyle/>
          <a:p>
            <a:fld id="{17520CFE-D066-4413-9C33-C802042D4B6D}" type="slidenum">
              <a:rPr lang="en-US" smtClean="0"/>
              <a:t>7</a:t>
            </a:fld>
            <a:endParaRPr lang="en-US"/>
          </a:p>
        </p:txBody>
      </p:sp>
    </p:spTree>
    <p:extLst>
      <p:ext uri="{BB962C8B-B14F-4D97-AF65-F5344CB8AC3E}">
        <p14:creationId xmlns:p14="http://schemas.microsoft.com/office/powerpoint/2010/main" val="87947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err="1"/>
              <a:t>ChatGTP</a:t>
            </a:r>
            <a:r>
              <a:rPr lang="en-US" dirty="0"/>
              <a:t> is iterative: If the first draft or response is lacking, follow up with your requested changes. </a:t>
            </a:r>
          </a:p>
          <a:p>
            <a:endParaRPr lang="en-US" dirty="0"/>
          </a:p>
        </p:txBody>
      </p:sp>
      <p:sp>
        <p:nvSpPr>
          <p:cNvPr id="4" name="Slide Number Placeholder 3"/>
          <p:cNvSpPr>
            <a:spLocks noGrp="1"/>
          </p:cNvSpPr>
          <p:nvPr>
            <p:ph type="sldNum" sz="quarter" idx="5"/>
          </p:nvPr>
        </p:nvSpPr>
        <p:spPr/>
        <p:txBody>
          <a:bodyPr/>
          <a:lstStyle/>
          <a:p>
            <a:fld id="{17520CFE-D066-4413-9C33-C802042D4B6D}" type="slidenum">
              <a:rPr lang="en-US" smtClean="0"/>
              <a:t>8</a:t>
            </a:fld>
            <a:endParaRPr lang="en-US"/>
          </a:p>
        </p:txBody>
      </p:sp>
    </p:spTree>
    <p:extLst>
      <p:ext uri="{BB962C8B-B14F-4D97-AF65-F5344CB8AC3E}">
        <p14:creationId xmlns:p14="http://schemas.microsoft.com/office/powerpoint/2010/main" val="301819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Live Demonstration of </a:t>
            </a:r>
            <a:r>
              <a:rPr lang="en-US" dirty="0" err="1"/>
              <a:t>ChatGTP</a:t>
            </a:r>
            <a:r>
              <a:rPr lang="en-US" dirty="0"/>
              <a:t>, see </a:t>
            </a:r>
            <a:r>
              <a:rPr lang="en-US" sz="1800" b="1" kern="100" dirty="0">
                <a:latin typeface="Times New Roman" panose="02020603050405020304" pitchFamily="18" charset="0"/>
                <a:ea typeface="Calibri" panose="020F0502020204030204" pitchFamily="34" charset="0"/>
                <a:cs typeface="Times New Roman" panose="02020603050405020304" pitchFamily="18" charset="0"/>
              </a:rPr>
              <a:t>LIVE DEMONSTRATION TEST DOCUMENT.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7520CFE-D066-4413-9C33-C802042D4B6D}" type="slidenum">
              <a:rPr lang="en-US" smtClean="0"/>
              <a:t>9</a:t>
            </a:fld>
            <a:endParaRPr lang="en-US"/>
          </a:p>
        </p:txBody>
      </p:sp>
    </p:spTree>
    <p:extLst>
      <p:ext uri="{BB962C8B-B14F-4D97-AF65-F5344CB8AC3E}">
        <p14:creationId xmlns:p14="http://schemas.microsoft.com/office/powerpoint/2010/main" val="1823410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1C7B4FB-C8B2-45EA-AF5E-012D5B504BC0}" type="datetimeFigureOut">
              <a:rPr lang="en-US" smtClean="0"/>
              <a:t>11/29/2023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4879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C7B4FB-C8B2-45EA-AF5E-012D5B504BC0}"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348264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C7B4FB-C8B2-45EA-AF5E-012D5B504BC0}"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1473087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C7B4FB-C8B2-45EA-AF5E-012D5B504BC0}"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614F5-5BC2-4CF7-8D5D-816F1413B72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18172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C7B4FB-C8B2-45EA-AF5E-012D5B504BC0}"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104435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1C7B4FB-C8B2-45EA-AF5E-012D5B504BC0}"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3343656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1C7B4FB-C8B2-45EA-AF5E-012D5B504BC0}"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2225521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7B4FB-C8B2-45EA-AF5E-012D5B504BC0}"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331016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7B4FB-C8B2-45EA-AF5E-012D5B504BC0}"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275104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7B4FB-C8B2-45EA-AF5E-012D5B504BC0}"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250304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7B4FB-C8B2-45EA-AF5E-012D5B504BC0}"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262609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C7B4FB-C8B2-45EA-AF5E-012D5B504BC0}"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164422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C7B4FB-C8B2-45EA-AF5E-012D5B504BC0}"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332645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C7B4FB-C8B2-45EA-AF5E-012D5B504BC0}"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406766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7B4FB-C8B2-45EA-AF5E-012D5B504BC0}"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1424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C7B4FB-C8B2-45EA-AF5E-012D5B504BC0}"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6331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C7B4FB-C8B2-45EA-AF5E-012D5B504BC0}"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614F5-5BC2-4CF7-8D5D-816F1413B72E}" type="slidenum">
              <a:rPr lang="en-US" smtClean="0"/>
              <a:t>‹#›</a:t>
            </a:fld>
            <a:endParaRPr lang="en-US"/>
          </a:p>
        </p:txBody>
      </p:sp>
    </p:spTree>
    <p:extLst>
      <p:ext uri="{BB962C8B-B14F-4D97-AF65-F5344CB8AC3E}">
        <p14:creationId xmlns:p14="http://schemas.microsoft.com/office/powerpoint/2010/main" val="198914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1C7B4FB-C8B2-45EA-AF5E-012D5B504BC0}" type="datetimeFigureOut">
              <a:rPr lang="en-US" smtClean="0"/>
              <a:t>11/29/2023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1614F5-5BC2-4CF7-8D5D-816F1413B72E}" type="slidenum">
              <a:rPr lang="en-US" smtClean="0"/>
              <a:t>‹#›</a:t>
            </a:fld>
            <a:endParaRPr lang="en-US"/>
          </a:p>
        </p:txBody>
      </p:sp>
    </p:spTree>
    <p:extLst>
      <p:ext uri="{BB962C8B-B14F-4D97-AF65-F5344CB8AC3E}">
        <p14:creationId xmlns:p14="http://schemas.microsoft.com/office/powerpoint/2010/main" val="59820776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45EF1-F9A1-8177-A502-0C77D22EBBAD}"/>
              </a:ext>
            </a:extLst>
          </p:cNvPr>
          <p:cNvSpPr>
            <a:spLocks noGrp="1"/>
          </p:cNvSpPr>
          <p:nvPr>
            <p:ph type="ctrTitle"/>
          </p:nvPr>
        </p:nvSpPr>
        <p:spPr/>
        <p:txBody>
          <a:bodyPr>
            <a:normAutofit/>
          </a:bodyPr>
          <a:lstStyle/>
          <a:p>
            <a:r>
              <a:rPr lang="en-US" b="1" dirty="0">
                <a:solidFill>
                  <a:schemeClr val="bg1">
                    <a:lumMod val="95000"/>
                    <a:lumOff val="5000"/>
                  </a:schemeClr>
                </a:solidFill>
              </a:rPr>
              <a:t>APPLICATIONS OF CHATGPT IN YOUR LAW PRACTICE </a:t>
            </a:r>
          </a:p>
        </p:txBody>
      </p:sp>
      <p:sp>
        <p:nvSpPr>
          <p:cNvPr id="3" name="Subtitle 2">
            <a:extLst>
              <a:ext uri="{FF2B5EF4-FFF2-40B4-BE49-F238E27FC236}">
                <a16:creationId xmlns:a16="http://schemas.microsoft.com/office/drawing/2014/main" id="{6618180B-9F22-6CBA-5626-FCA80706D113}"/>
              </a:ext>
            </a:extLst>
          </p:cNvPr>
          <p:cNvSpPr>
            <a:spLocks noGrp="1"/>
          </p:cNvSpPr>
          <p:nvPr>
            <p:ph type="subTitle" idx="1"/>
          </p:nvPr>
        </p:nvSpPr>
        <p:spPr/>
        <p:txBody>
          <a:bodyPr/>
          <a:lstStyle/>
          <a:p>
            <a:r>
              <a:rPr lang="en-US" dirty="0"/>
              <a:t>BY ERIC ARTRIP and NAOMI Adkins </a:t>
            </a:r>
          </a:p>
        </p:txBody>
      </p:sp>
      <p:pic>
        <p:nvPicPr>
          <p:cNvPr id="5" name="Picture 4" descr="A black and white logo&#10;&#10;Description automatically generated">
            <a:extLst>
              <a:ext uri="{FF2B5EF4-FFF2-40B4-BE49-F238E27FC236}">
                <a16:creationId xmlns:a16="http://schemas.microsoft.com/office/drawing/2014/main" id="{B4756572-5187-3977-E0C2-2E80B94620BA}"/>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7315243" y="4985043"/>
            <a:ext cx="4343313" cy="1196388"/>
          </a:xfrm>
          <a:prstGeom prst="rect">
            <a:avLst/>
          </a:prstGeom>
        </p:spPr>
      </p:pic>
    </p:spTree>
    <p:extLst>
      <p:ext uri="{BB962C8B-B14F-4D97-AF65-F5344CB8AC3E}">
        <p14:creationId xmlns:p14="http://schemas.microsoft.com/office/powerpoint/2010/main" val="146404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CF41-4AD1-FBD1-8F08-2E25D2ED885B}"/>
              </a:ext>
            </a:extLst>
          </p:cNvPr>
          <p:cNvSpPr>
            <a:spLocks noGrp="1"/>
          </p:cNvSpPr>
          <p:nvPr>
            <p:ph type="title"/>
          </p:nvPr>
        </p:nvSpPr>
        <p:spPr/>
        <p:txBody>
          <a:bodyPr/>
          <a:lstStyle/>
          <a:p>
            <a:r>
              <a:rPr lang="en-US" b="1" dirty="0">
                <a:solidFill>
                  <a:schemeClr val="bg1">
                    <a:lumMod val="95000"/>
                    <a:lumOff val="5000"/>
                  </a:schemeClr>
                </a:solidFill>
              </a:rPr>
              <a:t>QUESTIONS? </a:t>
            </a:r>
          </a:p>
        </p:txBody>
      </p:sp>
      <p:pic>
        <p:nvPicPr>
          <p:cNvPr id="4" name="Picture 3">
            <a:extLst>
              <a:ext uri="{FF2B5EF4-FFF2-40B4-BE49-F238E27FC236}">
                <a16:creationId xmlns:a16="http://schemas.microsoft.com/office/drawing/2014/main" id="{7C39ADC1-FBF1-F49D-E8C7-138268CA9EB1}"/>
              </a:ext>
            </a:extLst>
          </p:cNvPr>
          <p:cNvPicPr>
            <a:picLocks noChangeAspect="1"/>
          </p:cNvPicPr>
          <p:nvPr/>
        </p:nvPicPr>
        <p:blipFill>
          <a:blip r:embed="rId2"/>
          <a:stretch>
            <a:fillRect/>
          </a:stretch>
        </p:blipFill>
        <p:spPr>
          <a:xfrm>
            <a:off x="5268799" y="925790"/>
            <a:ext cx="5006419" cy="5006419"/>
          </a:xfrm>
          <a:prstGeom prst="rect">
            <a:avLst/>
          </a:prstGeom>
        </p:spPr>
      </p:pic>
    </p:spTree>
    <p:extLst>
      <p:ext uri="{BB962C8B-B14F-4D97-AF65-F5344CB8AC3E}">
        <p14:creationId xmlns:p14="http://schemas.microsoft.com/office/powerpoint/2010/main" val="427155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5A09-5A4E-A26F-48F1-1F405F2448C6}"/>
              </a:ext>
            </a:extLst>
          </p:cNvPr>
          <p:cNvSpPr>
            <a:spLocks noGrp="1"/>
          </p:cNvSpPr>
          <p:nvPr>
            <p:ph type="title"/>
          </p:nvPr>
        </p:nvSpPr>
        <p:spPr/>
        <p:txBody>
          <a:bodyPr/>
          <a:lstStyle/>
          <a:p>
            <a:r>
              <a:rPr lang="en-US" b="1" dirty="0">
                <a:solidFill>
                  <a:schemeClr val="bg1">
                    <a:lumMod val="95000"/>
                    <a:lumOff val="5000"/>
                  </a:schemeClr>
                </a:solidFill>
              </a:rPr>
              <a:t>Sources</a:t>
            </a:r>
          </a:p>
        </p:txBody>
      </p:sp>
      <p:sp>
        <p:nvSpPr>
          <p:cNvPr id="3" name="Content Placeholder 2">
            <a:extLst>
              <a:ext uri="{FF2B5EF4-FFF2-40B4-BE49-F238E27FC236}">
                <a16:creationId xmlns:a16="http://schemas.microsoft.com/office/drawing/2014/main" id="{44880A7D-715F-D909-2343-6C5511E347D8}"/>
              </a:ext>
            </a:extLst>
          </p:cNvPr>
          <p:cNvSpPr>
            <a:spLocks noGrp="1"/>
          </p:cNvSpPr>
          <p:nvPr>
            <p:ph idx="1"/>
          </p:nvPr>
        </p:nvSpPr>
        <p:spPr/>
        <p:txBody>
          <a:bodyPr>
            <a:normAutofit fontScale="77500" lnSpcReduction="20000"/>
          </a:bodyPr>
          <a:lstStyle/>
          <a:p>
            <a:r>
              <a:rPr lang="en-US" dirty="0">
                <a:solidFill>
                  <a:schemeClr val="bg1">
                    <a:lumMod val="95000"/>
                    <a:lumOff val="5000"/>
                  </a:schemeClr>
                </a:solidFill>
              </a:rPr>
              <a:t>Schade, M. (2023) How CHATGPT and our language models are developed: </a:t>
            </a:r>
            <a:r>
              <a:rPr lang="en-US" dirty="0" err="1">
                <a:solidFill>
                  <a:schemeClr val="bg1">
                    <a:lumMod val="95000"/>
                    <a:lumOff val="5000"/>
                  </a:schemeClr>
                </a:solidFill>
              </a:rPr>
              <a:t>Openai</a:t>
            </a:r>
            <a:r>
              <a:rPr lang="en-US" dirty="0">
                <a:solidFill>
                  <a:schemeClr val="bg1">
                    <a:lumMod val="95000"/>
                    <a:lumOff val="5000"/>
                  </a:schemeClr>
                </a:solidFill>
              </a:rPr>
              <a:t> help center, How ChatGPT and Our Language Models Are Developed | OpenAI Help Center. Available at: https://help.openai.com/en/articles/7842364-how-chatgpt-and-our-language-models-are-developed (Accessed: 26 November 2023). </a:t>
            </a:r>
          </a:p>
          <a:p>
            <a:r>
              <a:rPr lang="en-US" dirty="0">
                <a:solidFill>
                  <a:schemeClr val="bg1">
                    <a:lumMod val="95000"/>
                    <a:lumOff val="5000"/>
                  </a:schemeClr>
                </a:solidFill>
              </a:rPr>
              <a:t>Perlman, A. (2023) The implications of CHATGPT for Legal Services and society, Harvard Law School Center on the Legal Profession. Available at: https://clp.law.harvard.edu/knowledge-hub/magazine/issues/generative-ai-in-the-legal-profession/the-implications-of-chatgpt-for-legal-services-and-society/ (Accessed: 26 November 2023). </a:t>
            </a:r>
          </a:p>
          <a:p>
            <a:r>
              <a:rPr lang="en-US" dirty="0">
                <a:solidFill>
                  <a:schemeClr val="bg1">
                    <a:lumMod val="95000"/>
                    <a:lumOff val="5000"/>
                  </a:schemeClr>
                </a:solidFill>
              </a:rPr>
              <a:t>Milmo , D. (2023) Two US lawyers fined for submitting fake court citations from </a:t>
            </a:r>
            <a:r>
              <a:rPr lang="en-US" dirty="0" err="1">
                <a:solidFill>
                  <a:schemeClr val="bg1">
                    <a:lumMod val="95000"/>
                    <a:lumOff val="5000"/>
                  </a:schemeClr>
                </a:solidFill>
              </a:rPr>
              <a:t>chatgpt</a:t>
            </a:r>
            <a:r>
              <a:rPr lang="en-US" dirty="0">
                <a:solidFill>
                  <a:schemeClr val="bg1">
                    <a:lumMod val="95000"/>
                    <a:lumOff val="5000"/>
                  </a:schemeClr>
                </a:solidFill>
              </a:rPr>
              <a:t>, The Guardian. Available at: https://www.theguardian.com/technology/2023/jun/23/two-us-lawyers-fined-submitting-fake-court-citations-chatgpt (Accessed: 26 November 2023). </a:t>
            </a:r>
          </a:p>
        </p:txBody>
      </p:sp>
    </p:spTree>
    <p:extLst>
      <p:ext uri="{BB962C8B-B14F-4D97-AF65-F5344CB8AC3E}">
        <p14:creationId xmlns:p14="http://schemas.microsoft.com/office/powerpoint/2010/main" val="46715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EBA4-2E69-3998-8377-216D1F7717D7}"/>
              </a:ext>
            </a:extLst>
          </p:cNvPr>
          <p:cNvSpPr>
            <a:spLocks noGrp="1"/>
          </p:cNvSpPr>
          <p:nvPr>
            <p:ph type="title"/>
          </p:nvPr>
        </p:nvSpPr>
        <p:spPr/>
        <p:txBody>
          <a:bodyPr/>
          <a:lstStyle/>
          <a:p>
            <a:r>
              <a:rPr lang="en-US" b="1" dirty="0">
                <a:solidFill>
                  <a:schemeClr val="bg1">
                    <a:lumMod val="95000"/>
                    <a:lumOff val="5000"/>
                  </a:schemeClr>
                </a:solidFill>
              </a:rPr>
              <a:t>OVERVIEW</a:t>
            </a:r>
          </a:p>
        </p:txBody>
      </p:sp>
      <p:sp>
        <p:nvSpPr>
          <p:cNvPr id="3" name="Content Placeholder 2">
            <a:extLst>
              <a:ext uri="{FF2B5EF4-FFF2-40B4-BE49-F238E27FC236}">
                <a16:creationId xmlns:a16="http://schemas.microsoft.com/office/drawing/2014/main" id="{21ACE498-821A-6B6C-5C62-1BAD9F491B21}"/>
              </a:ext>
            </a:extLst>
          </p:cNvPr>
          <p:cNvSpPr>
            <a:spLocks noGrp="1"/>
          </p:cNvSpPr>
          <p:nvPr>
            <p:ph idx="1"/>
          </p:nvPr>
        </p:nvSpPr>
        <p:spPr>
          <a:xfrm>
            <a:off x="1141412" y="2097088"/>
            <a:ext cx="9905999" cy="3541714"/>
          </a:xfrm>
        </p:spPr>
        <p:txBody>
          <a:bodyPr>
            <a:normAutofit fontScale="92500" lnSpcReduction="10000"/>
          </a:bodyPr>
          <a:lstStyle/>
          <a:p>
            <a:r>
              <a:rPr lang="en-US" dirty="0">
                <a:solidFill>
                  <a:schemeClr val="bg1">
                    <a:lumMod val="95000"/>
                    <a:lumOff val="5000"/>
                  </a:schemeClr>
                </a:solidFill>
              </a:rPr>
              <a:t>What is ChatGPT?</a:t>
            </a:r>
          </a:p>
          <a:p>
            <a:r>
              <a:rPr lang="en-US" dirty="0">
                <a:solidFill>
                  <a:schemeClr val="bg1">
                    <a:lumMod val="95000"/>
                    <a:lumOff val="5000"/>
                  </a:schemeClr>
                </a:solidFill>
              </a:rPr>
              <a:t>The Confidentiality Problem</a:t>
            </a:r>
          </a:p>
          <a:p>
            <a:r>
              <a:rPr lang="en-US" dirty="0">
                <a:solidFill>
                  <a:schemeClr val="bg1">
                    <a:lumMod val="95000"/>
                    <a:lumOff val="5000"/>
                  </a:schemeClr>
                </a:solidFill>
              </a:rPr>
              <a:t>ChatGPT is Not a Legal Research Tool</a:t>
            </a:r>
          </a:p>
          <a:p>
            <a:r>
              <a:rPr lang="en-US" dirty="0">
                <a:solidFill>
                  <a:schemeClr val="bg1">
                    <a:lumMod val="95000"/>
                    <a:lumOff val="5000"/>
                  </a:schemeClr>
                </a:solidFill>
              </a:rPr>
              <a:t>Applications – Custom Instructions</a:t>
            </a:r>
          </a:p>
          <a:p>
            <a:r>
              <a:rPr lang="en-US" dirty="0">
                <a:solidFill>
                  <a:schemeClr val="bg1">
                    <a:lumMod val="95000"/>
                    <a:lumOff val="5000"/>
                  </a:schemeClr>
                </a:solidFill>
              </a:rPr>
              <a:t>Applications – Prompt Engineering  </a:t>
            </a:r>
          </a:p>
          <a:p>
            <a:r>
              <a:rPr lang="en-US" dirty="0">
                <a:solidFill>
                  <a:schemeClr val="bg1">
                    <a:lumMod val="95000"/>
                    <a:lumOff val="5000"/>
                  </a:schemeClr>
                </a:solidFill>
              </a:rPr>
              <a:t>Applications – Live Demonstration</a:t>
            </a:r>
          </a:p>
          <a:p>
            <a:r>
              <a:rPr lang="en-US" dirty="0">
                <a:solidFill>
                  <a:schemeClr val="bg1">
                    <a:lumMod val="95000"/>
                    <a:lumOff val="5000"/>
                  </a:schemeClr>
                </a:solidFill>
              </a:rPr>
              <a:t>Q&amp;A  </a:t>
            </a:r>
          </a:p>
          <a:p>
            <a:endParaRPr lang="en-US" dirty="0">
              <a:solidFill>
                <a:schemeClr val="bg1">
                  <a:lumMod val="95000"/>
                  <a:lumOff val="5000"/>
                </a:schemeClr>
              </a:solidFill>
            </a:endParaRPr>
          </a:p>
          <a:p>
            <a:endParaRPr lang="en-US" dirty="0"/>
          </a:p>
          <a:p>
            <a:endParaRPr lang="en-US" dirty="0"/>
          </a:p>
        </p:txBody>
      </p:sp>
    </p:spTree>
    <p:extLst>
      <p:ext uri="{BB962C8B-B14F-4D97-AF65-F5344CB8AC3E}">
        <p14:creationId xmlns:p14="http://schemas.microsoft.com/office/powerpoint/2010/main" val="398605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1B70-8BD7-A29B-10F0-D0B7605A189E}"/>
              </a:ext>
            </a:extLst>
          </p:cNvPr>
          <p:cNvSpPr>
            <a:spLocks noGrp="1"/>
          </p:cNvSpPr>
          <p:nvPr>
            <p:ph type="title"/>
          </p:nvPr>
        </p:nvSpPr>
        <p:spPr/>
        <p:txBody>
          <a:bodyPr/>
          <a:lstStyle/>
          <a:p>
            <a:r>
              <a:rPr lang="en-US" b="1" dirty="0">
                <a:solidFill>
                  <a:schemeClr val="bg1">
                    <a:lumMod val="95000"/>
                    <a:lumOff val="5000"/>
                  </a:schemeClr>
                </a:solidFill>
              </a:rPr>
              <a:t>WHAT IS CHATGPT?</a:t>
            </a:r>
          </a:p>
        </p:txBody>
      </p:sp>
      <p:sp>
        <p:nvSpPr>
          <p:cNvPr id="3" name="Content Placeholder 2">
            <a:extLst>
              <a:ext uri="{FF2B5EF4-FFF2-40B4-BE49-F238E27FC236}">
                <a16:creationId xmlns:a16="http://schemas.microsoft.com/office/drawing/2014/main" id="{4E84D0B5-9FEB-6D42-60FC-06C7C9B202F8}"/>
              </a:ext>
            </a:extLst>
          </p:cNvPr>
          <p:cNvSpPr>
            <a:spLocks noGrp="1"/>
          </p:cNvSpPr>
          <p:nvPr>
            <p:ph idx="1"/>
          </p:nvPr>
        </p:nvSpPr>
        <p:spPr/>
        <p:txBody>
          <a:bodyPr>
            <a:normAutofit/>
          </a:bodyPr>
          <a:lstStyle/>
          <a:p>
            <a:r>
              <a:rPr lang="en-US" dirty="0">
                <a:solidFill>
                  <a:schemeClr val="bg1">
                    <a:lumMod val="95000"/>
                    <a:lumOff val="5000"/>
                  </a:schemeClr>
                </a:solidFill>
              </a:rPr>
              <a:t>ChatGPT is an AI-driven program that simulates conversation with users, offering text-based responses.</a:t>
            </a:r>
          </a:p>
          <a:p>
            <a:r>
              <a:rPr lang="en-US" b="1" dirty="0">
                <a:solidFill>
                  <a:schemeClr val="bg1">
                    <a:lumMod val="95000"/>
                    <a:lumOff val="5000"/>
                  </a:schemeClr>
                </a:solidFill>
              </a:rPr>
              <a:t>Generative</a:t>
            </a:r>
            <a:r>
              <a:rPr lang="en-US" dirty="0">
                <a:solidFill>
                  <a:schemeClr val="bg1">
                    <a:lumMod val="95000"/>
                    <a:lumOff val="5000"/>
                  </a:schemeClr>
                </a:solidFill>
              </a:rPr>
              <a:t>: Creates coherent and contextually relevant responses.</a:t>
            </a:r>
          </a:p>
          <a:p>
            <a:r>
              <a:rPr lang="en-US" b="1" dirty="0">
                <a:solidFill>
                  <a:schemeClr val="bg1">
                    <a:lumMod val="95000"/>
                    <a:lumOff val="5000"/>
                  </a:schemeClr>
                </a:solidFill>
              </a:rPr>
              <a:t>Pre-trained</a:t>
            </a:r>
            <a:r>
              <a:rPr lang="en-US" dirty="0">
                <a:solidFill>
                  <a:schemeClr val="bg1">
                    <a:lumMod val="95000"/>
                    <a:lumOff val="5000"/>
                  </a:schemeClr>
                </a:solidFill>
              </a:rPr>
              <a:t>: Utilizes databases of text across the internet.</a:t>
            </a:r>
          </a:p>
          <a:p>
            <a:r>
              <a:rPr lang="en-US" b="1" dirty="0">
                <a:solidFill>
                  <a:schemeClr val="bg1">
                    <a:lumMod val="95000"/>
                    <a:lumOff val="5000"/>
                  </a:schemeClr>
                </a:solidFill>
              </a:rPr>
              <a:t>Transformer</a:t>
            </a:r>
            <a:r>
              <a:rPr lang="en-US" dirty="0">
                <a:solidFill>
                  <a:schemeClr val="bg1">
                    <a:lumMod val="95000"/>
                    <a:lumOff val="5000"/>
                  </a:schemeClr>
                </a:solidFill>
              </a:rPr>
              <a:t>: Understands context. </a:t>
            </a:r>
          </a:p>
          <a:p>
            <a:r>
              <a:rPr lang="en-US" dirty="0">
                <a:solidFill>
                  <a:schemeClr val="bg1">
                    <a:lumMod val="95000"/>
                    <a:lumOff val="5000"/>
                  </a:schemeClr>
                </a:solidFill>
              </a:rPr>
              <a:t>ChatGPT 3.5 vs. 4.</a:t>
            </a:r>
          </a:p>
        </p:txBody>
      </p:sp>
      <p:pic>
        <p:nvPicPr>
          <p:cNvPr id="4" name="Picture 3">
            <a:extLst>
              <a:ext uri="{FF2B5EF4-FFF2-40B4-BE49-F238E27FC236}">
                <a16:creationId xmlns:a16="http://schemas.microsoft.com/office/drawing/2014/main" id="{F8BAA244-3BBC-60B2-890B-97FD714B0F7B}"/>
              </a:ext>
            </a:extLst>
          </p:cNvPr>
          <p:cNvPicPr>
            <a:picLocks noChangeAspect="1"/>
          </p:cNvPicPr>
          <p:nvPr/>
        </p:nvPicPr>
        <p:blipFill rotWithShape="1">
          <a:blip r:embed="rId3"/>
          <a:srcRect l="23189" t="31264" r="22749" b="30693"/>
          <a:stretch/>
        </p:blipFill>
        <p:spPr>
          <a:xfrm>
            <a:off x="7334052" y="836995"/>
            <a:ext cx="2630080" cy="1041616"/>
          </a:xfrm>
          <a:prstGeom prst="rect">
            <a:avLst/>
          </a:prstGeom>
        </p:spPr>
      </p:pic>
    </p:spTree>
    <p:extLst>
      <p:ext uri="{BB962C8B-B14F-4D97-AF65-F5344CB8AC3E}">
        <p14:creationId xmlns:p14="http://schemas.microsoft.com/office/powerpoint/2010/main" val="93980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5FF5-E5CE-22B2-857D-80897107EABC}"/>
              </a:ext>
            </a:extLst>
          </p:cNvPr>
          <p:cNvSpPr>
            <a:spLocks noGrp="1"/>
          </p:cNvSpPr>
          <p:nvPr>
            <p:ph type="title"/>
          </p:nvPr>
        </p:nvSpPr>
        <p:spPr/>
        <p:txBody>
          <a:bodyPr/>
          <a:lstStyle/>
          <a:p>
            <a:r>
              <a:rPr lang="en-US" b="1" dirty="0">
                <a:solidFill>
                  <a:schemeClr val="bg1">
                    <a:lumMod val="95000"/>
                    <a:lumOff val="5000"/>
                  </a:schemeClr>
                </a:solidFill>
              </a:rPr>
              <a:t>THE CONFIDENTIALITY PROBLEM</a:t>
            </a:r>
          </a:p>
        </p:txBody>
      </p:sp>
      <p:sp>
        <p:nvSpPr>
          <p:cNvPr id="3" name="Content Placeholder 2">
            <a:extLst>
              <a:ext uri="{FF2B5EF4-FFF2-40B4-BE49-F238E27FC236}">
                <a16:creationId xmlns:a16="http://schemas.microsoft.com/office/drawing/2014/main" id="{9AE1B215-2EE5-691A-B472-5D45CF649289}"/>
              </a:ext>
            </a:extLst>
          </p:cNvPr>
          <p:cNvSpPr>
            <a:spLocks noGrp="1"/>
          </p:cNvSpPr>
          <p:nvPr>
            <p:ph idx="1"/>
          </p:nvPr>
        </p:nvSpPr>
        <p:spPr/>
        <p:txBody>
          <a:bodyPr/>
          <a:lstStyle/>
          <a:p>
            <a:r>
              <a:rPr lang="en-US" dirty="0">
                <a:solidFill>
                  <a:schemeClr val="bg1">
                    <a:lumMod val="95000"/>
                    <a:lumOff val="5000"/>
                  </a:schemeClr>
                </a:solidFill>
              </a:rPr>
              <a:t>How to ensure client confidentiality is not compromised when using ChatGPT:</a:t>
            </a:r>
          </a:p>
          <a:p>
            <a:r>
              <a:rPr lang="en-US" dirty="0">
                <a:solidFill>
                  <a:schemeClr val="bg1">
                    <a:lumMod val="95000"/>
                    <a:lumOff val="5000"/>
                  </a:schemeClr>
                </a:solidFill>
              </a:rPr>
              <a:t>1. Removing identifying information. </a:t>
            </a:r>
          </a:p>
          <a:p>
            <a:r>
              <a:rPr lang="en-US" dirty="0">
                <a:solidFill>
                  <a:schemeClr val="bg1">
                    <a:lumMod val="95000"/>
                    <a:lumOff val="5000"/>
                  </a:schemeClr>
                </a:solidFill>
              </a:rPr>
              <a:t>2. Disable chat history and training.</a:t>
            </a:r>
          </a:p>
        </p:txBody>
      </p:sp>
      <p:pic>
        <p:nvPicPr>
          <p:cNvPr id="5" name="Picture 4">
            <a:extLst>
              <a:ext uri="{FF2B5EF4-FFF2-40B4-BE49-F238E27FC236}">
                <a16:creationId xmlns:a16="http://schemas.microsoft.com/office/drawing/2014/main" id="{2DCDBDD5-85E6-2434-2568-B50AE4181460}"/>
              </a:ext>
            </a:extLst>
          </p:cNvPr>
          <p:cNvPicPr>
            <a:picLocks noChangeAspect="1"/>
          </p:cNvPicPr>
          <p:nvPr/>
        </p:nvPicPr>
        <p:blipFill>
          <a:blip r:embed="rId3"/>
          <a:stretch>
            <a:fillRect/>
          </a:stretch>
        </p:blipFill>
        <p:spPr>
          <a:xfrm>
            <a:off x="6019818" y="2994953"/>
            <a:ext cx="5027593" cy="2948647"/>
          </a:xfrm>
          <a:prstGeom prst="rect">
            <a:avLst/>
          </a:prstGeom>
        </p:spPr>
      </p:pic>
      <p:pic>
        <p:nvPicPr>
          <p:cNvPr id="7" name="Picture 6">
            <a:extLst>
              <a:ext uri="{FF2B5EF4-FFF2-40B4-BE49-F238E27FC236}">
                <a16:creationId xmlns:a16="http://schemas.microsoft.com/office/drawing/2014/main" id="{5384D807-8A68-B98B-F83E-DF2B925AC4EB}"/>
              </a:ext>
            </a:extLst>
          </p:cNvPr>
          <p:cNvPicPr>
            <a:picLocks noChangeAspect="1"/>
          </p:cNvPicPr>
          <p:nvPr/>
        </p:nvPicPr>
        <p:blipFill>
          <a:blip r:embed="rId4"/>
          <a:stretch>
            <a:fillRect/>
          </a:stretch>
        </p:blipFill>
        <p:spPr>
          <a:xfrm>
            <a:off x="2023278" y="4210050"/>
            <a:ext cx="3114675" cy="1733550"/>
          </a:xfrm>
          <a:prstGeom prst="rect">
            <a:avLst/>
          </a:prstGeom>
        </p:spPr>
      </p:pic>
    </p:spTree>
    <p:extLst>
      <p:ext uri="{BB962C8B-B14F-4D97-AF65-F5344CB8AC3E}">
        <p14:creationId xmlns:p14="http://schemas.microsoft.com/office/powerpoint/2010/main" val="278584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1B2F0-61DF-2A16-4C69-305F8786E111}"/>
              </a:ext>
            </a:extLst>
          </p:cNvPr>
          <p:cNvSpPr>
            <a:spLocks noGrp="1"/>
          </p:cNvSpPr>
          <p:nvPr>
            <p:ph type="title"/>
          </p:nvPr>
        </p:nvSpPr>
        <p:spPr/>
        <p:txBody>
          <a:bodyPr/>
          <a:lstStyle/>
          <a:p>
            <a:r>
              <a:rPr lang="en-US" b="1" dirty="0">
                <a:solidFill>
                  <a:schemeClr val="bg1">
                    <a:lumMod val="95000"/>
                    <a:lumOff val="5000"/>
                  </a:schemeClr>
                </a:solidFill>
              </a:rPr>
              <a:t>ChatGPT is Not a Legal Research Tool</a:t>
            </a:r>
          </a:p>
        </p:txBody>
      </p:sp>
      <p:sp>
        <p:nvSpPr>
          <p:cNvPr id="3" name="Content Placeholder 2">
            <a:extLst>
              <a:ext uri="{FF2B5EF4-FFF2-40B4-BE49-F238E27FC236}">
                <a16:creationId xmlns:a16="http://schemas.microsoft.com/office/drawing/2014/main" id="{53E9DFD1-8074-8C6D-DFAB-2241743E0155}"/>
              </a:ext>
            </a:extLst>
          </p:cNvPr>
          <p:cNvSpPr>
            <a:spLocks noGrp="1"/>
          </p:cNvSpPr>
          <p:nvPr>
            <p:ph idx="1"/>
          </p:nvPr>
        </p:nvSpPr>
        <p:spPr>
          <a:xfrm>
            <a:off x="1141412" y="2097088"/>
            <a:ext cx="9905999" cy="3541714"/>
          </a:xfrm>
        </p:spPr>
        <p:txBody>
          <a:bodyPr>
            <a:normAutofit/>
          </a:bodyPr>
          <a:lstStyle/>
          <a:p>
            <a:r>
              <a:rPr lang="en-US" dirty="0">
                <a:solidFill>
                  <a:schemeClr val="bg1">
                    <a:lumMod val="95000"/>
                    <a:lumOff val="5000"/>
                  </a:schemeClr>
                </a:solidFill>
              </a:rPr>
              <a:t>Two lawyers and their New York-based law firm were fined for submitting fictitious legal cases in an aviation injury generated by ChatGPT.</a:t>
            </a:r>
          </a:p>
          <a:p>
            <a:r>
              <a:rPr lang="en-US" dirty="0">
                <a:solidFill>
                  <a:schemeClr val="bg1">
                    <a:lumMod val="95000"/>
                    <a:lumOff val="5000"/>
                  </a:schemeClr>
                </a:solidFill>
              </a:rPr>
              <a:t>Predictive text mechanisms based on internet data can lead to hallucinations.  </a:t>
            </a:r>
          </a:p>
        </p:txBody>
      </p:sp>
      <p:pic>
        <p:nvPicPr>
          <p:cNvPr id="8" name="Picture 7">
            <a:extLst>
              <a:ext uri="{FF2B5EF4-FFF2-40B4-BE49-F238E27FC236}">
                <a16:creationId xmlns:a16="http://schemas.microsoft.com/office/drawing/2014/main" id="{60C1BE46-E8EC-A23B-AF61-4A31BFDCF181}"/>
              </a:ext>
            </a:extLst>
          </p:cNvPr>
          <p:cNvPicPr>
            <a:picLocks noChangeAspect="1"/>
          </p:cNvPicPr>
          <p:nvPr/>
        </p:nvPicPr>
        <p:blipFill>
          <a:blip r:embed="rId3"/>
          <a:stretch>
            <a:fillRect/>
          </a:stretch>
        </p:blipFill>
        <p:spPr>
          <a:xfrm>
            <a:off x="2865601" y="3882085"/>
            <a:ext cx="6016889" cy="2688397"/>
          </a:xfrm>
          <a:prstGeom prst="rect">
            <a:avLst/>
          </a:prstGeom>
        </p:spPr>
      </p:pic>
    </p:spTree>
    <p:extLst>
      <p:ext uri="{BB962C8B-B14F-4D97-AF65-F5344CB8AC3E}">
        <p14:creationId xmlns:p14="http://schemas.microsoft.com/office/powerpoint/2010/main" val="365545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F327-93C6-08CE-87E5-0CAB0D0D19BD}"/>
              </a:ext>
            </a:extLst>
          </p:cNvPr>
          <p:cNvSpPr>
            <a:spLocks noGrp="1"/>
          </p:cNvSpPr>
          <p:nvPr>
            <p:ph type="title"/>
          </p:nvPr>
        </p:nvSpPr>
        <p:spPr/>
        <p:txBody>
          <a:bodyPr/>
          <a:lstStyle/>
          <a:p>
            <a:r>
              <a:rPr lang="en-US" b="1" dirty="0">
                <a:solidFill>
                  <a:schemeClr val="bg1">
                    <a:lumMod val="95000"/>
                    <a:lumOff val="5000"/>
                  </a:schemeClr>
                </a:solidFill>
              </a:rPr>
              <a:t>ChatGPT is Not a Legal Research Tool</a:t>
            </a:r>
          </a:p>
        </p:txBody>
      </p:sp>
      <p:pic>
        <p:nvPicPr>
          <p:cNvPr id="13" name="Content Placeholder 12">
            <a:extLst>
              <a:ext uri="{FF2B5EF4-FFF2-40B4-BE49-F238E27FC236}">
                <a16:creationId xmlns:a16="http://schemas.microsoft.com/office/drawing/2014/main" id="{B370F3E8-EF24-2A1A-98DF-F5AFBC257892}"/>
              </a:ext>
            </a:extLst>
          </p:cNvPr>
          <p:cNvPicPr>
            <a:picLocks noGrp="1" noChangeAspect="1"/>
          </p:cNvPicPr>
          <p:nvPr>
            <p:ph idx="1"/>
          </p:nvPr>
        </p:nvPicPr>
        <p:blipFill>
          <a:blip r:embed="rId3"/>
          <a:stretch>
            <a:fillRect/>
          </a:stretch>
        </p:blipFill>
        <p:spPr>
          <a:xfrm>
            <a:off x="2305167" y="2299441"/>
            <a:ext cx="7090354" cy="1272847"/>
          </a:xfrm>
        </p:spPr>
      </p:pic>
      <p:pic>
        <p:nvPicPr>
          <p:cNvPr id="15" name="Picture 14">
            <a:extLst>
              <a:ext uri="{FF2B5EF4-FFF2-40B4-BE49-F238E27FC236}">
                <a16:creationId xmlns:a16="http://schemas.microsoft.com/office/drawing/2014/main" id="{1D72101C-9D53-0DC4-D7F2-BF3B490B1824}"/>
              </a:ext>
            </a:extLst>
          </p:cNvPr>
          <p:cNvPicPr>
            <a:picLocks noChangeAspect="1"/>
          </p:cNvPicPr>
          <p:nvPr/>
        </p:nvPicPr>
        <p:blipFill rotWithShape="1">
          <a:blip r:embed="rId4"/>
          <a:srcRect l="3652" b="69564"/>
          <a:stretch/>
        </p:blipFill>
        <p:spPr>
          <a:xfrm>
            <a:off x="2305167" y="3655954"/>
            <a:ext cx="7090354" cy="1346969"/>
          </a:xfrm>
          <a:prstGeom prst="rect">
            <a:avLst/>
          </a:prstGeom>
        </p:spPr>
      </p:pic>
      <p:pic>
        <p:nvPicPr>
          <p:cNvPr id="17" name="Picture 16">
            <a:extLst>
              <a:ext uri="{FF2B5EF4-FFF2-40B4-BE49-F238E27FC236}">
                <a16:creationId xmlns:a16="http://schemas.microsoft.com/office/drawing/2014/main" id="{118EDE10-12E2-74F0-7EEA-1ED7F332EBDF}"/>
              </a:ext>
            </a:extLst>
          </p:cNvPr>
          <p:cNvPicPr>
            <a:picLocks noChangeAspect="1"/>
          </p:cNvPicPr>
          <p:nvPr/>
        </p:nvPicPr>
        <p:blipFill rotWithShape="1">
          <a:blip r:embed="rId4"/>
          <a:srcRect l="4033" t="67013"/>
          <a:stretch/>
        </p:blipFill>
        <p:spPr>
          <a:xfrm>
            <a:off x="2305167" y="5086589"/>
            <a:ext cx="7090354" cy="1465646"/>
          </a:xfrm>
          <a:prstGeom prst="rect">
            <a:avLst/>
          </a:prstGeom>
        </p:spPr>
      </p:pic>
      <p:sp>
        <p:nvSpPr>
          <p:cNvPr id="20" name="Oval 19">
            <a:extLst>
              <a:ext uri="{FF2B5EF4-FFF2-40B4-BE49-F238E27FC236}">
                <a16:creationId xmlns:a16="http://schemas.microsoft.com/office/drawing/2014/main" id="{89A12E45-F915-1B92-2196-5D3D0DB2FCEB}"/>
              </a:ext>
            </a:extLst>
          </p:cNvPr>
          <p:cNvSpPr/>
          <p:nvPr/>
        </p:nvSpPr>
        <p:spPr>
          <a:xfrm>
            <a:off x="2305167" y="5313444"/>
            <a:ext cx="491310" cy="292230"/>
          </a:xfrm>
          <a:prstGeom prst="ellipse">
            <a:avLst/>
          </a:prstGeom>
          <a:noFill/>
          <a:ln>
            <a:solidFill>
              <a:srgbClr val="FF000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9647E7-6303-1571-9767-316516FFBDB2}"/>
              </a:ext>
            </a:extLst>
          </p:cNvPr>
          <p:cNvSpPr txBox="1">
            <a:spLocks/>
          </p:cNvSpPr>
          <p:nvPr/>
        </p:nvSpPr>
        <p:spPr>
          <a:xfrm>
            <a:off x="1141412" y="1792926"/>
            <a:ext cx="990599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solidFill>
                  <a:schemeClr val="bg1">
                    <a:lumMod val="95000"/>
                    <a:lumOff val="5000"/>
                  </a:schemeClr>
                </a:solidFill>
              </a:rPr>
              <a:t>Examples of hallucinations: </a:t>
            </a:r>
          </a:p>
        </p:txBody>
      </p:sp>
    </p:spTree>
    <p:extLst>
      <p:ext uri="{BB962C8B-B14F-4D97-AF65-F5344CB8AC3E}">
        <p14:creationId xmlns:p14="http://schemas.microsoft.com/office/powerpoint/2010/main" val="2435775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A7A2-2B27-D4E7-5D79-F7CFA61B0BA5}"/>
              </a:ext>
            </a:extLst>
          </p:cNvPr>
          <p:cNvSpPr>
            <a:spLocks noGrp="1"/>
          </p:cNvSpPr>
          <p:nvPr>
            <p:ph type="title"/>
          </p:nvPr>
        </p:nvSpPr>
        <p:spPr/>
        <p:txBody>
          <a:bodyPr/>
          <a:lstStyle/>
          <a:p>
            <a:r>
              <a:rPr lang="en-US" dirty="0">
                <a:solidFill>
                  <a:schemeClr val="bg1">
                    <a:lumMod val="95000"/>
                    <a:lumOff val="5000"/>
                  </a:schemeClr>
                </a:solidFill>
              </a:rPr>
              <a:t>Applications – custom instructions</a:t>
            </a:r>
          </a:p>
        </p:txBody>
      </p:sp>
      <p:sp>
        <p:nvSpPr>
          <p:cNvPr id="3" name="Content Placeholder 2">
            <a:extLst>
              <a:ext uri="{FF2B5EF4-FFF2-40B4-BE49-F238E27FC236}">
                <a16:creationId xmlns:a16="http://schemas.microsoft.com/office/drawing/2014/main" id="{EAA29478-63C0-30DC-4737-9AD26439D378}"/>
              </a:ext>
            </a:extLst>
          </p:cNvPr>
          <p:cNvSpPr>
            <a:spLocks noGrp="1"/>
          </p:cNvSpPr>
          <p:nvPr>
            <p:ph idx="1"/>
          </p:nvPr>
        </p:nvSpPr>
        <p:spPr/>
        <p:txBody>
          <a:bodyPr/>
          <a:lstStyle/>
          <a:p>
            <a:r>
              <a:rPr lang="en-US" dirty="0">
                <a:solidFill>
                  <a:schemeClr val="bg1">
                    <a:lumMod val="95000"/>
                    <a:lumOff val="5000"/>
                  </a:schemeClr>
                </a:solidFill>
              </a:rPr>
              <a:t>Specify the kind of work ChatGPT will be assisting you with. </a:t>
            </a:r>
          </a:p>
        </p:txBody>
      </p:sp>
      <p:pic>
        <p:nvPicPr>
          <p:cNvPr id="5" name="Picture 4">
            <a:extLst>
              <a:ext uri="{FF2B5EF4-FFF2-40B4-BE49-F238E27FC236}">
                <a16:creationId xmlns:a16="http://schemas.microsoft.com/office/drawing/2014/main" id="{1C32E269-6E5C-0811-D0E0-155E698B9A99}"/>
              </a:ext>
            </a:extLst>
          </p:cNvPr>
          <p:cNvPicPr>
            <a:picLocks noChangeAspect="1"/>
          </p:cNvPicPr>
          <p:nvPr/>
        </p:nvPicPr>
        <p:blipFill rotWithShape="1">
          <a:blip r:embed="rId3"/>
          <a:srcRect l="-214" t="-2675" r="214" b="48182"/>
          <a:stretch/>
        </p:blipFill>
        <p:spPr>
          <a:xfrm>
            <a:off x="1336407" y="2870805"/>
            <a:ext cx="4413944" cy="3072795"/>
          </a:xfrm>
          <a:prstGeom prst="rect">
            <a:avLst/>
          </a:prstGeom>
        </p:spPr>
      </p:pic>
      <p:pic>
        <p:nvPicPr>
          <p:cNvPr id="7" name="Picture 6">
            <a:extLst>
              <a:ext uri="{FF2B5EF4-FFF2-40B4-BE49-F238E27FC236}">
                <a16:creationId xmlns:a16="http://schemas.microsoft.com/office/drawing/2014/main" id="{F56CFC35-7C25-01D8-7358-5502AC7A00FD}"/>
              </a:ext>
            </a:extLst>
          </p:cNvPr>
          <p:cNvPicPr>
            <a:picLocks noChangeAspect="1"/>
          </p:cNvPicPr>
          <p:nvPr/>
        </p:nvPicPr>
        <p:blipFill rotWithShape="1">
          <a:blip r:embed="rId3"/>
          <a:srcRect t="50000" b="10378"/>
          <a:stretch/>
        </p:blipFill>
        <p:spPr>
          <a:xfrm>
            <a:off x="5945346" y="3701083"/>
            <a:ext cx="4430288" cy="2242517"/>
          </a:xfrm>
          <a:prstGeom prst="rect">
            <a:avLst/>
          </a:prstGeom>
        </p:spPr>
      </p:pic>
    </p:spTree>
    <p:extLst>
      <p:ext uri="{BB962C8B-B14F-4D97-AF65-F5344CB8AC3E}">
        <p14:creationId xmlns:p14="http://schemas.microsoft.com/office/powerpoint/2010/main" val="373485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B2BE-43D9-80D6-F40A-68CA3B4F8320}"/>
              </a:ext>
            </a:extLst>
          </p:cNvPr>
          <p:cNvSpPr>
            <a:spLocks noGrp="1"/>
          </p:cNvSpPr>
          <p:nvPr>
            <p:ph type="title"/>
          </p:nvPr>
        </p:nvSpPr>
        <p:spPr/>
        <p:txBody>
          <a:bodyPr/>
          <a:lstStyle/>
          <a:p>
            <a:r>
              <a:rPr lang="en-US" b="1" dirty="0">
                <a:solidFill>
                  <a:schemeClr val="bg1">
                    <a:lumMod val="95000"/>
                    <a:lumOff val="5000"/>
                  </a:schemeClr>
                </a:solidFill>
              </a:rPr>
              <a:t>Applications – prompt engineering</a:t>
            </a:r>
          </a:p>
        </p:txBody>
      </p:sp>
      <p:sp>
        <p:nvSpPr>
          <p:cNvPr id="3" name="Content Placeholder 2">
            <a:extLst>
              <a:ext uri="{FF2B5EF4-FFF2-40B4-BE49-F238E27FC236}">
                <a16:creationId xmlns:a16="http://schemas.microsoft.com/office/drawing/2014/main" id="{19823066-B3DF-16FE-95AE-D33577F6335B}"/>
              </a:ext>
            </a:extLst>
          </p:cNvPr>
          <p:cNvSpPr>
            <a:spLocks noGrp="1"/>
          </p:cNvSpPr>
          <p:nvPr>
            <p:ph idx="1"/>
          </p:nvPr>
        </p:nvSpPr>
        <p:spPr/>
        <p:txBody>
          <a:bodyPr>
            <a:normAutofit/>
          </a:bodyPr>
          <a:lstStyle/>
          <a:p>
            <a:r>
              <a:rPr lang="en-US" dirty="0">
                <a:solidFill>
                  <a:schemeClr val="bg1">
                    <a:lumMod val="95000"/>
                    <a:lumOff val="5000"/>
                  </a:schemeClr>
                </a:solidFill>
              </a:rPr>
              <a:t>Prompt engineering is the process of crafting specific and detailed instructions to guide AI in generating useful and accurate content.</a:t>
            </a:r>
          </a:p>
          <a:p>
            <a:r>
              <a:rPr lang="en-US" dirty="0">
                <a:solidFill>
                  <a:schemeClr val="bg1">
                    <a:lumMod val="95000"/>
                    <a:lumOff val="5000"/>
                  </a:schemeClr>
                </a:solidFill>
              </a:rPr>
              <a:t>Use clear and unambiguous language in your prompts. </a:t>
            </a:r>
          </a:p>
          <a:p>
            <a:r>
              <a:rPr lang="en-US" dirty="0">
                <a:solidFill>
                  <a:schemeClr val="bg1">
                    <a:lumMod val="95000"/>
                    <a:lumOff val="5000"/>
                  </a:schemeClr>
                </a:solidFill>
              </a:rPr>
              <a:t>Example: Instead of ‘Draft a Complaint,' use 'Draft a complaint with the following information [insert case facts, desired counts, etc.] Include all necessary details like parties involved, legal issues, and specific terms.</a:t>
            </a:r>
          </a:p>
        </p:txBody>
      </p:sp>
    </p:spTree>
    <p:extLst>
      <p:ext uri="{BB962C8B-B14F-4D97-AF65-F5344CB8AC3E}">
        <p14:creationId xmlns:p14="http://schemas.microsoft.com/office/powerpoint/2010/main" val="4196359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228-3AF1-4865-228B-BFAF192BD002}"/>
              </a:ext>
            </a:extLst>
          </p:cNvPr>
          <p:cNvSpPr>
            <a:spLocks noGrp="1"/>
          </p:cNvSpPr>
          <p:nvPr>
            <p:ph type="title"/>
          </p:nvPr>
        </p:nvSpPr>
        <p:spPr/>
        <p:txBody>
          <a:bodyPr/>
          <a:lstStyle/>
          <a:p>
            <a:r>
              <a:rPr lang="en-US" b="1" dirty="0">
                <a:solidFill>
                  <a:schemeClr val="bg1">
                    <a:lumMod val="95000"/>
                    <a:lumOff val="5000"/>
                  </a:schemeClr>
                </a:solidFill>
              </a:rPr>
              <a:t>APPLICATIONS – DEMONSTRATION</a:t>
            </a:r>
          </a:p>
        </p:txBody>
      </p:sp>
      <p:sp>
        <p:nvSpPr>
          <p:cNvPr id="3" name="Content Placeholder 2">
            <a:extLst>
              <a:ext uri="{FF2B5EF4-FFF2-40B4-BE49-F238E27FC236}">
                <a16:creationId xmlns:a16="http://schemas.microsoft.com/office/drawing/2014/main" id="{1A312D69-38E0-0830-9C43-4FB0E9F7644E}"/>
              </a:ext>
            </a:extLst>
          </p:cNvPr>
          <p:cNvSpPr>
            <a:spLocks noGrp="1"/>
          </p:cNvSpPr>
          <p:nvPr>
            <p:ph idx="1"/>
          </p:nvPr>
        </p:nvSpPr>
        <p:spPr/>
        <p:txBody>
          <a:bodyPr>
            <a:normAutofit fontScale="85000" lnSpcReduction="20000"/>
          </a:bodyPr>
          <a:lstStyle/>
          <a:p>
            <a:r>
              <a:rPr lang="en-US" dirty="0">
                <a:solidFill>
                  <a:schemeClr val="bg1">
                    <a:lumMod val="95000"/>
                    <a:lumOff val="5000"/>
                  </a:schemeClr>
                </a:solidFill>
              </a:rPr>
              <a:t>General and Case Specific Legal Questions</a:t>
            </a:r>
          </a:p>
          <a:p>
            <a:r>
              <a:rPr lang="en-US" dirty="0">
                <a:solidFill>
                  <a:schemeClr val="bg1">
                    <a:lumMod val="95000"/>
                    <a:lumOff val="5000"/>
                  </a:schemeClr>
                </a:solidFill>
              </a:rPr>
              <a:t>General Correspondence</a:t>
            </a:r>
          </a:p>
          <a:p>
            <a:r>
              <a:rPr lang="en-US" dirty="0">
                <a:solidFill>
                  <a:schemeClr val="bg1">
                    <a:lumMod val="95000"/>
                    <a:lumOff val="5000"/>
                  </a:schemeClr>
                </a:solidFill>
              </a:rPr>
              <a:t>Damages Calculations</a:t>
            </a:r>
          </a:p>
          <a:p>
            <a:r>
              <a:rPr lang="en-US" dirty="0">
                <a:solidFill>
                  <a:schemeClr val="bg1">
                    <a:lumMod val="95000"/>
                    <a:lumOff val="5000"/>
                  </a:schemeClr>
                </a:solidFill>
              </a:rPr>
              <a:t>Demand Letters</a:t>
            </a:r>
          </a:p>
          <a:p>
            <a:r>
              <a:rPr lang="en-US" dirty="0">
                <a:solidFill>
                  <a:schemeClr val="bg1">
                    <a:lumMod val="95000"/>
                    <a:lumOff val="5000"/>
                  </a:schemeClr>
                </a:solidFill>
              </a:rPr>
              <a:t>Deposition Outlines</a:t>
            </a:r>
          </a:p>
          <a:p>
            <a:r>
              <a:rPr lang="en-US" dirty="0">
                <a:solidFill>
                  <a:schemeClr val="bg1">
                    <a:lumMod val="95000"/>
                    <a:lumOff val="5000"/>
                  </a:schemeClr>
                </a:solidFill>
              </a:rPr>
              <a:t>Complaints and Motions</a:t>
            </a:r>
          </a:p>
          <a:p>
            <a:r>
              <a:rPr lang="en-US" dirty="0">
                <a:solidFill>
                  <a:schemeClr val="bg1">
                    <a:lumMod val="95000"/>
                    <a:lumOff val="5000"/>
                  </a:schemeClr>
                </a:solidFill>
              </a:rPr>
              <a:t>Proofing and Revising</a:t>
            </a:r>
          </a:p>
          <a:p>
            <a:r>
              <a:rPr lang="en-US" dirty="0">
                <a:solidFill>
                  <a:schemeClr val="bg1">
                    <a:lumMod val="95000"/>
                    <a:lumOff val="5000"/>
                  </a:schemeClr>
                </a:solidFill>
              </a:rPr>
              <a:t>Document Analysis</a:t>
            </a:r>
          </a:p>
          <a:p>
            <a:endParaRPr lang="en-US" dirty="0"/>
          </a:p>
          <a:p>
            <a:endParaRPr lang="en-US" dirty="0"/>
          </a:p>
        </p:txBody>
      </p:sp>
    </p:spTree>
    <p:extLst>
      <p:ext uri="{BB962C8B-B14F-4D97-AF65-F5344CB8AC3E}">
        <p14:creationId xmlns:p14="http://schemas.microsoft.com/office/powerpoint/2010/main" val="2005055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1678</TotalTime>
  <Words>776</Words>
  <Application>Microsoft Office PowerPoint</Application>
  <PresentationFormat>Widescreen</PresentationFormat>
  <Paragraphs>63</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Publico</vt:lpstr>
      <vt:lpstr>Times New Roman</vt:lpstr>
      <vt:lpstr>Tw Cen MT</vt:lpstr>
      <vt:lpstr>Circuit</vt:lpstr>
      <vt:lpstr>APPLICATIONS OF CHATGPT IN YOUR LAW PRACTICE </vt:lpstr>
      <vt:lpstr>OVERVIEW</vt:lpstr>
      <vt:lpstr>WHAT IS CHATGPT?</vt:lpstr>
      <vt:lpstr>THE CONFIDENTIALITY PROBLEM</vt:lpstr>
      <vt:lpstr>ChatGPT is Not a Legal Research Tool</vt:lpstr>
      <vt:lpstr>ChatGPT is Not a Legal Research Tool</vt:lpstr>
      <vt:lpstr>Applications – custom instructions</vt:lpstr>
      <vt:lpstr>Applications – prompt engineering</vt:lpstr>
      <vt:lpstr>APPLICATIONS – DEMONSTRATION</vt:lpstr>
      <vt:lpstr>QUESTIONS? </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CHATGTP IN YOUR LAW PRACTICE</dc:title>
  <dc:creator>Neo Adkins</dc:creator>
  <cp:lastModifiedBy>Halie Bruns</cp:lastModifiedBy>
  <cp:revision>5</cp:revision>
  <cp:lastPrinted>2023-11-29T22:16:27Z</cp:lastPrinted>
  <dcterms:created xsi:type="dcterms:W3CDTF">2023-11-26T00:09:28Z</dcterms:created>
  <dcterms:modified xsi:type="dcterms:W3CDTF">2023-11-30T00:00:53Z</dcterms:modified>
</cp:coreProperties>
</file>