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357" r:id="rId3"/>
    <p:sldId id="257" r:id="rId4"/>
    <p:sldId id="259" r:id="rId5"/>
    <p:sldId id="258" r:id="rId6"/>
    <p:sldId id="260" r:id="rId7"/>
    <p:sldId id="261" r:id="rId8"/>
    <p:sldId id="262" r:id="rId9"/>
    <p:sldId id="263" r:id="rId10"/>
    <p:sldId id="265" r:id="rId11"/>
    <p:sldId id="267" r:id="rId12"/>
    <p:sldId id="269" r:id="rId13"/>
    <p:sldId id="268"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6" r:id="rId29"/>
    <p:sldId id="287" r:id="rId30"/>
    <p:sldId id="288" r:id="rId31"/>
    <p:sldId id="289" r:id="rId32"/>
    <p:sldId id="290" r:id="rId33"/>
    <p:sldId id="292" r:id="rId34"/>
    <p:sldId id="293" r:id="rId35"/>
    <p:sldId id="294" r:id="rId36"/>
    <p:sldId id="295" r:id="rId37"/>
    <p:sldId id="296" r:id="rId38"/>
    <p:sldId id="297" r:id="rId39"/>
    <p:sldId id="298"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6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868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608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3831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68120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3844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615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03910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9966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81370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9354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12/1/2023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81779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12/1/2023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923850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67F305-7C00-FD39-52C3-2D4849247498}"/>
              </a:ext>
            </a:extLst>
          </p:cNvPr>
          <p:cNvSpPr>
            <a:spLocks noGrp="1"/>
          </p:cNvSpPr>
          <p:nvPr>
            <p:ph type="ctrTitle"/>
          </p:nvPr>
        </p:nvSpPr>
        <p:spPr>
          <a:xfrm>
            <a:off x="4907560" y="897626"/>
            <a:ext cx="6594483" cy="4806888"/>
          </a:xfrm>
        </p:spPr>
        <p:txBody>
          <a:bodyPr anchor="b">
            <a:noAutofit/>
          </a:bodyPr>
          <a:lstStyle/>
          <a:p>
            <a:pPr algn="ct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Changes to the </a:t>
            </a: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Adoption Code</a:t>
            </a: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Huntsville Bar Association</a:t>
            </a: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12-1-23</a:t>
            </a:r>
            <a:br>
              <a:rPr lang="en-US" sz="4000" b="1" dirty="0">
                <a:latin typeface="Calibri" panose="020F0502020204030204" pitchFamily="34" charset="0"/>
                <a:cs typeface="Calibri" panose="020F0502020204030204" pitchFamily="34" charset="0"/>
              </a:rPr>
            </a:b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Frank Barger, Judge of Probate</a:t>
            </a:r>
          </a:p>
        </p:txBody>
      </p:sp>
      <p:cxnSp>
        <p:nvCxnSpPr>
          <p:cNvPr id="16" name="Straight Connector 11">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Picture 4" descr="Logo&#10;&#10;Description automatically generated">
            <a:extLst>
              <a:ext uri="{FF2B5EF4-FFF2-40B4-BE49-F238E27FC236}">
                <a16:creationId xmlns:a16="http://schemas.microsoft.com/office/drawing/2014/main" id="{6D0B83F3-474C-8ADF-026C-467E7A1D0652}"/>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537015" y="1153480"/>
            <a:ext cx="4370545" cy="4370548"/>
          </a:xfrm>
          <a:prstGeom prst="rect">
            <a:avLst/>
          </a:prstGeom>
        </p:spPr>
      </p:pic>
      <p:cxnSp>
        <p:nvCxnSpPr>
          <p:cNvPr id="14" name="Straight Connector 13">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637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r>
              <a:rPr lang="en-US" b="1" dirty="0">
                <a:latin typeface="Calibri" panose="020F0502020204030204" pitchFamily="34" charset="0"/>
                <a:cs typeface="Calibri" panose="020F0502020204030204" pitchFamily="34" charset="0"/>
              </a:rPr>
              <a:t>Venue</a:t>
            </a:r>
          </a:p>
        </p:txBody>
      </p:sp>
      <p:cxnSp>
        <p:nvCxnSpPr>
          <p:cNvPr id="29" name="Straight Connector 28">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31" name="Straight Connector 30">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6722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76C126-D6A8-D633-9CCE-02E8886FA578}"/>
              </a:ext>
            </a:extLst>
          </p:cNvPr>
          <p:cNvSpPr>
            <a:spLocks noGrp="1"/>
          </p:cNvSpPr>
          <p:nvPr>
            <p:ph type="title"/>
          </p:nvPr>
        </p:nvSpPr>
        <p:spPr>
          <a:xfrm>
            <a:off x="482600" y="1129409"/>
            <a:ext cx="10634472" cy="1278231"/>
          </a:xfrm>
        </p:spPr>
        <p:txBody>
          <a:bodyPr/>
          <a:lstStyle/>
          <a:p>
            <a:pPr algn="ctr"/>
            <a:r>
              <a:rPr lang="en-US" sz="6000" dirty="0">
                <a:latin typeface="Calibri" panose="020F0502020204030204" pitchFamily="34" charset="0"/>
                <a:cs typeface="Calibri" panose="020F0502020204030204" pitchFamily="34" charset="0"/>
              </a:rPr>
              <a:t>Venue (Same Old Law)</a:t>
            </a:r>
            <a:br>
              <a:rPr lang="en-US" dirty="0"/>
            </a:br>
            <a:endParaRPr lang="en-US" dirty="0"/>
          </a:p>
        </p:txBody>
      </p:sp>
      <p:sp>
        <p:nvSpPr>
          <p:cNvPr id="7" name="Content Placeholder 6">
            <a:extLst>
              <a:ext uri="{FF2B5EF4-FFF2-40B4-BE49-F238E27FC236}">
                <a16:creationId xmlns:a16="http://schemas.microsoft.com/office/drawing/2014/main" id="{8BCC0AF0-AA07-8204-9108-B5B4E3F7BFFD}"/>
              </a:ext>
            </a:extLst>
          </p:cNvPr>
          <p:cNvSpPr>
            <a:spLocks noGrp="1"/>
          </p:cNvSpPr>
          <p:nvPr>
            <p:ph idx="1"/>
          </p:nvPr>
        </p:nvSpPr>
        <p:spPr>
          <a:xfrm>
            <a:off x="482600" y="2567033"/>
            <a:ext cx="10506991" cy="3253837"/>
          </a:xfrm>
        </p:spPr>
        <p:txBody>
          <a:bodyPr>
            <a:normAutofit lnSpcReduction="10000"/>
          </a:bodyPr>
          <a:lstStyle/>
          <a:p>
            <a:r>
              <a:rPr lang="en-US" dirty="0">
                <a:latin typeface="Calibri" panose="020F0502020204030204" pitchFamily="34" charset="0"/>
                <a:cs typeface="Calibri" panose="020F0502020204030204" pitchFamily="34" charset="0"/>
              </a:rPr>
              <a:t>(a) A petition for adoption may be filed in the probate court in  the county in which:</a:t>
            </a:r>
          </a:p>
          <a:p>
            <a:r>
              <a:rPr lang="en-US" dirty="0">
                <a:latin typeface="Calibri" panose="020F0502020204030204" pitchFamily="34" charset="0"/>
                <a:cs typeface="Calibri" panose="020F0502020204030204" pitchFamily="34" charset="0"/>
              </a:rPr>
              <a:t>	(1) The adoptee is born, resides, or has a legal domicile;</a:t>
            </a:r>
          </a:p>
          <a:p>
            <a:r>
              <a:rPr lang="en-US" dirty="0">
                <a:latin typeface="Calibri" panose="020F0502020204030204" pitchFamily="34" charset="0"/>
                <a:cs typeface="Calibri" panose="020F0502020204030204" pitchFamily="34" charset="0"/>
              </a:rPr>
              <a:t>	(2) A petitioner resides, or is in military service; or</a:t>
            </a:r>
          </a:p>
          <a:p>
            <a:r>
              <a:rPr lang="en-US" dirty="0">
                <a:latin typeface="Calibri" panose="020F0502020204030204" pitchFamily="34" charset="0"/>
                <a:cs typeface="Calibri" panose="020F0502020204030204" pitchFamily="34" charset="0"/>
              </a:rPr>
              <a:t>	(3) An office of any agency or institution operating under the laws of this 	state having guardianship or custody of an</a:t>
            </a:r>
          </a:p>
          <a:p>
            <a:r>
              <a:rPr lang="en-US" dirty="0">
                <a:latin typeface="Calibri" panose="020F0502020204030204" pitchFamily="34" charset="0"/>
                <a:cs typeface="Calibri" panose="020F0502020204030204" pitchFamily="34" charset="0"/>
              </a:rPr>
              <a:t>	adoptee is located.</a:t>
            </a:r>
          </a:p>
          <a:p>
            <a:r>
              <a:rPr lang="en-US" dirty="0"/>
              <a:t>									</a:t>
            </a:r>
            <a:r>
              <a:rPr lang="en-US" sz="1700" dirty="0"/>
              <a:t>26-10E-4</a:t>
            </a:r>
          </a:p>
          <a:p>
            <a:endParaRPr lang="en-US" dirty="0"/>
          </a:p>
        </p:txBody>
      </p:sp>
    </p:spTree>
    <p:extLst>
      <p:ext uri="{BB962C8B-B14F-4D97-AF65-F5344CB8AC3E}">
        <p14:creationId xmlns:p14="http://schemas.microsoft.com/office/powerpoint/2010/main" val="357552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1598-A630-119E-21AF-996F3F3381AE}"/>
              </a:ext>
            </a:extLst>
          </p:cNvPr>
          <p:cNvSpPr>
            <a:spLocks noGrp="1"/>
          </p:cNvSpPr>
          <p:nvPr>
            <p:ph type="title"/>
          </p:nvPr>
        </p:nvSpPr>
        <p:spPr>
          <a:xfrm>
            <a:off x="482600" y="978408"/>
            <a:ext cx="10634472" cy="1764792"/>
          </a:xfrm>
        </p:spPr>
        <p:txBody>
          <a:bodyPr/>
          <a:lstStyle/>
          <a:p>
            <a:pPr algn="ctr"/>
            <a:r>
              <a:rPr lang="en-US" sz="6000" dirty="0">
                <a:latin typeface="Calibri" panose="020F0502020204030204" pitchFamily="34" charset="0"/>
                <a:cs typeface="Calibri" panose="020F0502020204030204" pitchFamily="34" charset="0"/>
              </a:rPr>
              <a:t>Venue (Additional Option)</a:t>
            </a:r>
            <a:br>
              <a:rPr lang="en-US" dirty="0"/>
            </a:br>
            <a:endParaRPr lang="en-US" dirty="0"/>
          </a:p>
        </p:txBody>
      </p:sp>
      <p:sp>
        <p:nvSpPr>
          <p:cNvPr id="3" name="Content Placeholder 2">
            <a:extLst>
              <a:ext uri="{FF2B5EF4-FFF2-40B4-BE49-F238E27FC236}">
                <a16:creationId xmlns:a16="http://schemas.microsoft.com/office/drawing/2014/main" id="{89581BB4-C1C7-A644-D20C-9711CC133C37}"/>
              </a:ext>
            </a:extLst>
          </p:cNvPr>
          <p:cNvSpPr>
            <a:spLocks noGrp="1"/>
          </p:cNvSpPr>
          <p:nvPr>
            <p:ph idx="1"/>
          </p:nvPr>
        </p:nvSpPr>
        <p:spPr>
          <a:xfrm>
            <a:off x="482600" y="2558642"/>
            <a:ext cx="10506991" cy="2859556"/>
          </a:xfrm>
        </p:spPr>
        <p:txBody>
          <a:bodyPr>
            <a:normAutofit fontScale="47500" lnSpcReduction="20000"/>
          </a:bodyPr>
          <a:lstStyle/>
          <a:p>
            <a:r>
              <a:rPr lang="en-US" sz="4200" dirty="0">
                <a:latin typeface="Calibri" panose="020F0502020204030204" pitchFamily="34" charset="0"/>
                <a:cs typeface="Calibri" panose="020F0502020204030204" pitchFamily="34" charset="0"/>
              </a:rPr>
              <a:t>(b) Notwithstanding Subsection (a) of this Section, a petition for adoption may be filed in the probate court in another county if:</a:t>
            </a:r>
          </a:p>
          <a:p>
            <a:r>
              <a:rPr lang="en-US" sz="4200" dirty="0">
                <a:latin typeface="Calibri" panose="020F0502020204030204" pitchFamily="34" charset="0"/>
                <a:cs typeface="Calibri" panose="020F0502020204030204" pitchFamily="34" charset="0"/>
              </a:rPr>
              <a:t>	(1) The petitioner shows good cause on the record as to why the probate court selected 	should exercise venue over the adoption case;</a:t>
            </a:r>
          </a:p>
          <a:p>
            <a:r>
              <a:rPr lang="en-US" sz="4200" dirty="0">
                <a:latin typeface="Calibri" panose="020F0502020204030204" pitchFamily="34" charset="0"/>
                <a:cs typeface="Calibri" panose="020F0502020204030204" pitchFamily="34" charset="0"/>
              </a:rPr>
              <a:t>	(2) No party objects the probate court selected within 30 of service of the petition; 	and</a:t>
            </a:r>
          </a:p>
          <a:p>
            <a:r>
              <a:rPr lang="en-US" sz="4200" dirty="0">
                <a:latin typeface="Calibri" panose="020F0502020204030204" pitchFamily="34" charset="0"/>
                <a:cs typeface="Calibri" panose="020F0502020204030204" pitchFamily="34" charset="0"/>
              </a:rPr>
              <a:t>	(3) The probate court selected determines in writing that it is in the best interest of 	the adoptee for the probate court to exercise venue over the adoption case.</a:t>
            </a:r>
          </a:p>
          <a:p>
            <a:r>
              <a:rPr lang="en-US" dirty="0">
                <a:latin typeface="Calibri" panose="020F0502020204030204" pitchFamily="34" charset="0"/>
                <a:cs typeface="Calibri" panose="020F0502020204030204" pitchFamily="34" charset="0"/>
              </a:rPr>
              <a:t>										</a:t>
            </a:r>
            <a:r>
              <a:rPr lang="en-US" sz="3400" dirty="0">
                <a:latin typeface="Calibri" panose="020F0502020204030204" pitchFamily="34" charset="0"/>
                <a:cs typeface="Calibri" panose="020F0502020204030204" pitchFamily="34" charset="0"/>
              </a:rPr>
              <a:t>26-10E-4</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831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2B7E4-257D-A367-D853-AF5618BE1BE4}"/>
              </a:ext>
            </a:extLst>
          </p:cNvPr>
          <p:cNvSpPr>
            <a:spLocks noGrp="1"/>
          </p:cNvSpPr>
          <p:nvPr>
            <p:ph type="title"/>
          </p:nvPr>
        </p:nvSpPr>
        <p:spPr>
          <a:xfrm>
            <a:off x="482600" y="886128"/>
            <a:ext cx="10634472" cy="1513123"/>
          </a:xfrm>
        </p:spPr>
        <p:txBody>
          <a:bodyPr/>
          <a:lstStyle/>
          <a:p>
            <a:pPr algn="ctr">
              <a:lnSpc>
                <a:spcPct val="100000"/>
              </a:lnSpc>
              <a:spcBef>
                <a:spcPts val="20"/>
              </a:spcBef>
            </a:pPr>
            <a:br>
              <a:rPr lang="en-US" sz="7200" dirty="0">
                <a:latin typeface="Times New Roman"/>
                <a:cs typeface="Times New Roman"/>
              </a:rPr>
            </a:br>
            <a:br>
              <a:rPr lang="en-US" sz="7200" dirty="0">
                <a:latin typeface="Times New Roman"/>
                <a:cs typeface="Times New Roman"/>
              </a:rPr>
            </a:br>
            <a:r>
              <a:rPr lang="en-US" sz="6000" dirty="0">
                <a:latin typeface="Calibri" panose="020F0502020204030204" pitchFamily="34" charset="0"/>
                <a:cs typeface="Calibri" panose="020F0502020204030204" pitchFamily="34" charset="0"/>
              </a:rPr>
              <a:t>Who can Adopt? (some new, some old)</a:t>
            </a:r>
            <a:br>
              <a:rPr lang="en-US" sz="7200" dirty="0">
                <a:latin typeface="Times New Roman"/>
                <a:cs typeface="Times New Roman"/>
              </a:rPr>
            </a:br>
            <a:br>
              <a:rPr lang="en-US" sz="6600" dirty="0">
                <a:latin typeface="Arial"/>
                <a:cs typeface="Arial"/>
              </a:rPr>
            </a:br>
            <a:endParaRPr lang="en-US" dirty="0"/>
          </a:p>
        </p:txBody>
      </p:sp>
      <p:sp>
        <p:nvSpPr>
          <p:cNvPr id="3" name="Content Placeholder 2">
            <a:extLst>
              <a:ext uri="{FF2B5EF4-FFF2-40B4-BE49-F238E27FC236}">
                <a16:creationId xmlns:a16="http://schemas.microsoft.com/office/drawing/2014/main" id="{A7C29127-BBF6-1E34-0849-57544ECC49D6}"/>
              </a:ext>
            </a:extLst>
          </p:cNvPr>
          <p:cNvSpPr>
            <a:spLocks noGrp="1"/>
          </p:cNvSpPr>
          <p:nvPr>
            <p:ph idx="1"/>
          </p:nvPr>
        </p:nvSpPr>
        <p:spPr>
          <a:xfrm>
            <a:off x="482600" y="2867944"/>
            <a:ext cx="10506991" cy="3011647"/>
          </a:xfrm>
        </p:spPr>
        <p:txBody>
          <a:bodyPr>
            <a:normAutofit fontScale="92500" lnSpcReduction="10000"/>
          </a:bodyPr>
          <a:lstStyle/>
          <a:p>
            <a:pPr marL="342900" indent="-342900">
              <a:buFont typeface="Wingdings" panose="05000000000000000000" pitchFamily="2" charset="2"/>
              <a:buChar char="ü"/>
            </a:pPr>
            <a:r>
              <a:rPr lang="en-US" sz="2600" dirty="0">
                <a:latin typeface="Calibri" panose="020F0502020204030204" pitchFamily="34" charset="0"/>
                <a:cs typeface="Calibri" panose="020F0502020204030204" pitchFamily="34" charset="0"/>
              </a:rPr>
              <a:t>Prohibits an adoption by more than two persons.  </a:t>
            </a:r>
          </a:p>
          <a:p>
            <a:pPr marL="342900" indent="-342900">
              <a:buFont typeface="Wingdings" panose="05000000000000000000" pitchFamily="2" charset="2"/>
              <a:buChar char="ü"/>
            </a:pPr>
            <a:r>
              <a:rPr lang="en-US" sz="2600" dirty="0">
                <a:latin typeface="Calibri" panose="020F0502020204030204" pitchFamily="34" charset="0"/>
                <a:cs typeface="Calibri" panose="020F0502020204030204" pitchFamily="34" charset="0"/>
              </a:rPr>
              <a:t>Single persons may adopt.</a:t>
            </a:r>
          </a:p>
          <a:p>
            <a:pPr marL="342900" indent="-342900">
              <a:buFont typeface="Wingdings" panose="05000000000000000000" pitchFamily="2" charset="2"/>
              <a:buChar char="ü"/>
            </a:pPr>
            <a:r>
              <a:rPr lang="en-US" sz="2600" dirty="0">
                <a:latin typeface="Calibri" panose="020F0502020204030204" pitchFamily="34" charset="0"/>
                <a:cs typeface="Calibri" panose="020F0502020204030204" pitchFamily="34" charset="0"/>
              </a:rPr>
              <a:t>Also, if two persons adopt, those </a:t>
            </a:r>
            <a:r>
              <a:rPr lang="en-US" sz="2600" b="1" u="sng" dirty="0">
                <a:latin typeface="Calibri" panose="020F0502020204030204" pitchFamily="34" charset="0"/>
                <a:cs typeface="Calibri" panose="020F0502020204030204" pitchFamily="34" charset="0"/>
              </a:rPr>
              <a:t>two must be married.</a:t>
            </a:r>
          </a:p>
          <a:p>
            <a:pPr marL="342900" indent="-342900">
              <a:buFont typeface="Wingdings" panose="05000000000000000000" pitchFamily="2" charset="2"/>
              <a:buChar char="ü"/>
            </a:pPr>
            <a:r>
              <a:rPr lang="en-US" sz="2600" b="1" dirty="0">
                <a:latin typeface="Calibri" panose="020F0502020204030204" pitchFamily="34" charset="0"/>
                <a:cs typeface="Calibri" panose="020F0502020204030204" pitchFamily="34" charset="0"/>
              </a:rPr>
              <a:t>Requires petitioner</a:t>
            </a:r>
            <a:r>
              <a:rPr lang="en-US" sz="2600" dirty="0">
                <a:latin typeface="Calibri" panose="020F0502020204030204" pitchFamily="34" charset="0"/>
                <a:cs typeface="Calibri" panose="020F0502020204030204" pitchFamily="34" charset="0"/>
              </a:rPr>
              <a:t> to be an </a:t>
            </a:r>
            <a:r>
              <a:rPr lang="en-US" sz="2600" b="1" dirty="0">
                <a:latin typeface="Calibri" panose="020F0502020204030204" pitchFamily="34" charset="0"/>
                <a:cs typeface="Calibri" panose="020F0502020204030204" pitchFamily="34" charset="0"/>
              </a:rPr>
              <a:t>adult and be at least 10 years older than an adoptee </a:t>
            </a:r>
            <a:r>
              <a:rPr lang="en-US" sz="2600" dirty="0">
                <a:latin typeface="Calibri" panose="020F0502020204030204" pitchFamily="34" charset="0"/>
                <a:cs typeface="Calibri" panose="020F0502020204030204" pitchFamily="34" charset="0"/>
              </a:rPr>
              <a:t>and also prove adoption is </a:t>
            </a:r>
            <a:r>
              <a:rPr lang="en-US" sz="2600" b="1" dirty="0">
                <a:latin typeface="Calibri" panose="020F0502020204030204" pitchFamily="34" charset="0"/>
                <a:cs typeface="Calibri" panose="020F0502020204030204" pitchFamily="34" charset="0"/>
              </a:rPr>
              <a:t>in the best interest of child.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26-10E-5</a:t>
            </a:r>
          </a:p>
          <a:p>
            <a:endParaRPr lang="en-US" dirty="0"/>
          </a:p>
        </p:txBody>
      </p:sp>
    </p:spTree>
    <p:extLst>
      <p:ext uri="{BB962C8B-B14F-4D97-AF65-F5344CB8AC3E}">
        <p14:creationId xmlns:p14="http://schemas.microsoft.com/office/powerpoint/2010/main" val="3165234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B5D2-D23B-4263-0221-B790344BDED0}"/>
              </a:ext>
            </a:extLst>
          </p:cNvPr>
          <p:cNvSpPr>
            <a:spLocks noGrp="1"/>
          </p:cNvSpPr>
          <p:nvPr>
            <p:ph type="title"/>
          </p:nvPr>
        </p:nvSpPr>
        <p:spPr>
          <a:xfrm>
            <a:off x="482600" y="978408"/>
            <a:ext cx="10634472" cy="1546678"/>
          </a:xfrm>
        </p:spPr>
        <p:txBody>
          <a:bodyPr/>
          <a:lstStyle/>
          <a:p>
            <a:pPr algn="ctr"/>
            <a:r>
              <a:rPr lang="en-US" sz="6000" dirty="0">
                <a:latin typeface="Calibri" panose="020F0502020204030204" pitchFamily="34" charset="0"/>
                <a:cs typeface="Calibri" panose="020F0502020204030204" pitchFamily="34" charset="0"/>
              </a:rPr>
              <a:t>Who can Adopt? (new)</a:t>
            </a:r>
            <a:br>
              <a:rPr lang="en-US" dirty="0"/>
            </a:br>
            <a:endParaRPr lang="en-US" dirty="0"/>
          </a:p>
        </p:txBody>
      </p:sp>
      <p:sp>
        <p:nvSpPr>
          <p:cNvPr id="3" name="Content Placeholder 2">
            <a:extLst>
              <a:ext uri="{FF2B5EF4-FFF2-40B4-BE49-F238E27FC236}">
                <a16:creationId xmlns:a16="http://schemas.microsoft.com/office/drawing/2014/main" id="{BE142694-B81F-D56B-8202-06AAA5A26D20}"/>
              </a:ext>
            </a:extLst>
          </p:cNvPr>
          <p:cNvSpPr>
            <a:spLocks noGrp="1"/>
          </p:cNvSpPr>
          <p:nvPr>
            <p:ph idx="1"/>
          </p:nvPr>
        </p:nvSpPr>
        <p:spPr>
          <a:xfrm>
            <a:off x="482600" y="2634144"/>
            <a:ext cx="10506991" cy="3245448"/>
          </a:xfrm>
        </p:spPr>
        <p:txBody>
          <a:bodyPr>
            <a:normAutofit/>
          </a:bodyPr>
          <a:lstStyle/>
          <a:p>
            <a:r>
              <a:rPr lang="en-US" dirty="0">
                <a:latin typeface="Calibri" panose="020F0502020204030204" pitchFamily="34" charset="0"/>
                <a:cs typeface="Calibri" panose="020F0502020204030204" pitchFamily="34" charset="0"/>
              </a:rPr>
              <a:t>(e) (3)</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A </a:t>
            </a:r>
            <a:r>
              <a:rPr lang="en-US" b="1" dirty="0">
                <a:latin typeface="Calibri" panose="020F0502020204030204" pitchFamily="34" charset="0"/>
                <a:cs typeface="Calibri" panose="020F0502020204030204" pitchFamily="34" charset="0"/>
              </a:rPr>
              <a:t>bona fide resident </a:t>
            </a:r>
            <a:r>
              <a:rPr lang="en-US" dirty="0">
                <a:latin typeface="Calibri" panose="020F0502020204030204" pitchFamily="34" charset="0"/>
                <a:cs typeface="Calibri" panose="020F0502020204030204" pitchFamily="34" charset="0"/>
              </a:rPr>
              <a:t>of </a:t>
            </a:r>
            <a:r>
              <a:rPr lang="en-US" u="sng" dirty="0">
                <a:latin typeface="Calibri" panose="020F0502020204030204" pitchFamily="34" charset="0"/>
                <a:cs typeface="Calibri" panose="020F0502020204030204" pitchFamily="34" charset="0"/>
              </a:rPr>
              <a:t>this state</a:t>
            </a:r>
            <a:r>
              <a:rPr lang="en-US" dirty="0">
                <a:latin typeface="Calibri" panose="020F0502020204030204" pitchFamily="34" charset="0"/>
                <a:cs typeface="Calibri" panose="020F0502020204030204" pitchFamily="34" charset="0"/>
              </a:rPr>
              <a:t> at the filing of the petition for adoption; or</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A </a:t>
            </a:r>
            <a:r>
              <a:rPr lang="en-US" b="1" dirty="0">
                <a:latin typeface="Calibri" panose="020F0502020204030204" pitchFamily="34" charset="0"/>
                <a:cs typeface="Calibri" panose="020F0502020204030204" pitchFamily="34" charset="0"/>
              </a:rPr>
              <a:t>bona fide resident </a:t>
            </a:r>
            <a:r>
              <a:rPr lang="en-US" dirty="0">
                <a:latin typeface="Calibri" panose="020F0502020204030204" pitchFamily="34" charset="0"/>
                <a:cs typeface="Calibri" panose="020F0502020204030204" pitchFamily="34" charset="0"/>
              </a:rPr>
              <a:t>of the </a:t>
            </a:r>
            <a:r>
              <a:rPr lang="en-US" b="1" dirty="0">
                <a:latin typeface="Calibri" panose="020F0502020204030204" pitchFamily="34" charset="0"/>
                <a:cs typeface="Calibri" panose="020F0502020204030204" pitchFamily="34" charset="0"/>
              </a:rPr>
              <a:t>receiving state </a:t>
            </a:r>
            <a:r>
              <a:rPr lang="en-US" dirty="0">
                <a:latin typeface="Calibri" panose="020F0502020204030204" pitchFamily="34" charset="0"/>
                <a:cs typeface="Calibri" panose="020F0502020204030204" pitchFamily="34" charset="0"/>
              </a:rPr>
              <a:t>when the adoptee was born in this state </a:t>
            </a:r>
            <a:r>
              <a:rPr lang="en-US" b="1" dirty="0">
                <a:latin typeface="Calibri" panose="020F0502020204030204" pitchFamily="34" charset="0"/>
                <a:cs typeface="Calibri" panose="020F0502020204030204" pitchFamily="34" charset="0"/>
              </a:rPr>
              <a:t>and</a:t>
            </a:r>
            <a:r>
              <a:rPr lang="en-US" dirty="0">
                <a:latin typeface="Calibri" panose="020F0502020204030204" pitchFamily="34" charset="0"/>
                <a:cs typeface="Calibri" panose="020F0502020204030204" pitchFamily="34" charset="0"/>
              </a:rPr>
              <a:t> was placed in compliance with Sections 38-7-15 and 44-2-20 relating to the Interstate Compact on the Placement of Children.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26-10E-5</a:t>
            </a:r>
          </a:p>
          <a:p>
            <a:endParaRPr lang="en-US" dirty="0"/>
          </a:p>
        </p:txBody>
      </p:sp>
    </p:spTree>
    <p:extLst>
      <p:ext uri="{BB962C8B-B14F-4D97-AF65-F5344CB8AC3E}">
        <p14:creationId xmlns:p14="http://schemas.microsoft.com/office/powerpoint/2010/main" val="1559556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5C491-EDB5-1A04-493B-8C070581FDB2}"/>
              </a:ext>
            </a:extLst>
          </p:cNvPr>
          <p:cNvSpPr>
            <a:spLocks noGrp="1"/>
          </p:cNvSpPr>
          <p:nvPr>
            <p:ph type="title"/>
          </p:nvPr>
        </p:nvSpPr>
        <p:spPr>
          <a:xfrm>
            <a:off x="482600" y="978408"/>
            <a:ext cx="10634472" cy="1613790"/>
          </a:xfrm>
        </p:spPr>
        <p:txBody>
          <a:bodyPr/>
          <a:lstStyle/>
          <a:p>
            <a:pPr algn="ctr"/>
            <a:r>
              <a:rPr lang="en-US" sz="6000" dirty="0">
                <a:latin typeface="Calibri" panose="020F0502020204030204" pitchFamily="34" charset="0"/>
                <a:cs typeface="Calibri" panose="020F0502020204030204" pitchFamily="34" charset="0"/>
              </a:rPr>
              <a:t>Vaccination (new)</a:t>
            </a:r>
            <a:br>
              <a:rPr lang="en-US" dirty="0"/>
            </a:br>
            <a:endParaRPr lang="en-US" dirty="0"/>
          </a:p>
        </p:txBody>
      </p:sp>
      <p:sp>
        <p:nvSpPr>
          <p:cNvPr id="3" name="Content Placeholder 2">
            <a:extLst>
              <a:ext uri="{FF2B5EF4-FFF2-40B4-BE49-F238E27FC236}">
                <a16:creationId xmlns:a16="http://schemas.microsoft.com/office/drawing/2014/main" id="{7C3A0470-0C50-CB8E-1006-11F7A9890089}"/>
              </a:ext>
            </a:extLst>
          </p:cNvPr>
          <p:cNvSpPr>
            <a:spLocks noGrp="1"/>
          </p:cNvSpPr>
          <p:nvPr>
            <p:ph idx="1"/>
          </p:nvPr>
        </p:nvSpPr>
        <p:spPr>
          <a:xfrm>
            <a:off x="482600" y="2592198"/>
            <a:ext cx="10506991" cy="3287393"/>
          </a:xfrm>
        </p:spPr>
        <p:txBody>
          <a:bodyPr>
            <a:normAutofit/>
          </a:bodyPr>
          <a:lstStyle/>
          <a:p>
            <a:r>
              <a:rPr lang="en-US" dirty="0">
                <a:latin typeface="Calibri" panose="020F0502020204030204" pitchFamily="34" charset="0"/>
                <a:cs typeface="Calibri" panose="020F0502020204030204" pitchFamily="34" charset="0"/>
              </a:rPr>
              <a:t>(h)</a:t>
            </a:r>
          </a:p>
          <a:p>
            <a:r>
              <a:rPr lang="en-US" dirty="0">
                <a:latin typeface="Calibri" panose="020F0502020204030204" pitchFamily="34" charset="0"/>
                <a:cs typeface="Calibri" panose="020F0502020204030204" pitchFamily="34" charset="0"/>
              </a:rPr>
              <a:t>DHR to create Rule for Vaccination in Adoption and Foster Care cases.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26-10E-5</a:t>
            </a:r>
          </a:p>
          <a:p>
            <a:endParaRPr lang="en-US" dirty="0"/>
          </a:p>
        </p:txBody>
      </p:sp>
    </p:spTree>
    <p:extLst>
      <p:ext uri="{BB962C8B-B14F-4D97-AF65-F5344CB8AC3E}">
        <p14:creationId xmlns:p14="http://schemas.microsoft.com/office/powerpoint/2010/main" val="2095936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r>
              <a:rPr lang="en-US" b="1" dirty="0">
                <a:latin typeface="Calibri" panose="020F0502020204030204" pitchFamily="34" charset="0"/>
                <a:cs typeface="Calibri" panose="020F0502020204030204" pitchFamily="34" charset="0"/>
              </a:rPr>
              <a:t>Consents</a:t>
            </a:r>
          </a:p>
        </p:txBody>
      </p:sp>
      <p:cxnSp>
        <p:nvCxnSpPr>
          <p:cNvPr id="11" name="Straight Connector 10">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13" name="Straight Connector 12">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28982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745D-B755-8375-7819-741CE5FA07E7}"/>
              </a:ext>
            </a:extLst>
          </p:cNvPr>
          <p:cNvSpPr>
            <a:spLocks noGrp="1"/>
          </p:cNvSpPr>
          <p:nvPr>
            <p:ph type="title"/>
          </p:nvPr>
        </p:nvSpPr>
        <p:spPr>
          <a:xfrm>
            <a:off x="482600" y="978408"/>
            <a:ext cx="10634472" cy="1378898"/>
          </a:xfrm>
        </p:spPr>
        <p:txBody>
          <a:bodyPr/>
          <a:lstStyle/>
          <a:p>
            <a:pPr algn="ctr"/>
            <a:r>
              <a:rPr lang="en-US" sz="6000" dirty="0">
                <a:latin typeface="Calibri" panose="020F0502020204030204" pitchFamily="34" charset="0"/>
                <a:cs typeface="Calibri" panose="020F0502020204030204" pitchFamily="34" charset="0"/>
              </a:rPr>
              <a:t>Consents</a:t>
            </a:r>
            <a:br>
              <a:rPr lang="en-US" dirty="0"/>
            </a:br>
            <a:endParaRPr lang="en-US" dirty="0"/>
          </a:p>
        </p:txBody>
      </p:sp>
      <p:sp>
        <p:nvSpPr>
          <p:cNvPr id="3" name="Content Placeholder 2">
            <a:extLst>
              <a:ext uri="{FF2B5EF4-FFF2-40B4-BE49-F238E27FC236}">
                <a16:creationId xmlns:a16="http://schemas.microsoft.com/office/drawing/2014/main" id="{0676B6F2-82B8-BE4A-D8C4-72BDE4435F7B}"/>
              </a:ext>
            </a:extLst>
          </p:cNvPr>
          <p:cNvSpPr>
            <a:spLocks noGrp="1"/>
          </p:cNvSpPr>
          <p:nvPr>
            <p:ph idx="1"/>
          </p:nvPr>
        </p:nvSpPr>
        <p:spPr>
          <a:xfrm>
            <a:off x="482600" y="2281806"/>
            <a:ext cx="10506991" cy="359778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Contains list of </a:t>
            </a:r>
            <a:r>
              <a:rPr lang="en-US" u="sng" dirty="0">
                <a:latin typeface="Calibri" panose="020F0502020204030204" pitchFamily="34" charset="0"/>
                <a:cs typeface="Calibri" panose="020F0502020204030204" pitchFamily="34" charset="0"/>
              </a:rPr>
              <a:t>who must consent</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Separates the substantive right</a:t>
            </a:r>
            <a:r>
              <a:rPr lang="en-US" dirty="0">
                <a:latin typeface="Calibri" panose="020F0502020204030204" pitchFamily="34" charset="0"/>
                <a:cs typeface="Calibri" panose="020F0502020204030204" pitchFamily="34" charset="0"/>
              </a:rPr>
              <a:t> to consent from the procedural due process right to notice (26-10E-7 and 26-10E-17).</a:t>
            </a:r>
          </a:p>
          <a:p>
            <a:endParaRPr lang="en-US" sz="1800" dirty="0"/>
          </a:p>
          <a:p>
            <a:endParaRPr lang="en-US" sz="1800" dirty="0"/>
          </a:p>
          <a:p>
            <a:endParaRPr lang="en-US" sz="1800" dirty="0"/>
          </a:p>
          <a:p>
            <a:r>
              <a:rPr lang="en-US" sz="1800" dirty="0"/>
              <a:t>										26-10E-7</a:t>
            </a:r>
          </a:p>
        </p:txBody>
      </p:sp>
    </p:spTree>
    <p:extLst>
      <p:ext uri="{BB962C8B-B14F-4D97-AF65-F5344CB8AC3E}">
        <p14:creationId xmlns:p14="http://schemas.microsoft.com/office/powerpoint/2010/main" val="3639784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CC3C-1371-E0F3-9319-B44453D37998}"/>
              </a:ext>
            </a:extLst>
          </p:cNvPr>
          <p:cNvSpPr>
            <a:spLocks noGrp="1"/>
          </p:cNvSpPr>
          <p:nvPr>
            <p:ph type="title"/>
          </p:nvPr>
        </p:nvSpPr>
        <p:spPr>
          <a:xfrm>
            <a:off x="482600" y="978408"/>
            <a:ext cx="10634472" cy="1328564"/>
          </a:xfrm>
        </p:spPr>
        <p:txBody>
          <a:bodyPr/>
          <a:lstStyle/>
          <a:p>
            <a:pPr algn="ctr"/>
            <a:r>
              <a:rPr lang="en-US" sz="6000" dirty="0">
                <a:latin typeface="Calibri" panose="020F0502020204030204" pitchFamily="34" charset="0"/>
                <a:cs typeface="Calibri" panose="020F0502020204030204" pitchFamily="34" charset="0"/>
              </a:rPr>
              <a:t>Consents</a:t>
            </a:r>
            <a:br>
              <a:rPr lang="en-US" dirty="0"/>
            </a:br>
            <a:endParaRPr lang="en-US" dirty="0"/>
          </a:p>
        </p:txBody>
      </p:sp>
      <p:sp>
        <p:nvSpPr>
          <p:cNvPr id="3" name="Content Placeholder 2">
            <a:extLst>
              <a:ext uri="{FF2B5EF4-FFF2-40B4-BE49-F238E27FC236}">
                <a16:creationId xmlns:a16="http://schemas.microsoft.com/office/drawing/2014/main" id="{5B662891-0A4C-AE46-B065-009BD415C05D}"/>
              </a:ext>
            </a:extLst>
          </p:cNvPr>
          <p:cNvSpPr>
            <a:spLocks noGrp="1"/>
          </p:cNvSpPr>
          <p:nvPr>
            <p:ph idx="1"/>
          </p:nvPr>
        </p:nvSpPr>
        <p:spPr>
          <a:xfrm>
            <a:off x="482600" y="2239862"/>
            <a:ext cx="10506991" cy="3639730"/>
          </a:xfrm>
        </p:spPr>
        <p:txBody>
          <a:bodyPr/>
          <a:lstStyle/>
          <a:p>
            <a:pPr algn="ctr"/>
            <a:r>
              <a:rPr lang="en-US" dirty="0">
                <a:solidFill>
                  <a:srgbClr val="FF0000"/>
                </a:solidFill>
                <a:latin typeface="Calibri" panose="020F0502020204030204" pitchFamily="34" charset="0"/>
                <a:cs typeface="Calibri" panose="020F0502020204030204" pitchFamily="34" charset="0"/>
              </a:rPr>
              <a:t>•</a:t>
            </a:r>
            <a:r>
              <a:rPr lang="en-US" b="1" dirty="0">
                <a:solidFill>
                  <a:srgbClr val="FF0000"/>
                </a:solidFill>
                <a:latin typeface="Calibri" panose="020F0502020204030204" pitchFamily="34" charset="0"/>
                <a:cs typeface="Calibri" panose="020F0502020204030204" pitchFamily="34" charset="0"/>
              </a:rPr>
              <a:t>New</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(c) Notwithstanding any law to the contrary, </a:t>
            </a:r>
            <a:r>
              <a:rPr lang="en-US" u="sng" dirty="0">
                <a:latin typeface="Calibri" panose="020F0502020204030204" pitchFamily="34" charset="0"/>
                <a:cs typeface="Calibri" panose="020F0502020204030204" pitchFamily="34" charset="0"/>
              </a:rPr>
              <a:t>a court having jurisdiction over a case under this chapter </a:t>
            </a:r>
            <a:r>
              <a:rPr lang="en-US" b="1" u="sng" dirty="0">
                <a:latin typeface="Calibri" panose="020F0502020204030204" pitchFamily="34" charset="0"/>
                <a:cs typeface="Calibri" panose="020F0502020204030204" pitchFamily="34" charset="0"/>
              </a:rPr>
              <a:t>shall have the power to determine the biological or legal  parentage of a minor</a:t>
            </a:r>
            <a:r>
              <a:rPr lang="en-US" u="sng" dirty="0">
                <a:latin typeface="Calibri" panose="020F0502020204030204" pitchFamily="34" charset="0"/>
                <a:cs typeface="Calibri" panose="020F0502020204030204" pitchFamily="34" charset="0"/>
              </a:rPr>
              <a:t> to ascertain whose consent shall  be required or </a:t>
            </a:r>
            <a:r>
              <a:rPr lang="en-US" b="1" u="sng" dirty="0">
                <a:latin typeface="Calibri" panose="020F0502020204030204" pitchFamily="34" charset="0"/>
                <a:cs typeface="Calibri" panose="020F0502020204030204" pitchFamily="34" charset="0"/>
              </a:rPr>
              <a:t>to adjudicate any other claim or issue in the case.</a:t>
            </a:r>
          </a:p>
          <a:p>
            <a:endParaRPr lang="en-US" dirty="0"/>
          </a:p>
          <a:p>
            <a:r>
              <a:rPr lang="en-US" sz="1800" dirty="0"/>
              <a:t>										26-10E-7</a:t>
            </a:r>
          </a:p>
          <a:p>
            <a:endParaRPr lang="en-US" dirty="0"/>
          </a:p>
        </p:txBody>
      </p:sp>
    </p:spTree>
    <p:extLst>
      <p:ext uri="{BB962C8B-B14F-4D97-AF65-F5344CB8AC3E}">
        <p14:creationId xmlns:p14="http://schemas.microsoft.com/office/powerpoint/2010/main" val="192309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FC52E-3C93-BBA4-1CCC-695D3312CE2E}"/>
              </a:ext>
            </a:extLst>
          </p:cNvPr>
          <p:cNvSpPr>
            <a:spLocks noGrp="1"/>
          </p:cNvSpPr>
          <p:nvPr>
            <p:ph type="title"/>
          </p:nvPr>
        </p:nvSpPr>
        <p:spPr>
          <a:xfrm>
            <a:off x="482600" y="978408"/>
            <a:ext cx="10634472" cy="1420843"/>
          </a:xfrm>
        </p:spPr>
        <p:txBody>
          <a:bodyPr/>
          <a:lstStyle/>
          <a:p>
            <a:pPr algn="ctr"/>
            <a:r>
              <a:rPr lang="en-US" sz="6000" dirty="0">
                <a:latin typeface="Calibri" panose="020F0502020204030204" pitchFamily="34" charset="0"/>
                <a:cs typeface="Calibri" panose="020F0502020204030204" pitchFamily="34" charset="0"/>
              </a:rPr>
              <a:t>Minor Consent</a:t>
            </a:r>
            <a:br>
              <a:rPr lang="en-US" dirty="0"/>
            </a:br>
            <a:endParaRPr lang="en-US" dirty="0"/>
          </a:p>
        </p:txBody>
      </p:sp>
      <p:sp>
        <p:nvSpPr>
          <p:cNvPr id="3" name="Content Placeholder 2">
            <a:extLst>
              <a:ext uri="{FF2B5EF4-FFF2-40B4-BE49-F238E27FC236}">
                <a16:creationId xmlns:a16="http://schemas.microsoft.com/office/drawing/2014/main" id="{986C25C5-6C8C-9A73-07CE-C142749E5D67}"/>
              </a:ext>
            </a:extLst>
          </p:cNvPr>
          <p:cNvSpPr>
            <a:spLocks noGrp="1"/>
          </p:cNvSpPr>
          <p:nvPr>
            <p:ph idx="1"/>
          </p:nvPr>
        </p:nvSpPr>
        <p:spPr>
          <a:xfrm>
            <a:off x="482600" y="2399252"/>
            <a:ext cx="10506991" cy="3480340"/>
          </a:xfrm>
        </p:spPr>
        <p:txBody>
          <a:bodyPr/>
          <a:lstStyle/>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GAL required </a:t>
            </a:r>
            <a:r>
              <a:rPr lang="en-US" dirty="0">
                <a:latin typeface="Calibri" panose="020F0502020204030204" pitchFamily="34" charset="0"/>
                <a:cs typeface="Calibri" panose="020F0502020204030204" pitchFamily="34" charset="0"/>
              </a:rPr>
              <a:t>when minor gives </a:t>
            </a:r>
            <a:r>
              <a:rPr lang="en-US" u="sng" dirty="0">
                <a:latin typeface="Calibri" panose="020F0502020204030204" pitchFamily="34" charset="0"/>
                <a:cs typeface="Calibri" panose="020F0502020204030204" pitchFamily="34" charset="0"/>
              </a:rPr>
              <a:t>express consent</a:t>
            </a:r>
            <a:r>
              <a:rPr lang="en-US"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Minor 14 or older can select his/her attorney.</a:t>
            </a:r>
          </a:p>
          <a:p>
            <a:pPr marL="342900" indent="-342900">
              <a:buFont typeface="Wingdings" panose="05000000000000000000" pitchFamily="2" charset="2"/>
              <a:buChar char="Ø"/>
            </a:pPr>
            <a:r>
              <a:rPr lang="en-US" u="sng" dirty="0">
                <a:latin typeface="Calibri" panose="020F0502020204030204" pitchFamily="34" charset="0"/>
                <a:cs typeface="Calibri" panose="020F0502020204030204" pitchFamily="34" charset="0"/>
              </a:rPr>
              <a:t>Implied Consent</a:t>
            </a:r>
            <a:r>
              <a:rPr lang="en-US" dirty="0">
                <a:latin typeface="Calibri" panose="020F0502020204030204" pitchFamily="34" charset="0"/>
                <a:cs typeface="Calibri" panose="020F0502020204030204" pitchFamily="34" charset="0"/>
              </a:rPr>
              <a:t> of Minor </a:t>
            </a:r>
            <a:r>
              <a:rPr lang="en-US" b="1" dirty="0">
                <a:latin typeface="Calibri" panose="020F0502020204030204" pitchFamily="34" charset="0"/>
                <a:cs typeface="Calibri" panose="020F0502020204030204" pitchFamily="34" charset="0"/>
              </a:rPr>
              <a:t>does not require GAL</a:t>
            </a:r>
            <a:r>
              <a:rPr lang="en-US"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u="sng" dirty="0">
                <a:latin typeface="Calibri" panose="020F0502020204030204" pitchFamily="34" charset="0"/>
                <a:cs typeface="Calibri" panose="020F0502020204030204" pitchFamily="34" charset="0"/>
              </a:rPr>
              <a:t>Implied consent</a:t>
            </a:r>
            <a:r>
              <a:rPr lang="en-US" dirty="0">
                <a:latin typeface="Calibri" panose="020F0502020204030204" pitchFamily="34" charset="0"/>
                <a:cs typeface="Calibri" panose="020F0502020204030204" pitchFamily="34" charset="0"/>
              </a:rPr>
              <a:t> of minor </a:t>
            </a:r>
            <a:r>
              <a:rPr lang="en-US" u="sng" dirty="0">
                <a:latin typeface="Calibri" panose="020F0502020204030204" pitchFamily="34" charset="0"/>
                <a:cs typeface="Calibri" panose="020F0502020204030204" pitchFamily="34" charset="0"/>
              </a:rPr>
              <a:t>can not be withdrawn</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26-10E-8</a:t>
            </a:r>
          </a:p>
          <a:p>
            <a:endParaRPr lang="en-US" dirty="0"/>
          </a:p>
        </p:txBody>
      </p:sp>
    </p:spTree>
    <p:extLst>
      <p:ext uri="{BB962C8B-B14F-4D97-AF65-F5344CB8AC3E}">
        <p14:creationId xmlns:p14="http://schemas.microsoft.com/office/powerpoint/2010/main" val="230219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67F305-7C00-FD39-52C3-2D4849247498}"/>
              </a:ext>
            </a:extLst>
          </p:cNvPr>
          <p:cNvSpPr>
            <a:spLocks noGrp="1"/>
          </p:cNvSpPr>
          <p:nvPr>
            <p:ph type="ctrTitle"/>
          </p:nvPr>
        </p:nvSpPr>
        <p:spPr>
          <a:xfrm>
            <a:off x="5887049" y="1882263"/>
            <a:ext cx="5614993" cy="3093468"/>
          </a:xfrm>
        </p:spPr>
        <p:txBody>
          <a:bodyPr anchor="b">
            <a:normAutofit/>
          </a:bodyPr>
          <a:lstStyle/>
          <a:p>
            <a:r>
              <a:rPr lang="en-US" sz="8000" b="1" dirty="0">
                <a:latin typeface="Calibri" panose="020F0502020204030204" pitchFamily="34" charset="0"/>
                <a:cs typeface="Calibri" panose="020F0502020204030204" pitchFamily="34" charset="0"/>
              </a:rPr>
              <a:t>MINOR ADOPTION</a:t>
            </a:r>
          </a:p>
        </p:txBody>
      </p:sp>
      <p:cxnSp>
        <p:nvCxnSpPr>
          <p:cNvPr id="16" name="Straight Connector 11">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Picture 4" descr="Logo&#10;&#10;Description automatically generated">
            <a:extLst>
              <a:ext uri="{FF2B5EF4-FFF2-40B4-BE49-F238E27FC236}">
                <a16:creationId xmlns:a16="http://schemas.microsoft.com/office/drawing/2014/main" id="{6D0B83F3-474C-8ADF-026C-467E7A1D0652}"/>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826547" y="1243726"/>
            <a:ext cx="4370545" cy="4370548"/>
          </a:xfrm>
          <a:prstGeom prst="rect">
            <a:avLst/>
          </a:prstGeom>
        </p:spPr>
      </p:pic>
      <p:cxnSp>
        <p:nvCxnSpPr>
          <p:cNvPr id="14" name="Straight Connector 13">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542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A071F-2E95-E7C1-A429-7D0938FCD8D7}"/>
              </a:ext>
            </a:extLst>
          </p:cNvPr>
          <p:cNvSpPr>
            <a:spLocks noGrp="1"/>
          </p:cNvSpPr>
          <p:nvPr>
            <p:ph type="title"/>
          </p:nvPr>
        </p:nvSpPr>
        <p:spPr>
          <a:xfrm>
            <a:off x="482600" y="671120"/>
            <a:ext cx="10634472" cy="1451296"/>
          </a:xfrm>
        </p:spPr>
        <p:txBody>
          <a:bodyPr/>
          <a:lstStyle/>
          <a:p>
            <a:pPr algn="ctr"/>
            <a:r>
              <a:rPr lang="en-US" sz="6000" dirty="0">
                <a:latin typeface="Calibri" panose="020F0502020204030204" pitchFamily="34" charset="0"/>
                <a:cs typeface="Calibri" panose="020F0502020204030204" pitchFamily="34" charset="0"/>
              </a:rPr>
              <a:t>Implied Consent</a:t>
            </a:r>
          </a:p>
        </p:txBody>
      </p:sp>
      <p:sp>
        <p:nvSpPr>
          <p:cNvPr id="3" name="Content Placeholder 2">
            <a:extLst>
              <a:ext uri="{FF2B5EF4-FFF2-40B4-BE49-F238E27FC236}">
                <a16:creationId xmlns:a16="http://schemas.microsoft.com/office/drawing/2014/main" id="{6EECC3F1-E968-A2ED-5B46-09B17337BE21}"/>
              </a:ext>
            </a:extLst>
          </p:cNvPr>
          <p:cNvSpPr>
            <a:spLocks noGrp="1"/>
          </p:cNvSpPr>
          <p:nvPr>
            <p:ph idx="1"/>
          </p:nvPr>
        </p:nvSpPr>
        <p:spPr>
          <a:xfrm>
            <a:off x="482600" y="2399252"/>
            <a:ext cx="10506991" cy="3480340"/>
          </a:xfrm>
        </p:spPr>
        <p:txBody>
          <a:bodyPr>
            <a:normAutofit lnSpcReduction="10000"/>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Adds </a:t>
            </a:r>
            <a:r>
              <a:rPr lang="en-US" b="1" dirty="0">
                <a:latin typeface="Calibri" panose="020F0502020204030204" pitchFamily="34" charset="0"/>
                <a:cs typeface="Calibri" panose="020F0502020204030204" pitchFamily="34" charset="0"/>
              </a:rPr>
              <a:t>"without good cause or excuse"</a:t>
            </a:r>
            <a:r>
              <a:rPr lang="en-US" dirty="0">
                <a:latin typeface="Calibri" panose="020F0502020204030204" pitchFamily="34" charset="0"/>
                <a:cs typeface="Calibri" panose="020F0502020204030204" pitchFamily="34" charset="0"/>
              </a:rPr>
              <a:t> to a consideration of implied consent or relinquishment.</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Reduces the rebuttable presumption time from six months to four consecutive months </a:t>
            </a:r>
            <a:r>
              <a:rPr lang="en-US" dirty="0">
                <a:latin typeface="Calibri" panose="020F0502020204030204" pitchFamily="34" charset="0"/>
                <a:cs typeface="Calibri" panose="020F0502020204030204" pitchFamily="34" charset="0"/>
              </a:rPr>
              <a:t>before application when a parent has left a child with another person  </a:t>
            </a:r>
            <a:r>
              <a:rPr lang="en-US" b="1" dirty="0">
                <a:latin typeface="Calibri" panose="020F0502020204030204" pitchFamily="34" charset="0"/>
                <a:cs typeface="Calibri" panose="020F0502020204030204" pitchFamily="34" charset="0"/>
              </a:rPr>
              <a:t>(without good cause or excuse).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26-10E-9</a:t>
            </a:r>
          </a:p>
          <a:p>
            <a:endParaRPr lang="en-US" dirty="0"/>
          </a:p>
        </p:txBody>
      </p:sp>
    </p:spTree>
    <p:extLst>
      <p:ext uri="{BB962C8B-B14F-4D97-AF65-F5344CB8AC3E}">
        <p14:creationId xmlns:p14="http://schemas.microsoft.com/office/powerpoint/2010/main" val="1226548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C6FA1-55EB-D11B-BD9D-9F38BB74944F}"/>
              </a:ext>
            </a:extLst>
          </p:cNvPr>
          <p:cNvSpPr>
            <a:spLocks noGrp="1"/>
          </p:cNvSpPr>
          <p:nvPr>
            <p:ph type="title"/>
          </p:nvPr>
        </p:nvSpPr>
        <p:spPr>
          <a:xfrm>
            <a:off x="482600" y="810628"/>
            <a:ext cx="10634472" cy="1244675"/>
          </a:xfrm>
        </p:spPr>
        <p:txBody>
          <a:bodyPr/>
          <a:lstStyle/>
          <a:p>
            <a:pPr algn="ctr"/>
            <a:r>
              <a:rPr lang="en-US" sz="6000" dirty="0">
                <a:latin typeface="Calibri" panose="020F0502020204030204" pitchFamily="34" charset="0"/>
                <a:cs typeface="Calibri" panose="020F0502020204030204" pitchFamily="34" charset="0"/>
              </a:rPr>
              <a:t>Implied Consent</a:t>
            </a:r>
          </a:p>
        </p:txBody>
      </p:sp>
      <p:sp>
        <p:nvSpPr>
          <p:cNvPr id="3" name="Content Placeholder 2">
            <a:extLst>
              <a:ext uri="{FF2B5EF4-FFF2-40B4-BE49-F238E27FC236}">
                <a16:creationId xmlns:a16="http://schemas.microsoft.com/office/drawing/2014/main" id="{2027A152-8003-3C33-E4F3-AE6EC2FDD6E5}"/>
              </a:ext>
            </a:extLst>
          </p:cNvPr>
          <p:cNvSpPr>
            <a:spLocks noGrp="1"/>
          </p:cNvSpPr>
          <p:nvPr>
            <p:ph idx="1"/>
          </p:nvPr>
        </p:nvSpPr>
        <p:spPr>
          <a:xfrm>
            <a:off x="482600" y="2684476"/>
            <a:ext cx="10506991" cy="3287393"/>
          </a:xfrm>
        </p:spPr>
        <p:txBody>
          <a:bodyPr>
            <a:normAutofit fontScale="92500" lnSpcReduction="20000"/>
          </a:bodyPr>
          <a:lstStyle/>
          <a:p>
            <a:pPr marL="342900" indent="-342900">
              <a:buFont typeface="Arial" panose="020B0604020202020204" pitchFamily="34" charset="0"/>
              <a:buChar char="•"/>
            </a:pPr>
            <a:r>
              <a:rPr lang="en-US" sz="2600" b="1" dirty="0">
                <a:latin typeface="Calibri" panose="020F0502020204030204" pitchFamily="34" charset="0"/>
                <a:cs typeface="Calibri" panose="020F0502020204030204" pitchFamily="34" charset="0"/>
              </a:rPr>
              <a:t>A rebuttable presumption of implied consent arises </a:t>
            </a:r>
            <a:r>
              <a:rPr lang="en-US" sz="2600" dirty="0">
                <a:latin typeface="Calibri" panose="020F0502020204030204" pitchFamily="34" charset="0"/>
                <a:cs typeface="Calibri" panose="020F0502020204030204" pitchFamily="34" charset="0"/>
              </a:rPr>
              <a:t>against an individual who </a:t>
            </a:r>
            <a:r>
              <a:rPr lang="en-US" sz="2600" b="1" dirty="0">
                <a:latin typeface="Calibri" panose="020F0502020204030204" pitchFamily="34" charset="0"/>
                <a:cs typeface="Calibri" panose="020F0502020204030204" pitchFamily="34" charset="0"/>
              </a:rPr>
              <a:t>fails to respond </a:t>
            </a:r>
            <a:r>
              <a:rPr lang="en-US" sz="2600" dirty="0">
                <a:latin typeface="Calibri" panose="020F0502020204030204" pitchFamily="34" charset="0"/>
                <a:cs typeface="Calibri" panose="020F0502020204030204" pitchFamily="34" charset="0"/>
              </a:rPr>
              <a:t>within </a:t>
            </a:r>
            <a:r>
              <a:rPr lang="en-US" sz="2600" b="1" dirty="0">
                <a:latin typeface="Calibri" panose="020F0502020204030204" pitchFamily="34" charset="0"/>
                <a:cs typeface="Calibri" panose="020F0502020204030204" pitchFamily="34" charset="0"/>
              </a:rPr>
              <a:t>30 days after service</a:t>
            </a:r>
            <a:r>
              <a:rPr lang="en-US" sz="2600" dirty="0">
                <a:latin typeface="Calibri" panose="020F0502020204030204" pitchFamily="34" charset="0"/>
                <a:cs typeface="Calibri" panose="020F0502020204030204" pitchFamily="34" charset="0"/>
              </a:rPr>
              <a:t> </a:t>
            </a:r>
            <a:r>
              <a:rPr lang="en-US" sz="2600" b="1" dirty="0">
                <a:latin typeface="Calibri" panose="020F0502020204030204" pitchFamily="34" charset="0"/>
                <a:cs typeface="Calibri" panose="020F0502020204030204" pitchFamily="34" charset="0"/>
              </a:rPr>
              <a:t>(clear and convincing evidence required).</a:t>
            </a:r>
          </a:p>
          <a:p>
            <a:endParaRPr lang="en-US" sz="26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600" dirty="0">
                <a:latin typeface="Calibri" panose="020F0502020204030204" pitchFamily="34" charset="0"/>
                <a:cs typeface="Calibri" panose="020F0502020204030204" pitchFamily="34" charset="0"/>
              </a:rPr>
              <a:t>A putative father who fails to file with the </a:t>
            </a:r>
            <a:r>
              <a:rPr lang="en-US" sz="2600" b="1" dirty="0">
                <a:latin typeface="Calibri" panose="020F0502020204030204" pitchFamily="34" charset="0"/>
                <a:cs typeface="Calibri" panose="020F0502020204030204" pitchFamily="34" charset="0"/>
              </a:rPr>
              <a:t>putative parent registry within 30 days of birth has given his irrevocable implied consent.</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26-10E-9</a:t>
            </a:r>
          </a:p>
          <a:p>
            <a:endParaRPr lang="en-US" dirty="0"/>
          </a:p>
        </p:txBody>
      </p:sp>
    </p:spTree>
    <p:extLst>
      <p:ext uri="{BB962C8B-B14F-4D97-AF65-F5344CB8AC3E}">
        <p14:creationId xmlns:p14="http://schemas.microsoft.com/office/powerpoint/2010/main" val="2731931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5F5F-2ABB-74A1-AC4B-4898412822F6}"/>
              </a:ext>
            </a:extLst>
          </p:cNvPr>
          <p:cNvSpPr>
            <a:spLocks noGrp="1"/>
          </p:cNvSpPr>
          <p:nvPr>
            <p:ph type="title"/>
          </p:nvPr>
        </p:nvSpPr>
        <p:spPr>
          <a:xfrm>
            <a:off x="482600" y="558958"/>
            <a:ext cx="10634472" cy="1563457"/>
          </a:xfrm>
        </p:spPr>
        <p:txBody>
          <a:bodyPr/>
          <a:lstStyle/>
          <a:p>
            <a:pPr algn="ctr"/>
            <a:r>
              <a:rPr lang="en-US" sz="6000" dirty="0">
                <a:latin typeface="Calibri" panose="020F0502020204030204" pitchFamily="34" charset="0"/>
                <a:cs typeface="Calibri" panose="020F0502020204030204" pitchFamily="34" charset="0"/>
              </a:rPr>
              <a:t>When Consent is Not Required</a:t>
            </a:r>
          </a:p>
        </p:txBody>
      </p:sp>
      <p:sp>
        <p:nvSpPr>
          <p:cNvPr id="3" name="Content Placeholder 2">
            <a:extLst>
              <a:ext uri="{FF2B5EF4-FFF2-40B4-BE49-F238E27FC236}">
                <a16:creationId xmlns:a16="http://schemas.microsoft.com/office/drawing/2014/main" id="{F97B5662-A95D-DEDE-58EB-186746F678E7}"/>
              </a:ext>
            </a:extLst>
          </p:cNvPr>
          <p:cNvSpPr>
            <a:spLocks noGrp="1"/>
          </p:cNvSpPr>
          <p:nvPr>
            <p:ph idx="1"/>
          </p:nvPr>
        </p:nvSpPr>
        <p:spPr>
          <a:xfrm>
            <a:off x="546340" y="2558641"/>
            <a:ext cx="10506991" cy="3488730"/>
          </a:xfrm>
        </p:spPr>
        <p:txBody>
          <a:bodyPr/>
          <a:lstStyle/>
          <a:p>
            <a:pPr algn="ctr"/>
            <a:r>
              <a:rPr lang="en-US" sz="2800" dirty="0">
                <a:latin typeface="Calibri" panose="020F0502020204030204" pitchFamily="34" charset="0"/>
                <a:cs typeface="Calibri" panose="020F0502020204030204" pitchFamily="34" charset="0"/>
              </a:rPr>
              <a:t>Circumstances when a putative father’s consent is </a:t>
            </a:r>
            <a:r>
              <a:rPr lang="en-US" sz="2800" b="1"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required </a:t>
            </a:r>
            <a:r>
              <a:rPr lang="en-US" sz="2800" i="1" dirty="0">
                <a:latin typeface="Calibri" panose="020F0502020204030204" pitchFamily="34" charset="0"/>
                <a:cs typeface="Calibri" panose="020F0502020204030204" pitchFamily="34" charset="0"/>
              </a:rPr>
              <a:t>include</a:t>
            </a:r>
            <a:r>
              <a:rPr lang="en-US" sz="2800"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When </a:t>
            </a:r>
            <a:r>
              <a:rPr lang="en-US" u="sng" dirty="0">
                <a:latin typeface="Calibri" panose="020F0502020204030204" pitchFamily="34" charset="0"/>
                <a:cs typeface="Calibri" panose="020F0502020204030204" pitchFamily="34" charset="0"/>
              </a:rPr>
              <a:t>parental rights </a:t>
            </a:r>
            <a:r>
              <a:rPr lang="en-US" dirty="0">
                <a:latin typeface="Calibri" panose="020F0502020204030204" pitchFamily="34" charset="0"/>
                <a:cs typeface="Calibri" panose="020F0502020204030204" pitchFamily="34" charset="0"/>
              </a:rPr>
              <a:t>have been </a:t>
            </a:r>
            <a:r>
              <a:rPr lang="en-US" u="sng" dirty="0">
                <a:latin typeface="Calibri" panose="020F0502020204030204" pitchFamily="34" charset="0"/>
                <a:cs typeface="Calibri" panose="020F0502020204030204" pitchFamily="34" charset="0"/>
              </a:rPr>
              <a:t>terminated.</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Putative Father signs denial of paternity.</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When Mother swears in an </a:t>
            </a:r>
            <a:r>
              <a:rPr lang="en-US" b="1" dirty="0">
                <a:latin typeface="Calibri" panose="020F0502020204030204" pitchFamily="34" charset="0"/>
                <a:cs typeface="Calibri" panose="020F0502020204030204" pitchFamily="34" charset="0"/>
              </a:rPr>
              <a:t>affidavit</a:t>
            </a:r>
            <a:r>
              <a:rPr lang="en-US" dirty="0">
                <a:latin typeface="Calibri" panose="020F0502020204030204" pitchFamily="34" charset="0"/>
                <a:cs typeface="Calibri" panose="020F0502020204030204" pitchFamily="34" charset="0"/>
              </a:rPr>
              <a:t> that </a:t>
            </a:r>
            <a:r>
              <a:rPr lang="en-US" u="sng" dirty="0">
                <a:latin typeface="Calibri" panose="020F0502020204030204" pitchFamily="34" charset="0"/>
                <a:cs typeface="Calibri" panose="020F0502020204030204" pitchFamily="34" charset="0"/>
              </a:rPr>
              <a:t>father is unknown, unless otherwise known by the court.</a:t>
            </a:r>
          </a:p>
          <a:p>
            <a:endParaRPr lang="en-US" u="sng"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26-10E-10</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275951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4187-A56D-7C48-5FEC-971789BC0200}"/>
              </a:ext>
            </a:extLst>
          </p:cNvPr>
          <p:cNvSpPr>
            <a:spLocks noGrp="1"/>
          </p:cNvSpPr>
          <p:nvPr>
            <p:ph type="title"/>
          </p:nvPr>
        </p:nvSpPr>
        <p:spPr>
          <a:xfrm>
            <a:off x="418859" y="567347"/>
            <a:ext cx="10634472" cy="1789959"/>
          </a:xfrm>
        </p:spPr>
        <p:txBody>
          <a:bodyPr/>
          <a:lstStyle/>
          <a:p>
            <a:pPr algn="ctr"/>
            <a:r>
              <a:rPr lang="en-US" sz="6000" dirty="0">
                <a:latin typeface="Calibri" panose="020F0502020204030204" pitchFamily="34" charset="0"/>
                <a:cs typeface="Calibri" panose="020F0502020204030204" pitchFamily="34" charset="0"/>
              </a:rPr>
              <a:t>When Consent is Not Required </a:t>
            </a:r>
            <a:r>
              <a:rPr lang="en-US" sz="4800" dirty="0">
                <a:latin typeface="Calibri" panose="020F0502020204030204" pitchFamily="34" charset="0"/>
                <a:cs typeface="Calibri" panose="020F0502020204030204" pitchFamily="34" charset="0"/>
              </a:rPr>
              <a:t>(continued)</a:t>
            </a:r>
            <a:endParaRPr lang="en-US" sz="6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2736AE0-88E5-80EC-65B2-2BB7BF2ACE65}"/>
              </a:ext>
            </a:extLst>
          </p:cNvPr>
          <p:cNvSpPr>
            <a:spLocks noGrp="1"/>
          </p:cNvSpPr>
          <p:nvPr>
            <p:ph idx="1"/>
          </p:nvPr>
        </p:nvSpPr>
        <p:spPr>
          <a:xfrm>
            <a:off x="482599" y="2734810"/>
            <a:ext cx="10506991" cy="3304172"/>
          </a:xfrm>
        </p:spPr>
        <p:txBody>
          <a:bodyPr>
            <a:normAutofit/>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Adds: </a:t>
            </a:r>
            <a:r>
              <a:rPr lang="en-US" u="sng" dirty="0">
                <a:latin typeface="Calibri" panose="020F0502020204030204" pitchFamily="34" charset="0"/>
                <a:cs typeface="Calibri" panose="020F0502020204030204" pitchFamily="34" charset="0"/>
              </a:rPr>
              <a:t>Clear and convincing evidence</a:t>
            </a:r>
            <a:r>
              <a:rPr lang="en-US" dirty="0">
                <a:latin typeface="Calibri" panose="020F0502020204030204" pitchFamily="34" charset="0"/>
                <a:cs typeface="Calibri" panose="020F0502020204030204" pitchFamily="34" charset="0"/>
              </a:rPr>
              <a:t> presented to the probate court that </a:t>
            </a:r>
            <a:r>
              <a:rPr lang="en-US" u="sng" dirty="0">
                <a:latin typeface="Calibri" panose="020F0502020204030204" pitchFamily="34" charset="0"/>
                <a:cs typeface="Calibri" panose="020F0502020204030204" pitchFamily="34" charset="0"/>
              </a:rPr>
              <a:t>conception occurred due to rape, incest, or sexual assault</a:t>
            </a:r>
            <a:r>
              <a:rPr lang="en-US" dirty="0">
                <a:latin typeface="Calibri" panose="020F0502020204030204" pitchFamily="34" charset="0"/>
                <a:cs typeface="Calibri" panose="020F0502020204030204" pitchFamily="34" charset="0"/>
              </a:rPr>
              <a:t> (without having to wait on the final outcome of the criminal charge).</a:t>
            </a:r>
          </a:p>
          <a:p>
            <a:pPr marL="342900" indent="-342900">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Adds: Convictions of </a:t>
            </a:r>
            <a:r>
              <a:rPr lang="en-US" u="sng" dirty="0">
                <a:latin typeface="Calibri" panose="020F0502020204030204" pitchFamily="34" charset="0"/>
                <a:cs typeface="Calibri" panose="020F0502020204030204" pitchFamily="34" charset="0"/>
              </a:rPr>
              <a:t>abuse or other felonious acts </a:t>
            </a:r>
            <a:r>
              <a:rPr lang="en-US" b="1" u="sng" dirty="0">
                <a:latin typeface="Calibri" panose="020F0502020204030204" pitchFamily="34" charset="0"/>
                <a:cs typeface="Calibri" panose="020F0502020204030204" pitchFamily="34" charset="0"/>
              </a:rPr>
              <a:t>against adoptee</a:t>
            </a:r>
            <a:r>
              <a:rPr lang="en-US" b="1" dirty="0">
                <a:latin typeface="Calibri" panose="020F0502020204030204" pitchFamily="34" charset="0"/>
                <a:cs typeface="Calibri" panose="020F0502020204030204" pitchFamily="34" charset="0"/>
              </a:rPr>
              <a:t>.</a:t>
            </a: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26-10E-10</a:t>
            </a:r>
          </a:p>
          <a:p>
            <a:endParaRPr lang="en-US" dirty="0"/>
          </a:p>
        </p:txBody>
      </p:sp>
    </p:spTree>
    <p:extLst>
      <p:ext uri="{BB962C8B-B14F-4D97-AF65-F5344CB8AC3E}">
        <p14:creationId xmlns:p14="http://schemas.microsoft.com/office/powerpoint/2010/main" val="47082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FEBC-7E8B-578D-312D-85DE6BF6DAF6}"/>
              </a:ext>
            </a:extLst>
          </p:cNvPr>
          <p:cNvSpPr>
            <a:spLocks noGrp="1"/>
          </p:cNvSpPr>
          <p:nvPr>
            <p:ph type="title"/>
          </p:nvPr>
        </p:nvSpPr>
        <p:spPr>
          <a:xfrm>
            <a:off x="482600" y="626070"/>
            <a:ext cx="10634472" cy="1588624"/>
          </a:xfrm>
        </p:spPr>
        <p:txBody>
          <a:bodyPr/>
          <a:lstStyle/>
          <a:p>
            <a:pPr algn="ctr"/>
            <a:r>
              <a:rPr lang="en-US" sz="6000" dirty="0">
                <a:latin typeface="Calibri" panose="020F0502020204030204" pitchFamily="34" charset="0"/>
                <a:cs typeface="Calibri" panose="020F0502020204030204" pitchFamily="34" charset="0"/>
              </a:rPr>
              <a:t>Express and Implied Consent</a:t>
            </a:r>
          </a:p>
        </p:txBody>
      </p:sp>
      <p:sp>
        <p:nvSpPr>
          <p:cNvPr id="3" name="Content Placeholder 2">
            <a:extLst>
              <a:ext uri="{FF2B5EF4-FFF2-40B4-BE49-F238E27FC236}">
                <a16:creationId xmlns:a16="http://schemas.microsoft.com/office/drawing/2014/main" id="{422E9D49-4DD1-29A2-3F6F-ACF196ADFD34}"/>
              </a:ext>
            </a:extLst>
          </p:cNvPr>
          <p:cNvSpPr>
            <a:spLocks noGrp="1"/>
          </p:cNvSpPr>
          <p:nvPr>
            <p:ph idx="1"/>
          </p:nvPr>
        </p:nvSpPr>
        <p:spPr>
          <a:xfrm>
            <a:off x="482600" y="2617366"/>
            <a:ext cx="10506991" cy="3262226"/>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Clearly differentiates between </a:t>
            </a:r>
            <a:r>
              <a:rPr lang="en-US" u="sng" dirty="0">
                <a:latin typeface="Calibri" panose="020F0502020204030204" pitchFamily="34" charset="0"/>
                <a:cs typeface="Calibri" panose="020F0502020204030204" pitchFamily="34" charset="0"/>
              </a:rPr>
              <a:t>express and implied consent</a:t>
            </a:r>
            <a:r>
              <a:rPr lang="en-US" dirty="0">
                <a:latin typeface="Calibri" panose="020F0502020204030204" pitchFamily="34" charset="0"/>
                <a:cs typeface="Calibri" panose="020F0502020204030204" pitchFamily="34" charset="0"/>
              </a:rPr>
              <a:t>; and</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When each is required and deemed given.</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26-10E-12</a:t>
            </a:r>
          </a:p>
          <a:p>
            <a:endParaRPr lang="en-US" dirty="0"/>
          </a:p>
        </p:txBody>
      </p:sp>
    </p:spTree>
    <p:extLst>
      <p:ext uri="{BB962C8B-B14F-4D97-AF65-F5344CB8AC3E}">
        <p14:creationId xmlns:p14="http://schemas.microsoft.com/office/powerpoint/2010/main" val="1310553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BFFC0-3A7F-F055-36EA-95B4527FF6CE}"/>
              </a:ext>
            </a:extLst>
          </p:cNvPr>
          <p:cNvSpPr>
            <a:spLocks noGrp="1"/>
          </p:cNvSpPr>
          <p:nvPr>
            <p:ph type="title"/>
          </p:nvPr>
        </p:nvSpPr>
        <p:spPr>
          <a:xfrm>
            <a:off x="482600" y="600903"/>
            <a:ext cx="10634472" cy="1664125"/>
          </a:xfrm>
        </p:spPr>
        <p:txBody>
          <a:bodyPr/>
          <a:lstStyle/>
          <a:p>
            <a:pPr algn="ctr"/>
            <a:r>
              <a:rPr lang="en-US" sz="5400" dirty="0">
                <a:latin typeface="Calibri" panose="020F0502020204030204" pitchFamily="34" charset="0"/>
                <a:cs typeface="Calibri" panose="020F0502020204030204" pitchFamily="34" charset="0"/>
              </a:rPr>
              <a:t>Withdrawal of an Express Consent</a:t>
            </a:r>
          </a:p>
        </p:txBody>
      </p:sp>
      <p:sp>
        <p:nvSpPr>
          <p:cNvPr id="3" name="Content Placeholder 2">
            <a:extLst>
              <a:ext uri="{FF2B5EF4-FFF2-40B4-BE49-F238E27FC236}">
                <a16:creationId xmlns:a16="http://schemas.microsoft.com/office/drawing/2014/main" id="{5FF29057-A544-7141-D63F-3B89A72B801F}"/>
              </a:ext>
            </a:extLst>
          </p:cNvPr>
          <p:cNvSpPr>
            <a:spLocks noGrp="1"/>
          </p:cNvSpPr>
          <p:nvPr>
            <p:ph idx="1"/>
          </p:nvPr>
        </p:nvSpPr>
        <p:spPr>
          <a:xfrm>
            <a:off x="482600" y="2608976"/>
            <a:ext cx="10506991" cy="3270615"/>
          </a:xfrm>
        </p:spPr>
        <p:txBody>
          <a:bodyPr>
            <a:normAutofit/>
          </a:bodyPr>
          <a:lstStyle/>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Requires</a:t>
            </a:r>
            <a:r>
              <a:rPr lang="en-US" dirty="0">
                <a:latin typeface="Calibri" panose="020F0502020204030204" pitchFamily="34" charset="0"/>
                <a:cs typeface="Calibri" panose="020F0502020204030204" pitchFamily="34" charset="0"/>
              </a:rPr>
              <a:t> obtained </a:t>
            </a:r>
            <a:r>
              <a:rPr lang="en-US" u="sng" dirty="0">
                <a:latin typeface="Calibri" panose="020F0502020204030204" pitchFamily="34" charset="0"/>
                <a:cs typeface="Calibri" panose="020F0502020204030204" pitchFamily="34" charset="0"/>
              </a:rPr>
              <a:t>express consents to be </a:t>
            </a:r>
            <a:r>
              <a:rPr lang="en-US" b="1" u="sng" dirty="0">
                <a:latin typeface="Calibri" panose="020F0502020204030204" pitchFamily="34" charset="0"/>
                <a:cs typeface="Calibri" panose="020F0502020204030204" pitchFamily="34" charset="0"/>
              </a:rPr>
              <a:t>filed with the petition.</a:t>
            </a:r>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u="sng" dirty="0">
                <a:latin typeface="Calibri" panose="020F0502020204030204" pitchFamily="34" charset="0"/>
                <a:cs typeface="Calibri" panose="020F0502020204030204" pitchFamily="34" charset="0"/>
              </a:rPr>
              <a:t>Adds a notary option</a:t>
            </a:r>
            <a:r>
              <a:rPr lang="en-US" dirty="0">
                <a:latin typeface="Calibri" panose="020F0502020204030204" pitchFamily="34" charset="0"/>
                <a:cs typeface="Calibri" panose="020F0502020204030204" pitchFamily="34" charset="0"/>
              </a:rPr>
              <a:t> to the execution of a withdrawal of consent or relinquishment (instead of having two witnesses).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26-10E-13</a:t>
            </a:r>
          </a:p>
          <a:p>
            <a:endParaRPr lang="en-US" dirty="0"/>
          </a:p>
        </p:txBody>
      </p:sp>
    </p:spTree>
    <p:extLst>
      <p:ext uri="{BB962C8B-B14F-4D97-AF65-F5344CB8AC3E}">
        <p14:creationId xmlns:p14="http://schemas.microsoft.com/office/powerpoint/2010/main" val="2891910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15CD-3CD9-29D7-ACE7-7691375E468E}"/>
              </a:ext>
            </a:extLst>
          </p:cNvPr>
          <p:cNvSpPr>
            <a:spLocks noGrp="1"/>
          </p:cNvSpPr>
          <p:nvPr>
            <p:ph type="title"/>
          </p:nvPr>
        </p:nvSpPr>
        <p:spPr>
          <a:xfrm>
            <a:off x="482600" y="584125"/>
            <a:ext cx="10634472" cy="2157984"/>
          </a:xfrm>
        </p:spPr>
        <p:txBody>
          <a:bodyPr/>
          <a:lstStyle/>
          <a:p>
            <a:pPr algn="ctr"/>
            <a:r>
              <a:rPr lang="en-US" sz="6000" dirty="0">
                <a:latin typeface="Calibri" panose="020F0502020204030204" pitchFamily="34" charset="0"/>
                <a:cs typeface="Calibri" panose="020F0502020204030204" pitchFamily="34" charset="0"/>
              </a:rPr>
              <a:t>Withdrawal of an Express Consent Time Frame</a:t>
            </a:r>
          </a:p>
        </p:txBody>
      </p:sp>
      <p:sp>
        <p:nvSpPr>
          <p:cNvPr id="3" name="Content Placeholder 2">
            <a:extLst>
              <a:ext uri="{FF2B5EF4-FFF2-40B4-BE49-F238E27FC236}">
                <a16:creationId xmlns:a16="http://schemas.microsoft.com/office/drawing/2014/main" id="{838A7E23-F30F-1F46-71F4-6B7A529F2F1D}"/>
              </a:ext>
            </a:extLst>
          </p:cNvPr>
          <p:cNvSpPr>
            <a:spLocks noGrp="1"/>
          </p:cNvSpPr>
          <p:nvPr>
            <p:ph idx="1"/>
          </p:nvPr>
        </p:nvSpPr>
        <p:spPr>
          <a:xfrm>
            <a:off x="482600" y="2961314"/>
            <a:ext cx="10506991" cy="3044112"/>
          </a:xfrm>
        </p:spPr>
        <p:txBody>
          <a:bodyPr>
            <a:normAutofit/>
          </a:bodyPr>
          <a:lstStyle/>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Changes time for withdrawal to 5 </a:t>
            </a:r>
            <a:r>
              <a:rPr lang="en-US" b="1" i="1" dirty="0">
                <a:latin typeface="Calibri" panose="020F0502020204030204" pitchFamily="34" charset="0"/>
                <a:cs typeface="Calibri" panose="020F0502020204030204" pitchFamily="34" charset="0"/>
              </a:rPr>
              <a:t>business</a:t>
            </a:r>
            <a:r>
              <a:rPr lang="en-US" b="1" dirty="0">
                <a:latin typeface="Calibri" panose="020F0502020204030204" pitchFamily="34" charset="0"/>
                <a:cs typeface="Calibri" panose="020F0502020204030204" pitchFamily="34" charset="0"/>
              </a:rPr>
              <a:t> days after the later of the </a:t>
            </a:r>
            <a:r>
              <a:rPr lang="en-US" b="1" u="sng" dirty="0">
                <a:latin typeface="Calibri" panose="020F0502020204030204" pitchFamily="34" charset="0"/>
                <a:cs typeface="Calibri" panose="020F0502020204030204" pitchFamily="34" charset="0"/>
              </a:rPr>
              <a:t>signing or the birth</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(reduced from 14 days) for withdrawal of an express consent to be filed.</a:t>
            </a:r>
          </a:p>
          <a:p>
            <a:pPr marL="342900" indent="-342900">
              <a:buFont typeface="Wingdings" panose="05000000000000000000" pitchFamily="2" charset="2"/>
              <a:buChar char="Ø"/>
            </a:pPr>
            <a:r>
              <a:rPr lang="en-US" u="sng" dirty="0">
                <a:latin typeface="Calibri" panose="020F0502020204030204" pitchFamily="34" charset="0"/>
                <a:cs typeface="Calibri" panose="020F0502020204030204" pitchFamily="34" charset="0"/>
              </a:rPr>
              <a:t>Eliminates the 5 to 14-day withdrawal period based on reasonableness of the withdrawal and best interest of the child.</a:t>
            </a: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26-10E-13</a:t>
            </a:r>
          </a:p>
          <a:p>
            <a:endParaRPr lang="en-US" dirty="0"/>
          </a:p>
        </p:txBody>
      </p:sp>
    </p:spTree>
    <p:extLst>
      <p:ext uri="{BB962C8B-B14F-4D97-AF65-F5344CB8AC3E}">
        <p14:creationId xmlns:p14="http://schemas.microsoft.com/office/powerpoint/2010/main" val="1746068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757A-2BF8-E4EA-4539-EDDF70CCB027}"/>
              </a:ext>
            </a:extLst>
          </p:cNvPr>
          <p:cNvSpPr>
            <a:spLocks noGrp="1"/>
          </p:cNvSpPr>
          <p:nvPr>
            <p:ph type="title"/>
          </p:nvPr>
        </p:nvSpPr>
        <p:spPr>
          <a:xfrm>
            <a:off x="482600" y="642848"/>
            <a:ext cx="10634472" cy="1404066"/>
          </a:xfrm>
        </p:spPr>
        <p:txBody>
          <a:bodyPr/>
          <a:lstStyle/>
          <a:p>
            <a:pPr algn="ctr"/>
            <a:r>
              <a:rPr lang="en-US" sz="6000" dirty="0">
                <a:latin typeface="Calibri" panose="020F0502020204030204" pitchFamily="34" charset="0"/>
                <a:cs typeface="Calibri" panose="020F0502020204030204" pitchFamily="34" charset="0"/>
              </a:rPr>
              <a:t>Withdrawal of Consent</a:t>
            </a:r>
          </a:p>
        </p:txBody>
      </p:sp>
      <p:sp>
        <p:nvSpPr>
          <p:cNvPr id="3" name="Content Placeholder 2">
            <a:extLst>
              <a:ext uri="{FF2B5EF4-FFF2-40B4-BE49-F238E27FC236}">
                <a16:creationId xmlns:a16="http://schemas.microsoft.com/office/drawing/2014/main" id="{FCDC8D60-C7F8-5E1F-851C-F9E9E08144B9}"/>
              </a:ext>
            </a:extLst>
          </p:cNvPr>
          <p:cNvSpPr>
            <a:spLocks noGrp="1"/>
          </p:cNvSpPr>
          <p:nvPr>
            <p:ph idx="1"/>
          </p:nvPr>
        </p:nvSpPr>
        <p:spPr>
          <a:xfrm>
            <a:off x="482600" y="2399252"/>
            <a:ext cx="10506991" cy="3480340"/>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Adds </a:t>
            </a:r>
            <a:r>
              <a:rPr lang="en-US" b="1" dirty="0">
                <a:latin typeface="Calibri" panose="020F0502020204030204" pitchFamily="34" charset="0"/>
                <a:cs typeface="Calibri" panose="020F0502020204030204" pitchFamily="34" charset="0"/>
              </a:rPr>
              <a:t>fraud</a:t>
            </a:r>
            <a:r>
              <a:rPr lang="en-US" dirty="0">
                <a:latin typeface="Calibri" panose="020F0502020204030204" pitchFamily="34" charset="0"/>
                <a:cs typeface="Calibri" panose="020F0502020204030204" pitchFamily="34" charset="0"/>
              </a:rPr>
              <a:t> to the previously existing reason of kidnapping as </a:t>
            </a:r>
            <a:r>
              <a:rPr lang="en-US" u="sng" dirty="0">
                <a:latin typeface="Calibri" panose="020F0502020204030204" pitchFamily="34" charset="0"/>
                <a:cs typeface="Calibri" panose="020F0502020204030204" pitchFamily="34" charset="0"/>
              </a:rPr>
              <a:t>exceptions to the one-year time  deadline</a:t>
            </a:r>
            <a:r>
              <a:rPr lang="en-US" dirty="0">
                <a:latin typeface="Calibri" panose="020F0502020204030204" pitchFamily="34" charset="0"/>
                <a:cs typeface="Calibri" panose="020F0502020204030204" pitchFamily="34" charset="0"/>
              </a:rPr>
              <a:t> (after final judgment) for any legal challenges to a consent or relinquishment.</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26-10E-14</a:t>
            </a:r>
          </a:p>
          <a:p>
            <a:endParaRPr lang="en-US" dirty="0"/>
          </a:p>
        </p:txBody>
      </p:sp>
    </p:spTree>
    <p:extLst>
      <p:ext uri="{BB962C8B-B14F-4D97-AF65-F5344CB8AC3E}">
        <p14:creationId xmlns:p14="http://schemas.microsoft.com/office/powerpoint/2010/main" val="208986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r>
              <a:rPr lang="en-US" b="1" dirty="0">
                <a:latin typeface="Calibri" panose="020F0502020204030204" pitchFamily="34" charset="0"/>
                <a:cs typeface="Calibri" panose="020F0502020204030204" pitchFamily="34" charset="0"/>
              </a:rPr>
              <a:t>Petition</a:t>
            </a:r>
          </a:p>
        </p:txBody>
      </p:sp>
      <p:cxnSp>
        <p:nvCxnSpPr>
          <p:cNvPr id="11" name="Straight Connector 10">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13" name="Straight Connector 12">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03489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7913-FE04-42F5-38D6-531BD1A2D1A2}"/>
              </a:ext>
            </a:extLst>
          </p:cNvPr>
          <p:cNvSpPr>
            <a:spLocks noGrp="1"/>
          </p:cNvSpPr>
          <p:nvPr>
            <p:ph type="title"/>
          </p:nvPr>
        </p:nvSpPr>
        <p:spPr>
          <a:xfrm>
            <a:off x="482600" y="651237"/>
            <a:ext cx="10634472" cy="1521512"/>
          </a:xfrm>
        </p:spPr>
        <p:txBody>
          <a:bodyPr/>
          <a:lstStyle/>
          <a:p>
            <a:pPr algn="ctr"/>
            <a:r>
              <a:rPr lang="en-US" sz="6000" dirty="0">
                <a:latin typeface="Calibri" panose="020F0502020204030204" pitchFamily="34" charset="0"/>
                <a:cs typeface="Calibri" panose="020F0502020204030204" pitchFamily="34" charset="0"/>
              </a:rPr>
              <a:t>Petition</a:t>
            </a:r>
          </a:p>
        </p:txBody>
      </p:sp>
      <p:sp>
        <p:nvSpPr>
          <p:cNvPr id="3" name="Content Placeholder 2">
            <a:extLst>
              <a:ext uri="{FF2B5EF4-FFF2-40B4-BE49-F238E27FC236}">
                <a16:creationId xmlns:a16="http://schemas.microsoft.com/office/drawing/2014/main" id="{C5F45082-568F-CCF8-03A7-013092822599}"/>
              </a:ext>
            </a:extLst>
          </p:cNvPr>
          <p:cNvSpPr>
            <a:spLocks noGrp="1"/>
          </p:cNvSpPr>
          <p:nvPr>
            <p:ph idx="1"/>
          </p:nvPr>
        </p:nvSpPr>
        <p:spPr>
          <a:xfrm>
            <a:off x="482600" y="2441196"/>
            <a:ext cx="10506991" cy="3438395"/>
          </a:xfrm>
        </p:spPr>
        <p:txBody>
          <a:bodyPr/>
          <a:lstStyle/>
          <a:p>
            <a:pPr marL="342900"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Additional attachments to the petition </a:t>
            </a:r>
            <a:r>
              <a:rPr lang="en-US" b="1" u="sng" dirty="0">
                <a:latin typeface="Calibri" panose="020F0502020204030204" pitchFamily="34" charset="0"/>
                <a:cs typeface="Calibri" panose="020F0502020204030204" pitchFamily="34" charset="0"/>
              </a:rPr>
              <a:t>required</a:t>
            </a:r>
            <a:r>
              <a:rPr lang="en-US" dirty="0">
                <a:latin typeface="Calibri" panose="020F0502020204030204" pitchFamily="34" charset="0"/>
                <a:cs typeface="Calibri" panose="020F0502020204030204" pitchFamily="34" charset="0"/>
              </a:rPr>
              <a:t> for enhancements of the minor adoptee's safety and security. (Also, for the purpose of facilitation of the court receiving necessary background information quickly).</a:t>
            </a: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Requires</a:t>
            </a:r>
            <a:r>
              <a:rPr lang="en-US" dirty="0">
                <a:latin typeface="Calibri" panose="020F0502020204030204" pitchFamily="34" charset="0"/>
                <a:cs typeface="Calibri" panose="020F0502020204030204" pitchFamily="34" charset="0"/>
              </a:rPr>
              <a:t> </a:t>
            </a:r>
            <a:r>
              <a:rPr lang="en-US" u="sng" dirty="0">
                <a:latin typeface="Calibri" panose="020F0502020204030204" pitchFamily="34" charset="0"/>
                <a:cs typeface="Calibri" panose="020F0502020204030204" pitchFamily="34" charset="0"/>
              </a:rPr>
              <a:t>photo ID</a:t>
            </a:r>
            <a:r>
              <a:rPr lang="en-US" dirty="0">
                <a:latin typeface="Calibri" panose="020F0502020204030204" pitchFamily="34" charset="0"/>
                <a:cs typeface="Calibri" panose="020F0502020204030204" pitchFamily="34" charset="0"/>
              </a:rPr>
              <a:t> of petitioners.</a:t>
            </a:r>
          </a:p>
          <a:p>
            <a:pPr marL="342900"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Proof of Marriage</a:t>
            </a:r>
            <a:r>
              <a:rPr lang="en-US" dirty="0">
                <a:latin typeface="Calibri" panose="020F0502020204030204" pitchFamily="34" charset="0"/>
                <a:cs typeface="Calibri" panose="020F0502020204030204" pitchFamily="34" charset="0"/>
              </a:rPr>
              <a:t> (when applicable).</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26-10E-16</a:t>
            </a:r>
          </a:p>
          <a:p>
            <a:endParaRPr lang="en-US" dirty="0"/>
          </a:p>
        </p:txBody>
      </p:sp>
    </p:spTree>
    <p:extLst>
      <p:ext uri="{BB962C8B-B14F-4D97-AF65-F5344CB8AC3E}">
        <p14:creationId xmlns:p14="http://schemas.microsoft.com/office/powerpoint/2010/main" val="362909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CBAEC-7D74-B652-C525-1C65A20D084C}"/>
              </a:ext>
            </a:extLst>
          </p:cNvPr>
          <p:cNvSpPr>
            <a:spLocks noGrp="1"/>
          </p:cNvSpPr>
          <p:nvPr>
            <p:ph type="title"/>
          </p:nvPr>
        </p:nvSpPr>
        <p:spPr>
          <a:xfrm>
            <a:off x="482600" y="743516"/>
            <a:ext cx="10634472" cy="1303398"/>
          </a:xfrm>
        </p:spPr>
        <p:txBody>
          <a:bodyPr/>
          <a:lstStyle/>
          <a:p>
            <a:pPr algn="ctr"/>
            <a:r>
              <a:rPr lang="en-US" dirty="0">
                <a:latin typeface="Calibri" panose="020F0502020204030204" pitchFamily="34" charset="0"/>
                <a:cs typeface="Calibri" panose="020F0502020204030204" pitchFamily="34" charset="0"/>
              </a:rPr>
              <a:t>Definitions</a:t>
            </a:r>
          </a:p>
        </p:txBody>
      </p:sp>
      <p:sp>
        <p:nvSpPr>
          <p:cNvPr id="3" name="Content Placeholder 2">
            <a:extLst>
              <a:ext uri="{FF2B5EF4-FFF2-40B4-BE49-F238E27FC236}">
                <a16:creationId xmlns:a16="http://schemas.microsoft.com/office/drawing/2014/main" id="{5D71C268-89E9-463A-D12F-4C08672DDE57}"/>
              </a:ext>
            </a:extLst>
          </p:cNvPr>
          <p:cNvSpPr>
            <a:spLocks noGrp="1"/>
          </p:cNvSpPr>
          <p:nvPr>
            <p:ph idx="1"/>
          </p:nvPr>
        </p:nvSpPr>
        <p:spPr>
          <a:xfrm>
            <a:off x="482600" y="2541864"/>
            <a:ext cx="10506991" cy="3337727"/>
          </a:xfrm>
        </p:spPr>
        <p:txBody>
          <a:bodyPr>
            <a:normAutofit/>
          </a:bodyPr>
          <a:lstStyle/>
          <a:p>
            <a:pPr algn="ctr"/>
            <a:r>
              <a:rPr lang="en-US" sz="2800" b="1" dirty="0">
                <a:latin typeface="Calibri" panose="020F0502020204030204" pitchFamily="34" charset="0"/>
                <a:cs typeface="Calibri" panose="020F0502020204030204" pitchFamily="34" charset="0"/>
              </a:rPr>
              <a:t>Added or amended many definitions, including:</a:t>
            </a:r>
          </a:p>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Amended.	</a:t>
            </a:r>
            <a:r>
              <a:rPr lang="en-US" u="sng" dirty="0">
                <a:latin typeface="Calibri" panose="020F0502020204030204" pitchFamily="34" charset="0"/>
                <a:cs typeface="Calibri" panose="020F0502020204030204" pitchFamily="34" charset="0"/>
              </a:rPr>
              <a:t>Abandonment.</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Court Representative.</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Legal Father and Legal Mother.</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Married Couple.</a:t>
            </a:r>
          </a:p>
          <a:p>
            <a:r>
              <a:rPr lang="en-US"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26-10E-2</a:t>
            </a:r>
            <a:endParaRPr lang="en-US" sz="17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9117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CFE2D-74A4-D336-F19B-72379A2F2C86}"/>
              </a:ext>
            </a:extLst>
          </p:cNvPr>
          <p:cNvSpPr>
            <a:spLocks noGrp="1"/>
          </p:cNvSpPr>
          <p:nvPr>
            <p:ph type="title"/>
          </p:nvPr>
        </p:nvSpPr>
        <p:spPr>
          <a:xfrm>
            <a:off x="482600" y="525402"/>
            <a:ext cx="10634472" cy="1613791"/>
          </a:xfrm>
        </p:spPr>
        <p:txBody>
          <a:bodyPr/>
          <a:lstStyle/>
          <a:p>
            <a:pPr algn="ctr"/>
            <a:r>
              <a:rPr lang="en-US" sz="6000" dirty="0">
                <a:latin typeface="Calibri" panose="020F0502020204030204" pitchFamily="34" charset="0"/>
                <a:cs typeface="Calibri" panose="020F0502020204030204" pitchFamily="34" charset="0"/>
              </a:rPr>
              <a:t>Petition</a:t>
            </a:r>
            <a:r>
              <a:rPr lang="en-US" dirty="0">
                <a:latin typeface="Calibri" panose="020F0502020204030204" pitchFamily="34" charset="0"/>
                <a:cs typeface="Calibri" panose="020F0502020204030204" pitchFamily="34" charset="0"/>
              </a:rPr>
              <a:t> </a:t>
            </a:r>
            <a:r>
              <a:rPr lang="en-US" sz="4800" dirty="0">
                <a:latin typeface="Calibri" panose="020F0502020204030204" pitchFamily="34" charset="0"/>
                <a:cs typeface="Calibri" panose="020F0502020204030204" pitchFamily="34" charset="0"/>
              </a:rPr>
              <a:t>(continued)</a:t>
            </a:r>
          </a:p>
        </p:txBody>
      </p:sp>
      <p:sp>
        <p:nvSpPr>
          <p:cNvPr id="3" name="Content Placeholder 2">
            <a:extLst>
              <a:ext uri="{FF2B5EF4-FFF2-40B4-BE49-F238E27FC236}">
                <a16:creationId xmlns:a16="http://schemas.microsoft.com/office/drawing/2014/main" id="{08C7EA37-C8CF-4899-72D1-C7A3E05AA18E}"/>
              </a:ext>
            </a:extLst>
          </p:cNvPr>
          <p:cNvSpPr>
            <a:spLocks noGrp="1"/>
          </p:cNvSpPr>
          <p:nvPr>
            <p:ph idx="1"/>
          </p:nvPr>
        </p:nvSpPr>
        <p:spPr>
          <a:xfrm>
            <a:off x="482600" y="2256640"/>
            <a:ext cx="10506991" cy="3622952"/>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 </a:t>
            </a:r>
            <a:r>
              <a:rPr lang="en-US" b="1" dirty="0">
                <a:latin typeface="Calibri" panose="020F0502020204030204" pitchFamily="34" charset="0"/>
                <a:cs typeface="Calibri" panose="020F0502020204030204" pitchFamily="34" charset="0"/>
              </a:rPr>
              <a:t>verified affidavit from mother </a:t>
            </a:r>
            <a:r>
              <a:rPr lang="en-US" dirty="0">
                <a:latin typeface="Calibri" panose="020F0502020204030204" pitchFamily="34" charset="0"/>
                <a:cs typeface="Calibri" panose="020F0502020204030204" pitchFamily="34" charset="0"/>
              </a:rPr>
              <a:t>if father is unknown.</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Mother has knowledge of a</a:t>
            </a:r>
            <a:r>
              <a:rPr lang="en-US" u="sng" dirty="0">
                <a:latin typeface="Calibri" panose="020F0502020204030204" pitchFamily="34" charset="0"/>
                <a:cs typeface="Calibri" panose="020F0502020204030204" pitchFamily="34" charset="0"/>
              </a:rPr>
              <a:t>buse from protection remedies available to her</a:t>
            </a:r>
            <a:r>
              <a:rPr lang="en-US"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Sets a </a:t>
            </a:r>
            <a:r>
              <a:rPr lang="en-US" b="1" dirty="0">
                <a:latin typeface="Calibri" panose="020F0502020204030204" pitchFamily="34" charset="0"/>
                <a:cs typeface="Calibri" panose="020F0502020204030204" pitchFamily="34" charset="0"/>
              </a:rPr>
              <a:t>60-day deadline </a:t>
            </a:r>
            <a:r>
              <a:rPr lang="en-US" dirty="0">
                <a:latin typeface="Calibri" panose="020F0502020204030204" pitchFamily="34" charset="0"/>
                <a:cs typeface="Calibri" panose="020F0502020204030204" pitchFamily="34" charset="0"/>
              </a:rPr>
              <a:t>for the filing of a petition after placement of the adoptee, except for stepparent or relative adoptions scenarios.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26-10E-16</a:t>
            </a:r>
          </a:p>
          <a:p>
            <a:endParaRPr lang="en-US" dirty="0"/>
          </a:p>
        </p:txBody>
      </p:sp>
    </p:spTree>
    <p:extLst>
      <p:ext uri="{BB962C8B-B14F-4D97-AF65-F5344CB8AC3E}">
        <p14:creationId xmlns:p14="http://schemas.microsoft.com/office/powerpoint/2010/main" val="3921271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5F13-F0F8-8821-319A-431481B7CB67}"/>
              </a:ext>
            </a:extLst>
          </p:cNvPr>
          <p:cNvSpPr>
            <a:spLocks noGrp="1"/>
          </p:cNvSpPr>
          <p:nvPr>
            <p:ph type="title"/>
          </p:nvPr>
        </p:nvSpPr>
        <p:spPr>
          <a:xfrm>
            <a:off x="482600" y="584125"/>
            <a:ext cx="10634472" cy="1446011"/>
          </a:xfrm>
        </p:spPr>
        <p:txBody>
          <a:bodyPr/>
          <a:lstStyle/>
          <a:p>
            <a:pPr algn="ctr"/>
            <a:r>
              <a:rPr lang="en-US" sz="6000" dirty="0">
                <a:latin typeface="Calibri" panose="020F0502020204030204" pitchFamily="34" charset="0"/>
                <a:cs typeface="Calibri" panose="020F0502020204030204" pitchFamily="34" charset="0"/>
              </a:rPr>
              <a:t>Notice</a:t>
            </a:r>
          </a:p>
        </p:txBody>
      </p:sp>
      <p:sp>
        <p:nvSpPr>
          <p:cNvPr id="3" name="Content Placeholder 2">
            <a:extLst>
              <a:ext uri="{FF2B5EF4-FFF2-40B4-BE49-F238E27FC236}">
                <a16:creationId xmlns:a16="http://schemas.microsoft.com/office/drawing/2014/main" id="{3FBA8E36-3917-6CB1-CB70-FF0440993BC9}"/>
              </a:ext>
            </a:extLst>
          </p:cNvPr>
          <p:cNvSpPr>
            <a:spLocks noGrp="1"/>
          </p:cNvSpPr>
          <p:nvPr>
            <p:ph idx="1"/>
          </p:nvPr>
        </p:nvSpPr>
        <p:spPr>
          <a:xfrm>
            <a:off x="482600" y="2164360"/>
            <a:ext cx="10506991" cy="3715231"/>
          </a:xfrm>
        </p:spPr>
        <p:txBody>
          <a:bodyPr>
            <a:normAutofit lnSpcReduction="10000"/>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 Who gets notice.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(b) What the notice must contain.</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(c) Manner of Service.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(d) Service by publication.</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(e) Wavier of Notice.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(f) Proof of Service.</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26-10E-17</a:t>
            </a:r>
          </a:p>
          <a:p>
            <a:endParaRPr lang="en-US" dirty="0"/>
          </a:p>
        </p:txBody>
      </p:sp>
    </p:spTree>
    <p:extLst>
      <p:ext uri="{BB962C8B-B14F-4D97-AF65-F5344CB8AC3E}">
        <p14:creationId xmlns:p14="http://schemas.microsoft.com/office/powerpoint/2010/main" val="3065854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0150-98B4-9F41-7D12-53D4E75A4518}"/>
              </a:ext>
            </a:extLst>
          </p:cNvPr>
          <p:cNvSpPr>
            <a:spLocks noGrp="1"/>
          </p:cNvSpPr>
          <p:nvPr>
            <p:ph type="title"/>
          </p:nvPr>
        </p:nvSpPr>
        <p:spPr>
          <a:xfrm>
            <a:off x="482600" y="575736"/>
            <a:ext cx="10634472" cy="1370510"/>
          </a:xfrm>
        </p:spPr>
        <p:txBody>
          <a:bodyPr/>
          <a:lstStyle/>
          <a:p>
            <a:pPr algn="ctr"/>
            <a:r>
              <a:rPr lang="en-US" sz="6000" dirty="0">
                <a:latin typeface="Calibri" panose="020F0502020204030204" pitchFamily="34" charset="0"/>
                <a:cs typeface="Calibri" panose="020F0502020204030204" pitchFamily="34" charset="0"/>
              </a:rPr>
              <a:t>Interlocutory Placement</a:t>
            </a:r>
          </a:p>
        </p:txBody>
      </p:sp>
      <p:sp>
        <p:nvSpPr>
          <p:cNvPr id="3" name="Content Placeholder 2">
            <a:extLst>
              <a:ext uri="{FF2B5EF4-FFF2-40B4-BE49-F238E27FC236}">
                <a16:creationId xmlns:a16="http://schemas.microsoft.com/office/drawing/2014/main" id="{EDE7447C-96C3-A9D5-1061-7EAB7AC6B53F}"/>
              </a:ext>
            </a:extLst>
          </p:cNvPr>
          <p:cNvSpPr>
            <a:spLocks noGrp="1"/>
          </p:cNvSpPr>
          <p:nvPr>
            <p:ph idx="1"/>
          </p:nvPr>
        </p:nvSpPr>
        <p:spPr>
          <a:xfrm>
            <a:off x="482600" y="2290194"/>
            <a:ext cx="10506991" cy="3589398"/>
          </a:xfrm>
        </p:spPr>
        <p:txBody>
          <a:bodyPr>
            <a:normAutofit lnSpcReduction="10000"/>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Clarifies </a:t>
            </a:r>
            <a:r>
              <a:rPr lang="en-US" u="sng" dirty="0">
                <a:latin typeface="Calibri" panose="020F0502020204030204" pitchFamily="34" charset="0"/>
                <a:cs typeface="Calibri" panose="020F0502020204030204" pitchFamily="34" charset="0"/>
              </a:rPr>
              <a:t>distinction</a:t>
            </a:r>
            <a:r>
              <a:rPr lang="en-US" dirty="0">
                <a:latin typeface="Calibri" panose="020F0502020204030204" pitchFamily="34" charset="0"/>
                <a:cs typeface="Calibri" panose="020F0502020204030204" pitchFamily="34" charset="0"/>
              </a:rPr>
              <a:t> in any interlocutory order between </a:t>
            </a:r>
            <a:r>
              <a:rPr lang="en-US" u="sng" dirty="0">
                <a:latin typeface="Calibri" panose="020F0502020204030204" pitchFamily="34" charset="0"/>
                <a:cs typeface="Calibri" panose="020F0502020204030204" pitchFamily="34" charset="0"/>
              </a:rPr>
              <a:t>physical custody</a:t>
            </a:r>
            <a:r>
              <a:rPr lang="en-US" dirty="0">
                <a:latin typeface="Calibri" panose="020F0502020204030204" pitchFamily="34" charset="0"/>
                <a:cs typeface="Calibri" panose="020F0502020204030204" pitchFamily="34" charset="0"/>
              </a:rPr>
              <a:t> with the petitioner (with continuing supervision of the court) and </a:t>
            </a:r>
            <a:r>
              <a:rPr lang="en-US" u="sng" dirty="0">
                <a:latin typeface="Calibri" panose="020F0502020204030204" pitchFamily="34" charset="0"/>
                <a:cs typeface="Calibri" panose="020F0502020204030204" pitchFamily="34" charset="0"/>
              </a:rPr>
              <a:t>legal custody</a:t>
            </a:r>
            <a:r>
              <a:rPr lang="en-US" dirty="0">
                <a:latin typeface="Calibri" panose="020F0502020204030204" pitchFamily="34" charset="0"/>
                <a:cs typeface="Calibri" panose="020F0502020204030204" pitchFamily="34" charset="0"/>
              </a:rPr>
              <a:t> retained by DHR.</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Stipulates </a:t>
            </a:r>
            <a:r>
              <a:rPr lang="en-US" u="sng" dirty="0">
                <a:latin typeface="Calibri" panose="020F0502020204030204" pitchFamily="34" charset="0"/>
                <a:cs typeface="Calibri" panose="020F0502020204030204" pitchFamily="34" charset="0"/>
              </a:rPr>
              <a:t>mandated time deadlines for action continue to run</a:t>
            </a:r>
            <a:r>
              <a:rPr lang="en-US" dirty="0">
                <a:latin typeface="Calibri" panose="020F0502020204030204" pitchFamily="34" charset="0"/>
                <a:cs typeface="Calibri" panose="020F0502020204030204" pitchFamily="34" charset="0"/>
              </a:rPr>
              <a:t> even in interlocutory placement situations.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26-10E-18</a:t>
            </a:r>
          </a:p>
          <a:p>
            <a:endParaRPr lang="en-US" dirty="0"/>
          </a:p>
        </p:txBody>
      </p:sp>
    </p:spTree>
    <p:extLst>
      <p:ext uri="{BB962C8B-B14F-4D97-AF65-F5344CB8AC3E}">
        <p14:creationId xmlns:p14="http://schemas.microsoft.com/office/powerpoint/2010/main" val="1586462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r>
              <a:rPr lang="en-US" b="1" dirty="0">
                <a:latin typeface="Calibri" panose="020F0502020204030204" pitchFamily="34" charset="0"/>
                <a:cs typeface="Calibri" panose="020F0502020204030204" pitchFamily="34" charset="0"/>
              </a:rPr>
              <a:t>Investigations</a:t>
            </a:r>
          </a:p>
        </p:txBody>
      </p:sp>
      <p:cxnSp>
        <p:nvCxnSpPr>
          <p:cNvPr id="11" name="Straight Connector 10">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13" name="Straight Connector 12">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9279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C8FA-0D5D-E144-F1E8-5038FA67BC7B}"/>
              </a:ext>
            </a:extLst>
          </p:cNvPr>
          <p:cNvSpPr>
            <a:spLocks noGrp="1"/>
          </p:cNvSpPr>
          <p:nvPr>
            <p:ph type="title"/>
          </p:nvPr>
        </p:nvSpPr>
        <p:spPr>
          <a:xfrm>
            <a:off x="418859" y="550569"/>
            <a:ext cx="10634472" cy="1622180"/>
          </a:xfrm>
        </p:spPr>
        <p:txBody>
          <a:bodyPr/>
          <a:lstStyle/>
          <a:p>
            <a:pPr algn="ctr"/>
            <a:r>
              <a:rPr lang="en-US" sz="6000" dirty="0">
                <a:latin typeface="Calibri" panose="020F0502020204030204" pitchFamily="34" charset="0"/>
                <a:cs typeface="Calibri" panose="020F0502020204030204" pitchFamily="34" charset="0"/>
              </a:rPr>
              <a:t>Investigations</a:t>
            </a:r>
          </a:p>
        </p:txBody>
      </p:sp>
      <p:sp>
        <p:nvSpPr>
          <p:cNvPr id="3" name="Content Placeholder 2">
            <a:extLst>
              <a:ext uri="{FF2B5EF4-FFF2-40B4-BE49-F238E27FC236}">
                <a16:creationId xmlns:a16="http://schemas.microsoft.com/office/drawing/2014/main" id="{71AAF9B3-E2B7-A404-A52B-23DAA10EAC0B}"/>
              </a:ext>
            </a:extLst>
          </p:cNvPr>
          <p:cNvSpPr>
            <a:spLocks noGrp="1"/>
          </p:cNvSpPr>
          <p:nvPr>
            <p:ph idx="1"/>
          </p:nvPr>
        </p:nvSpPr>
        <p:spPr>
          <a:xfrm>
            <a:off x="482600" y="2348918"/>
            <a:ext cx="10506991" cy="3530674"/>
          </a:xfrm>
        </p:spPr>
        <p:txBody>
          <a:bodyPr/>
          <a:lstStyle/>
          <a:p>
            <a:pPr algn="ctr"/>
            <a:r>
              <a:rPr lang="en-US" sz="2800" b="1" i="1" dirty="0">
                <a:latin typeface="Calibri" panose="020F0502020204030204" pitchFamily="34" charset="0"/>
                <a:cs typeface="Calibri" panose="020F0502020204030204" pitchFamily="34" charset="0"/>
              </a:rPr>
              <a:t>Updated Requirements For Investigations:</a:t>
            </a:r>
          </a:p>
          <a:p>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Letters of suitability</a:t>
            </a:r>
            <a:r>
              <a:rPr lang="en-US" dirty="0">
                <a:latin typeface="Calibri" panose="020F0502020204030204" pitchFamily="34" charset="0"/>
                <a:cs typeface="Calibri" panose="020F0502020204030204" pitchFamily="34" charset="0"/>
              </a:rPr>
              <a:t> of all adults in the household.</a:t>
            </a:r>
          </a:p>
          <a:p>
            <a:pPr marL="342900" indent="-342900">
              <a:buFont typeface="Wingdings" panose="05000000000000000000" pitchFamily="2" charset="2"/>
              <a:buChar char="ü"/>
            </a:pPr>
            <a:r>
              <a:rPr lang="en-US" b="1" dirty="0">
                <a:latin typeface="Calibri" panose="020F0502020204030204" pitchFamily="34" charset="0"/>
                <a:cs typeface="Calibri" panose="020F0502020204030204" pitchFamily="34" charset="0"/>
              </a:rPr>
              <a:t>Adam Walsh </a:t>
            </a:r>
            <a:r>
              <a:rPr lang="en-US" dirty="0">
                <a:latin typeface="Calibri" panose="020F0502020204030204" pitchFamily="34" charset="0"/>
                <a:cs typeface="Calibri" panose="020F0502020204030204" pitchFamily="34" charset="0"/>
              </a:rPr>
              <a:t>clearances.</a:t>
            </a: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Six reference letters</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26-10E-19</a:t>
            </a: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28657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B7B9-306E-C5B7-5DC9-CDD3216906D1}"/>
              </a:ext>
            </a:extLst>
          </p:cNvPr>
          <p:cNvSpPr>
            <a:spLocks noGrp="1"/>
          </p:cNvSpPr>
          <p:nvPr>
            <p:ph type="title"/>
          </p:nvPr>
        </p:nvSpPr>
        <p:spPr>
          <a:xfrm>
            <a:off x="482600" y="483458"/>
            <a:ext cx="10634472" cy="1748015"/>
          </a:xfrm>
        </p:spPr>
        <p:txBody>
          <a:bodyPr/>
          <a:lstStyle/>
          <a:p>
            <a:pPr algn="ctr"/>
            <a:r>
              <a:rPr lang="en-US" sz="6000" dirty="0">
                <a:latin typeface="Calibri" panose="020F0502020204030204" pitchFamily="34" charset="0"/>
                <a:cs typeface="Calibri" panose="020F0502020204030204" pitchFamily="34" charset="0"/>
              </a:rPr>
              <a:t>Investigations</a:t>
            </a:r>
          </a:p>
        </p:txBody>
      </p:sp>
      <p:sp>
        <p:nvSpPr>
          <p:cNvPr id="3" name="Content Placeholder 2">
            <a:extLst>
              <a:ext uri="{FF2B5EF4-FFF2-40B4-BE49-F238E27FC236}">
                <a16:creationId xmlns:a16="http://schemas.microsoft.com/office/drawing/2014/main" id="{15E30B4A-A013-3601-08CD-C676870AA64E}"/>
              </a:ext>
            </a:extLst>
          </p:cNvPr>
          <p:cNvSpPr>
            <a:spLocks noGrp="1"/>
          </p:cNvSpPr>
          <p:nvPr>
            <p:ph idx="1"/>
          </p:nvPr>
        </p:nvSpPr>
        <p:spPr>
          <a:xfrm>
            <a:off x="546340" y="2416029"/>
            <a:ext cx="10506991" cy="3279005"/>
          </a:xfrm>
        </p:spPr>
        <p:txBody>
          <a:bodyPr/>
          <a:lstStyle/>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Information</a:t>
            </a:r>
            <a:r>
              <a:rPr lang="en-US" dirty="0">
                <a:latin typeface="Calibri" panose="020F0502020204030204" pitchFamily="34" charset="0"/>
                <a:cs typeface="Calibri" panose="020F0502020204030204" pitchFamily="34" charset="0"/>
              </a:rPr>
              <a:t> about </a:t>
            </a:r>
            <a:r>
              <a:rPr lang="en-US" u="sng" dirty="0">
                <a:latin typeface="Calibri" panose="020F0502020204030204" pitchFamily="34" charset="0"/>
                <a:cs typeface="Calibri" panose="020F0502020204030204" pitchFamily="34" charset="0"/>
              </a:rPr>
              <a:t>legal or biological parents</a:t>
            </a:r>
            <a:r>
              <a:rPr lang="en-US"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Medical records</a:t>
            </a:r>
            <a:r>
              <a:rPr lang="en-US" dirty="0">
                <a:latin typeface="Calibri" panose="020F0502020204030204" pitchFamily="34" charset="0"/>
                <a:cs typeface="Calibri" panose="020F0502020204030204" pitchFamily="34" charset="0"/>
              </a:rPr>
              <a:t> of biological parents.</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Property owned by adoptee.</a:t>
            </a: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Financial worksheets</a:t>
            </a:r>
            <a:r>
              <a:rPr lang="en-US" dirty="0">
                <a:latin typeface="Calibri" panose="020F0502020204030204" pitchFamily="34" charset="0"/>
                <a:cs typeface="Calibri" panose="020F0502020204030204" pitchFamily="34" charset="0"/>
              </a:rPr>
              <a:t> of petitioners.</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26-10E-19</a:t>
            </a:r>
          </a:p>
          <a:p>
            <a:endParaRPr lang="en-US" dirty="0"/>
          </a:p>
        </p:txBody>
      </p:sp>
    </p:spTree>
    <p:extLst>
      <p:ext uri="{BB962C8B-B14F-4D97-AF65-F5344CB8AC3E}">
        <p14:creationId xmlns:p14="http://schemas.microsoft.com/office/powerpoint/2010/main" val="3115127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19B1-B153-1A19-8B58-84E18392FBBD}"/>
              </a:ext>
            </a:extLst>
          </p:cNvPr>
          <p:cNvSpPr>
            <a:spLocks noGrp="1"/>
          </p:cNvSpPr>
          <p:nvPr>
            <p:ph type="title"/>
          </p:nvPr>
        </p:nvSpPr>
        <p:spPr>
          <a:xfrm>
            <a:off x="418859" y="525402"/>
            <a:ext cx="10634472" cy="1789959"/>
          </a:xfrm>
        </p:spPr>
        <p:txBody>
          <a:bodyPr/>
          <a:lstStyle/>
          <a:p>
            <a:pPr algn="ctr"/>
            <a:r>
              <a:rPr lang="en-US" sz="6000" dirty="0">
                <a:latin typeface="Calibri" panose="020F0502020204030204" pitchFamily="34" charset="0"/>
                <a:cs typeface="Calibri" panose="020F0502020204030204" pitchFamily="34" charset="0"/>
              </a:rPr>
              <a:t>Investigations</a:t>
            </a:r>
          </a:p>
        </p:txBody>
      </p:sp>
      <p:sp>
        <p:nvSpPr>
          <p:cNvPr id="3" name="Content Placeholder 2">
            <a:extLst>
              <a:ext uri="{FF2B5EF4-FFF2-40B4-BE49-F238E27FC236}">
                <a16:creationId xmlns:a16="http://schemas.microsoft.com/office/drawing/2014/main" id="{E2336D5A-C8B3-F577-9FD2-0DD5D1B268F6}"/>
              </a:ext>
            </a:extLst>
          </p:cNvPr>
          <p:cNvSpPr>
            <a:spLocks noGrp="1"/>
          </p:cNvSpPr>
          <p:nvPr>
            <p:ph idx="1"/>
          </p:nvPr>
        </p:nvSpPr>
        <p:spPr>
          <a:xfrm>
            <a:off x="482600" y="2315362"/>
            <a:ext cx="10506991" cy="3564230"/>
          </a:xfrm>
        </p:spPr>
        <p:txBody>
          <a:bodyPr>
            <a:normAutofit lnSpcReduction="10000"/>
          </a:bodyPr>
          <a:lstStyle/>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Pet vaccinations</a:t>
            </a:r>
          </a:p>
          <a:p>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Written Biography of Petitioners.</a:t>
            </a:r>
          </a:p>
          <a:p>
            <a:endParaRPr lang="en-US" dirty="0">
              <a:latin typeface="Calibri" panose="020F0502020204030204" pitchFamily="34" charset="0"/>
              <a:cs typeface="Calibri" panose="020F0502020204030204" pitchFamily="34" charset="0"/>
            </a:endParaRPr>
          </a:p>
          <a:p>
            <a:r>
              <a:rPr lang="en-US" u="sng" dirty="0">
                <a:latin typeface="Calibri" panose="020F0502020204030204" pitchFamily="34" charset="0"/>
                <a:cs typeface="Calibri" panose="020F0502020204030204" pitchFamily="34" charset="0"/>
              </a:rPr>
              <a:t>Reduces the time frame from 24 months to 12 months for an investigation</a:t>
            </a:r>
            <a:r>
              <a:rPr lang="en-US" dirty="0">
                <a:latin typeface="Calibri" panose="020F0502020204030204" pitchFamily="34" charset="0"/>
                <a:cs typeface="Calibri" panose="020F0502020204030204" pitchFamily="34" charset="0"/>
              </a:rPr>
              <a:t> made prior to the time of filing a petition to still be effective.</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26-10E-19</a:t>
            </a:r>
          </a:p>
          <a:p>
            <a:endParaRPr lang="en-US" dirty="0"/>
          </a:p>
        </p:txBody>
      </p:sp>
    </p:spTree>
    <p:extLst>
      <p:ext uri="{BB962C8B-B14F-4D97-AF65-F5344CB8AC3E}">
        <p14:creationId xmlns:p14="http://schemas.microsoft.com/office/powerpoint/2010/main" val="3580330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69129-63C7-FA07-8A43-DDD1B71BF67F}"/>
              </a:ext>
            </a:extLst>
          </p:cNvPr>
          <p:cNvSpPr>
            <a:spLocks noGrp="1"/>
          </p:cNvSpPr>
          <p:nvPr>
            <p:ph type="title"/>
          </p:nvPr>
        </p:nvSpPr>
        <p:spPr>
          <a:xfrm>
            <a:off x="418859" y="500235"/>
            <a:ext cx="10634472" cy="1630569"/>
          </a:xfrm>
        </p:spPr>
        <p:txBody>
          <a:bodyPr/>
          <a:lstStyle/>
          <a:p>
            <a:pPr algn="ctr"/>
            <a:r>
              <a:rPr lang="en-US" sz="6000" dirty="0">
                <a:latin typeface="Calibri" panose="020F0502020204030204" pitchFamily="34" charset="0"/>
                <a:cs typeface="Calibri" panose="020F0502020204030204" pitchFamily="34" charset="0"/>
              </a:rPr>
              <a:t>Investigations</a:t>
            </a:r>
          </a:p>
        </p:txBody>
      </p:sp>
      <p:sp>
        <p:nvSpPr>
          <p:cNvPr id="3" name="Content Placeholder 2">
            <a:extLst>
              <a:ext uri="{FF2B5EF4-FFF2-40B4-BE49-F238E27FC236}">
                <a16:creationId xmlns:a16="http://schemas.microsoft.com/office/drawing/2014/main" id="{3620C251-2BFD-76BF-13D6-963AE74B6F78}"/>
              </a:ext>
            </a:extLst>
          </p:cNvPr>
          <p:cNvSpPr>
            <a:spLocks noGrp="1"/>
          </p:cNvSpPr>
          <p:nvPr>
            <p:ph idx="1"/>
          </p:nvPr>
        </p:nvSpPr>
        <p:spPr>
          <a:xfrm>
            <a:off x="482600" y="2357306"/>
            <a:ext cx="10506991" cy="352228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Broadens the base of persons/entities qualified to conduct investigations.</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Forms developed by ALI and Probate Judges Association.</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26-10E-19</a:t>
            </a:r>
          </a:p>
          <a:p>
            <a:endParaRPr lang="en-US" dirty="0"/>
          </a:p>
        </p:txBody>
      </p:sp>
    </p:spTree>
    <p:extLst>
      <p:ext uri="{BB962C8B-B14F-4D97-AF65-F5344CB8AC3E}">
        <p14:creationId xmlns:p14="http://schemas.microsoft.com/office/powerpoint/2010/main" val="405369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E1F4-7061-150E-7E0E-719FFACD970C}"/>
              </a:ext>
            </a:extLst>
          </p:cNvPr>
          <p:cNvSpPr>
            <a:spLocks noGrp="1"/>
          </p:cNvSpPr>
          <p:nvPr>
            <p:ph type="title"/>
          </p:nvPr>
        </p:nvSpPr>
        <p:spPr>
          <a:xfrm>
            <a:off x="418859" y="533791"/>
            <a:ext cx="10634472" cy="1378899"/>
          </a:xfrm>
        </p:spPr>
        <p:txBody>
          <a:bodyPr/>
          <a:lstStyle/>
          <a:p>
            <a:pPr algn="ctr"/>
            <a:r>
              <a:rPr lang="en-US" sz="6000" dirty="0">
                <a:latin typeface="Calibri" panose="020F0502020204030204" pitchFamily="34" charset="0"/>
                <a:cs typeface="Calibri" panose="020F0502020204030204" pitchFamily="34" charset="0"/>
              </a:rPr>
              <a:t>Fee and Cost</a:t>
            </a:r>
          </a:p>
        </p:txBody>
      </p:sp>
      <p:sp>
        <p:nvSpPr>
          <p:cNvPr id="3" name="Content Placeholder 2">
            <a:extLst>
              <a:ext uri="{FF2B5EF4-FFF2-40B4-BE49-F238E27FC236}">
                <a16:creationId xmlns:a16="http://schemas.microsoft.com/office/drawing/2014/main" id="{2058AC9C-DB4D-2CD1-2B8A-146CDB69D4C0}"/>
              </a:ext>
            </a:extLst>
          </p:cNvPr>
          <p:cNvSpPr>
            <a:spLocks noGrp="1"/>
          </p:cNvSpPr>
          <p:nvPr>
            <p:ph idx="1"/>
          </p:nvPr>
        </p:nvSpPr>
        <p:spPr>
          <a:xfrm>
            <a:off x="482600" y="2256639"/>
            <a:ext cx="10506991" cy="3622952"/>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Adds greater court control to the assessment and taxing of costs in contested cases:</a:t>
            </a:r>
          </a:p>
          <a:p>
            <a:pPr marL="1028700" lvl="1" indent="-342900"/>
            <a:r>
              <a:rPr lang="en-US" sz="2400" u="sng" dirty="0">
                <a:latin typeface="Calibri" panose="020F0502020204030204" pitchFamily="34" charset="0"/>
                <a:cs typeface="Calibri" panose="020F0502020204030204" pitchFamily="34" charset="0"/>
              </a:rPr>
              <a:t>GAL compensated at the beginning of the process; and</a:t>
            </a:r>
          </a:p>
          <a:p>
            <a:pPr marL="1028700" lvl="1" indent="-342900"/>
            <a:r>
              <a:rPr lang="en-US" sz="2400" u="sng" dirty="0">
                <a:latin typeface="Calibri" panose="020F0502020204030204" pitchFamily="34" charset="0"/>
                <a:cs typeface="Calibri" panose="020F0502020204030204" pitchFamily="34" charset="0"/>
              </a:rPr>
              <a:t>Granting the power to revise any award upon final judgement entry.</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The judge is also granted </a:t>
            </a:r>
            <a:r>
              <a:rPr lang="en-US" b="1" dirty="0">
                <a:latin typeface="Calibri" panose="020F0502020204030204" pitchFamily="34" charset="0"/>
                <a:cs typeface="Calibri" panose="020F0502020204030204" pitchFamily="34" charset="0"/>
              </a:rPr>
              <a:t>contempt powers for fee and cost enforcement proceedings.</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26-10E-21</a:t>
            </a:r>
          </a:p>
          <a:p>
            <a:endParaRPr lang="en-US" dirty="0"/>
          </a:p>
        </p:txBody>
      </p:sp>
    </p:spTree>
    <p:extLst>
      <p:ext uri="{BB962C8B-B14F-4D97-AF65-F5344CB8AC3E}">
        <p14:creationId xmlns:p14="http://schemas.microsoft.com/office/powerpoint/2010/main" val="647618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17EEE-D142-0093-3413-14EC893DEFE7}"/>
              </a:ext>
            </a:extLst>
          </p:cNvPr>
          <p:cNvSpPr>
            <a:spLocks noGrp="1"/>
          </p:cNvSpPr>
          <p:nvPr>
            <p:ph type="title"/>
          </p:nvPr>
        </p:nvSpPr>
        <p:spPr>
          <a:xfrm>
            <a:off x="418859" y="525402"/>
            <a:ext cx="10634472" cy="1538290"/>
          </a:xfrm>
        </p:spPr>
        <p:txBody>
          <a:bodyPr/>
          <a:lstStyle/>
          <a:p>
            <a:pPr algn="ctr"/>
            <a:r>
              <a:rPr lang="en-US" sz="5400" dirty="0">
                <a:latin typeface="Calibri" panose="020F0502020204030204" pitchFamily="34" charset="0"/>
                <a:cs typeface="Calibri" panose="020F0502020204030204" pitchFamily="34" charset="0"/>
              </a:rPr>
              <a:t>Temporary Custody Order Pending</a:t>
            </a:r>
          </a:p>
        </p:txBody>
      </p:sp>
      <p:sp>
        <p:nvSpPr>
          <p:cNvPr id="3" name="Content Placeholder 2">
            <a:extLst>
              <a:ext uri="{FF2B5EF4-FFF2-40B4-BE49-F238E27FC236}">
                <a16:creationId xmlns:a16="http://schemas.microsoft.com/office/drawing/2014/main" id="{4725B1FA-13C6-02D5-95E4-94E96F5E4099}"/>
              </a:ext>
            </a:extLst>
          </p:cNvPr>
          <p:cNvSpPr>
            <a:spLocks noGrp="1"/>
          </p:cNvSpPr>
          <p:nvPr>
            <p:ph idx="1"/>
          </p:nvPr>
        </p:nvSpPr>
        <p:spPr>
          <a:xfrm>
            <a:off x="482600" y="2474752"/>
            <a:ext cx="10506991" cy="3404839"/>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Provides for </a:t>
            </a:r>
            <a:r>
              <a:rPr lang="en-US" b="1" dirty="0">
                <a:latin typeface="Calibri" panose="020F0502020204030204" pitchFamily="34" charset="0"/>
                <a:cs typeface="Calibri" panose="020F0502020204030204" pitchFamily="34" charset="0"/>
              </a:rPr>
              <a:t>14-day notice of a contested hearing</a:t>
            </a:r>
            <a:r>
              <a:rPr lang="en-US" dirty="0">
                <a:latin typeface="Calibri" panose="020F0502020204030204" pitchFamily="34" charset="0"/>
                <a:cs typeface="Calibri" panose="020F0502020204030204" pitchFamily="34" charset="0"/>
              </a:rPr>
              <a:t> and requires the court to make a finding as soon as practicable.</a:t>
            </a: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Adds</a:t>
            </a:r>
            <a:r>
              <a:rPr lang="en-US" dirty="0">
                <a:latin typeface="Calibri" panose="020F0502020204030204" pitchFamily="34" charset="0"/>
                <a:cs typeface="Calibri" panose="020F0502020204030204" pitchFamily="34" charset="0"/>
              </a:rPr>
              <a:t> a requirement </a:t>
            </a:r>
            <a:r>
              <a:rPr lang="en-US" b="1" dirty="0">
                <a:latin typeface="Calibri" panose="020F0502020204030204" pitchFamily="34" charset="0"/>
                <a:cs typeface="Calibri" panose="020F0502020204030204" pitchFamily="34" charset="0"/>
              </a:rPr>
              <a:t>upon a denial of adoption for the court to establish a temporary custody order pending any further determination </a:t>
            </a:r>
            <a:r>
              <a:rPr lang="en-US" dirty="0">
                <a:latin typeface="Calibri" panose="020F0502020204030204" pitchFamily="34" charset="0"/>
                <a:cs typeface="Calibri" panose="020F0502020204030204" pitchFamily="34" charset="0"/>
              </a:rPr>
              <a:t>and consideration by the DHR/other licensed agency with legal custody.</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26-10E-23</a:t>
            </a:r>
          </a:p>
          <a:p>
            <a:endParaRPr lang="en-US" dirty="0"/>
          </a:p>
        </p:txBody>
      </p:sp>
    </p:spTree>
    <p:extLst>
      <p:ext uri="{BB962C8B-B14F-4D97-AF65-F5344CB8AC3E}">
        <p14:creationId xmlns:p14="http://schemas.microsoft.com/office/powerpoint/2010/main" val="279241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27C8-7A5F-B1D9-166B-5846FA6CBAB4}"/>
              </a:ext>
            </a:extLst>
          </p:cNvPr>
          <p:cNvSpPr>
            <a:spLocks noGrp="1"/>
          </p:cNvSpPr>
          <p:nvPr>
            <p:ph type="title"/>
          </p:nvPr>
        </p:nvSpPr>
        <p:spPr>
          <a:xfrm>
            <a:off x="482600" y="642848"/>
            <a:ext cx="10634472" cy="1345342"/>
          </a:xfrm>
        </p:spPr>
        <p:txBody>
          <a:bodyPr/>
          <a:lstStyle/>
          <a:p>
            <a:pPr algn="ctr"/>
            <a:r>
              <a:rPr lang="en-US" dirty="0">
                <a:latin typeface="Calibri" panose="020F0502020204030204" pitchFamily="34" charset="0"/>
                <a:cs typeface="Calibri" panose="020F0502020204030204" pitchFamily="34" charset="0"/>
              </a:rPr>
              <a:t>Definitions (continued)</a:t>
            </a:r>
          </a:p>
        </p:txBody>
      </p:sp>
      <p:sp>
        <p:nvSpPr>
          <p:cNvPr id="3" name="Content Placeholder 2">
            <a:extLst>
              <a:ext uri="{FF2B5EF4-FFF2-40B4-BE49-F238E27FC236}">
                <a16:creationId xmlns:a16="http://schemas.microsoft.com/office/drawing/2014/main" id="{2A331F4B-FA36-8D11-E2EB-BCFE6382BD6B}"/>
              </a:ext>
            </a:extLst>
          </p:cNvPr>
          <p:cNvSpPr>
            <a:spLocks noGrp="1"/>
          </p:cNvSpPr>
          <p:nvPr>
            <p:ph idx="1"/>
          </p:nvPr>
        </p:nvSpPr>
        <p:spPr>
          <a:xfrm>
            <a:off x="482600" y="2650922"/>
            <a:ext cx="10506991" cy="3228670"/>
          </a:xfrm>
        </p:spPr>
        <p:txBody>
          <a:bodyPr>
            <a:normAutofit fontScale="92500"/>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Minor Parent.</a:t>
            </a:r>
          </a:p>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Amended.</a:t>
            </a:r>
            <a:r>
              <a:rPr lang="en-US" dirty="0">
                <a:latin typeface="Calibri" panose="020F0502020204030204" pitchFamily="34" charset="0"/>
                <a:cs typeface="Calibri" panose="020F0502020204030204" pitchFamily="34" charset="0"/>
              </a:rPr>
              <a:t>	</a:t>
            </a:r>
            <a:r>
              <a:rPr lang="en-US" u="sng" dirty="0">
                <a:latin typeface="Calibri" panose="020F0502020204030204" pitchFamily="34" charset="0"/>
                <a:cs typeface="Calibri" panose="020F0502020204030204" pitchFamily="34" charset="0"/>
              </a:rPr>
              <a:t>Party in Interest (becomes Party)</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Spouse.</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Added.	</a:t>
            </a:r>
            <a:r>
              <a:rPr lang="en-US" u="sng" dirty="0">
                <a:latin typeface="Calibri" panose="020F0502020204030204" pitchFamily="34" charset="0"/>
                <a:cs typeface="Calibri" panose="020F0502020204030204" pitchFamily="34" charset="0"/>
              </a:rPr>
              <a:t>Stepparent.</a:t>
            </a:r>
          </a:p>
          <a:p>
            <a:pPr marL="342900" indent="-342900">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Moves Special Needs Adult Child definition into a separate adult adoption chapter.</a:t>
            </a:r>
          </a:p>
          <a:p>
            <a:r>
              <a:rPr lang="en-US"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26-10E-2</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6154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r>
              <a:rPr lang="en-US" b="1" dirty="0">
                <a:latin typeface="Calibri" panose="020F0502020204030204" pitchFamily="34" charset="0"/>
                <a:cs typeface="Calibri" panose="020F0502020204030204" pitchFamily="34" charset="0"/>
              </a:rPr>
              <a:t>Hearings</a:t>
            </a:r>
          </a:p>
        </p:txBody>
      </p:sp>
      <p:cxnSp>
        <p:nvCxnSpPr>
          <p:cNvPr id="11" name="Straight Connector 10">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13" name="Straight Connector 12">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69123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3964-A3D8-7C00-6EF9-3BFC3A215BA9}"/>
              </a:ext>
            </a:extLst>
          </p:cNvPr>
          <p:cNvSpPr>
            <a:spLocks noGrp="1"/>
          </p:cNvSpPr>
          <p:nvPr>
            <p:ph type="title"/>
          </p:nvPr>
        </p:nvSpPr>
        <p:spPr>
          <a:xfrm>
            <a:off x="418859" y="550569"/>
            <a:ext cx="10634472" cy="1446011"/>
          </a:xfrm>
        </p:spPr>
        <p:txBody>
          <a:bodyPr/>
          <a:lstStyle/>
          <a:p>
            <a:pPr algn="ctr"/>
            <a:r>
              <a:rPr lang="en-US" sz="6000" dirty="0">
                <a:latin typeface="Calibri" panose="020F0502020204030204" pitchFamily="34" charset="0"/>
                <a:cs typeface="Calibri" panose="020F0502020204030204" pitchFamily="34" charset="0"/>
              </a:rPr>
              <a:t>Contested Hearing</a:t>
            </a:r>
          </a:p>
        </p:txBody>
      </p:sp>
      <p:sp>
        <p:nvSpPr>
          <p:cNvPr id="3" name="Content Placeholder 2">
            <a:extLst>
              <a:ext uri="{FF2B5EF4-FFF2-40B4-BE49-F238E27FC236}">
                <a16:creationId xmlns:a16="http://schemas.microsoft.com/office/drawing/2014/main" id="{D45C9659-A11A-85E4-EC30-436FF34EE9BE}"/>
              </a:ext>
            </a:extLst>
          </p:cNvPr>
          <p:cNvSpPr>
            <a:spLocks noGrp="1"/>
          </p:cNvSpPr>
          <p:nvPr>
            <p:ph idx="1"/>
          </p:nvPr>
        </p:nvSpPr>
        <p:spPr>
          <a:xfrm>
            <a:off x="482600" y="2374084"/>
            <a:ext cx="10506991" cy="3505507"/>
          </a:xfrm>
        </p:spPr>
        <p:txBody>
          <a:bodyPr>
            <a:normAutofit lnSpcReduction="10000"/>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14 days notice.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Subsection (a) list what court must determine in contested hearing.</a:t>
            </a: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GAL</a:t>
            </a:r>
            <a:r>
              <a:rPr lang="en-US" dirty="0">
                <a:latin typeface="Calibri" panose="020F0502020204030204" pitchFamily="34" charset="0"/>
                <a:cs typeface="Calibri" panose="020F0502020204030204" pitchFamily="34" charset="0"/>
              </a:rPr>
              <a:t> for adoptee, minor or incapacitated person.</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Court may order a </a:t>
            </a:r>
            <a:r>
              <a:rPr lang="en-US" b="1" dirty="0">
                <a:latin typeface="Calibri" panose="020F0502020204030204" pitchFamily="34" charset="0"/>
                <a:cs typeface="Calibri" panose="020F0502020204030204" pitchFamily="34" charset="0"/>
              </a:rPr>
              <a:t>Court Representative</a:t>
            </a:r>
            <a:r>
              <a:rPr lang="en-US" dirty="0">
                <a:latin typeface="Calibri" panose="020F0502020204030204" pitchFamily="34" charset="0"/>
                <a:cs typeface="Calibri" panose="020F0502020204030204" pitchFamily="34" charset="0"/>
              </a:rPr>
              <a:t> to investigate allegations.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26-10E-23</a:t>
            </a:r>
          </a:p>
          <a:p>
            <a:endParaRPr lang="en-US" dirty="0"/>
          </a:p>
        </p:txBody>
      </p:sp>
    </p:spTree>
    <p:extLst>
      <p:ext uri="{BB962C8B-B14F-4D97-AF65-F5344CB8AC3E}">
        <p14:creationId xmlns:p14="http://schemas.microsoft.com/office/powerpoint/2010/main" val="2568983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5961-EEE3-E46E-B5D6-710141C8490D}"/>
              </a:ext>
            </a:extLst>
          </p:cNvPr>
          <p:cNvSpPr>
            <a:spLocks noGrp="1"/>
          </p:cNvSpPr>
          <p:nvPr>
            <p:ph type="title"/>
          </p:nvPr>
        </p:nvSpPr>
        <p:spPr>
          <a:xfrm>
            <a:off x="418859" y="508624"/>
            <a:ext cx="10634472" cy="1773182"/>
          </a:xfrm>
        </p:spPr>
        <p:txBody>
          <a:bodyPr/>
          <a:lstStyle/>
          <a:p>
            <a:pPr algn="ctr"/>
            <a:r>
              <a:rPr lang="en-US" sz="6000" dirty="0">
                <a:latin typeface="Calibri" panose="020F0502020204030204" pitchFamily="34" charset="0"/>
                <a:cs typeface="Calibri" panose="020F0502020204030204" pitchFamily="34" charset="0"/>
              </a:rPr>
              <a:t>Contested Hearing</a:t>
            </a:r>
          </a:p>
        </p:txBody>
      </p:sp>
      <p:sp>
        <p:nvSpPr>
          <p:cNvPr id="3" name="Content Placeholder 2">
            <a:extLst>
              <a:ext uri="{FF2B5EF4-FFF2-40B4-BE49-F238E27FC236}">
                <a16:creationId xmlns:a16="http://schemas.microsoft.com/office/drawing/2014/main" id="{28E9CDF5-38F2-C811-652A-34DA3E867882}"/>
              </a:ext>
            </a:extLst>
          </p:cNvPr>
          <p:cNvSpPr>
            <a:spLocks noGrp="1"/>
          </p:cNvSpPr>
          <p:nvPr>
            <p:ph idx="1"/>
          </p:nvPr>
        </p:nvSpPr>
        <p:spPr>
          <a:xfrm>
            <a:off x="610081" y="2454324"/>
            <a:ext cx="10506991" cy="3304172"/>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Subsection (d) has the </a:t>
            </a:r>
            <a:r>
              <a:rPr lang="en-US" u="sng" dirty="0">
                <a:latin typeface="Calibri" panose="020F0502020204030204" pitchFamily="34" charset="0"/>
                <a:cs typeface="Calibri" panose="020F0502020204030204" pitchFamily="34" charset="0"/>
              </a:rPr>
              <a:t>procedure</a:t>
            </a:r>
            <a:r>
              <a:rPr lang="en-US" dirty="0">
                <a:latin typeface="Calibri" panose="020F0502020204030204" pitchFamily="34" charset="0"/>
                <a:cs typeface="Calibri" panose="020F0502020204030204" pitchFamily="34" charset="0"/>
              </a:rPr>
              <a:t> to follow after contest has been decided.</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Subsection (e) and (g) </a:t>
            </a:r>
            <a:r>
              <a:rPr lang="en-US" u="sng" dirty="0">
                <a:latin typeface="Calibri" panose="020F0502020204030204" pitchFamily="34" charset="0"/>
                <a:cs typeface="Calibri" panose="020F0502020204030204" pitchFamily="34" charset="0"/>
              </a:rPr>
              <a:t>Reimbursements.</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Subsection (f) </a:t>
            </a:r>
            <a:r>
              <a:rPr lang="en-US" u="sng" dirty="0">
                <a:latin typeface="Calibri" panose="020F0502020204030204" pitchFamily="34" charset="0"/>
                <a:cs typeface="Calibri" panose="020F0502020204030204" pitchFamily="34" charset="0"/>
              </a:rPr>
              <a:t>Temporary custody</a:t>
            </a:r>
            <a:r>
              <a:rPr lang="en-US" dirty="0">
                <a:latin typeface="Calibri" panose="020F0502020204030204" pitchFamily="34" charset="0"/>
                <a:cs typeface="Calibri" panose="020F0502020204030204" pitchFamily="34" charset="0"/>
              </a:rPr>
              <a:t> of child after determination of contest.</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26-10E-23</a:t>
            </a:r>
          </a:p>
          <a:p>
            <a:endParaRPr lang="en-US" dirty="0"/>
          </a:p>
        </p:txBody>
      </p:sp>
    </p:spTree>
    <p:extLst>
      <p:ext uri="{BB962C8B-B14F-4D97-AF65-F5344CB8AC3E}">
        <p14:creationId xmlns:p14="http://schemas.microsoft.com/office/powerpoint/2010/main" val="1767822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BA68-4098-056E-AE26-8B09F41F7189}"/>
              </a:ext>
            </a:extLst>
          </p:cNvPr>
          <p:cNvSpPr>
            <a:spLocks noGrp="1"/>
          </p:cNvSpPr>
          <p:nvPr>
            <p:ph type="title"/>
          </p:nvPr>
        </p:nvSpPr>
        <p:spPr>
          <a:xfrm>
            <a:off x="418859" y="525402"/>
            <a:ext cx="10634472" cy="1756404"/>
          </a:xfrm>
        </p:spPr>
        <p:txBody>
          <a:bodyPr/>
          <a:lstStyle/>
          <a:p>
            <a:pPr algn="ctr"/>
            <a:r>
              <a:rPr lang="en-US" sz="6000" dirty="0">
                <a:latin typeface="Calibri" panose="020F0502020204030204" pitchFamily="34" charset="0"/>
                <a:cs typeface="Calibri" panose="020F0502020204030204" pitchFamily="34" charset="0"/>
              </a:rPr>
              <a:t>Dispositional Hearing</a:t>
            </a:r>
          </a:p>
        </p:txBody>
      </p:sp>
      <p:sp>
        <p:nvSpPr>
          <p:cNvPr id="3" name="Content Placeholder 2">
            <a:extLst>
              <a:ext uri="{FF2B5EF4-FFF2-40B4-BE49-F238E27FC236}">
                <a16:creationId xmlns:a16="http://schemas.microsoft.com/office/drawing/2014/main" id="{1A5F57A6-63F3-27D0-FB85-CB844C97D515}"/>
              </a:ext>
            </a:extLst>
          </p:cNvPr>
          <p:cNvSpPr>
            <a:spLocks noGrp="1"/>
          </p:cNvSpPr>
          <p:nvPr>
            <p:ph idx="1"/>
          </p:nvPr>
        </p:nvSpPr>
        <p:spPr>
          <a:xfrm>
            <a:off x="482600" y="2525086"/>
            <a:ext cx="10506991" cy="335450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Subsection (b) has </a:t>
            </a:r>
            <a:r>
              <a:rPr lang="en-US" b="1" dirty="0">
                <a:latin typeface="Calibri" panose="020F0502020204030204" pitchFamily="34" charset="0"/>
                <a:cs typeface="Calibri" panose="020F0502020204030204" pitchFamily="34" charset="0"/>
              </a:rPr>
              <a:t>check list </a:t>
            </a:r>
            <a:r>
              <a:rPr lang="en-US" dirty="0">
                <a:latin typeface="Calibri" panose="020F0502020204030204" pitchFamily="34" charset="0"/>
                <a:cs typeface="Calibri" panose="020F0502020204030204" pitchFamily="34" charset="0"/>
              </a:rPr>
              <a:t>for what has to be established by </a:t>
            </a:r>
            <a:r>
              <a:rPr lang="en-US" b="1" dirty="0">
                <a:latin typeface="Calibri" panose="020F0502020204030204" pitchFamily="34" charset="0"/>
                <a:cs typeface="Calibri" panose="020F0502020204030204" pitchFamily="34" charset="0"/>
              </a:rPr>
              <a:t>clear and convincing evidence </a:t>
            </a:r>
            <a:r>
              <a:rPr lang="en-US" dirty="0">
                <a:latin typeface="Calibri" panose="020F0502020204030204" pitchFamily="34" charset="0"/>
                <a:cs typeface="Calibri" panose="020F0502020204030204" pitchFamily="34" charset="0"/>
              </a:rPr>
              <a:t>prior to adoption.</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Includes </a:t>
            </a:r>
            <a:r>
              <a:rPr lang="en-US" u="sng" dirty="0">
                <a:latin typeface="Calibri" panose="020F0502020204030204" pitchFamily="34" charset="0"/>
                <a:cs typeface="Calibri" panose="020F0502020204030204" pitchFamily="34" charset="0"/>
              </a:rPr>
              <a:t>new state and federal background checks</a:t>
            </a:r>
            <a:r>
              <a:rPr lang="en-US" dirty="0">
                <a:latin typeface="Calibri" panose="020F0502020204030204" pitchFamily="34" charset="0"/>
                <a:cs typeface="Calibri" panose="020F0502020204030204" pitchFamily="34" charset="0"/>
              </a:rPr>
              <a:t> and child support history.</a:t>
            </a:r>
          </a:p>
          <a:p>
            <a:endParaRPr lang="en-US"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26-10E-24</a:t>
            </a:r>
          </a:p>
          <a:p>
            <a:endParaRPr lang="en-US" dirty="0"/>
          </a:p>
        </p:txBody>
      </p:sp>
    </p:spTree>
    <p:extLst>
      <p:ext uri="{BB962C8B-B14F-4D97-AF65-F5344CB8AC3E}">
        <p14:creationId xmlns:p14="http://schemas.microsoft.com/office/powerpoint/2010/main" val="4100250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DBB6-53E1-3129-F2D3-A9EFEAB1190E}"/>
              </a:ext>
            </a:extLst>
          </p:cNvPr>
          <p:cNvSpPr>
            <a:spLocks noGrp="1"/>
          </p:cNvSpPr>
          <p:nvPr>
            <p:ph type="title"/>
          </p:nvPr>
        </p:nvSpPr>
        <p:spPr>
          <a:xfrm>
            <a:off x="418859" y="558958"/>
            <a:ext cx="10634472" cy="1521512"/>
          </a:xfrm>
        </p:spPr>
        <p:txBody>
          <a:bodyPr/>
          <a:lstStyle/>
          <a:p>
            <a:pPr algn="ctr"/>
            <a:r>
              <a:rPr lang="en-US" sz="6000" dirty="0">
                <a:latin typeface="Calibri" panose="020F0502020204030204" pitchFamily="34" charset="0"/>
                <a:cs typeface="Calibri" panose="020F0502020204030204" pitchFamily="34" charset="0"/>
              </a:rPr>
              <a:t>Dispositional Hearing </a:t>
            </a:r>
          </a:p>
        </p:txBody>
      </p:sp>
      <p:sp>
        <p:nvSpPr>
          <p:cNvPr id="3" name="Content Placeholder 2">
            <a:extLst>
              <a:ext uri="{FF2B5EF4-FFF2-40B4-BE49-F238E27FC236}">
                <a16:creationId xmlns:a16="http://schemas.microsoft.com/office/drawing/2014/main" id="{FBA9B72F-F58C-3A86-038E-F438994BE8A7}"/>
              </a:ext>
            </a:extLst>
          </p:cNvPr>
          <p:cNvSpPr>
            <a:spLocks noGrp="1"/>
          </p:cNvSpPr>
          <p:nvPr>
            <p:ph idx="1"/>
          </p:nvPr>
        </p:nvSpPr>
        <p:spPr>
          <a:xfrm>
            <a:off x="482600" y="2306972"/>
            <a:ext cx="10506991" cy="3572619"/>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Hearing held NO later than </a:t>
            </a:r>
            <a:r>
              <a:rPr lang="en-US" u="sng" dirty="0">
                <a:latin typeface="Calibri" panose="020F0502020204030204" pitchFamily="34" charset="0"/>
                <a:cs typeface="Calibri" panose="020F0502020204030204" pitchFamily="34" charset="0"/>
              </a:rPr>
              <a:t>120 days after filing</a:t>
            </a:r>
            <a:r>
              <a:rPr lang="en-US" dirty="0">
                <a:latin typeface="Calibri" panose="020F0502020204030204" pitchFamily="34" charset="0"/>
                <a:cs typeface="Calibri" panose="020F0502020204030204" pitchFamily="34" charset="0"/>
              </a:rPr>
              <a:t>, except with good cause.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Adoptee must have been in </a:t>
            </a:r>
            <a:r>
              <a:rPr lang="en-US" u="sng" dirty="0">
                <a:latin typeface="Calibri" panose="020F0502020204030204" pitchFamily="34" charset="0"/>
                <a:cs typeface="Calibri" panose="020F0502020204030204" pitchFamily="34" charset="0"/>
              </a:rPr>
              <a:t>actual physical custody</a:t>
            </a:r>
            <a:r>
              <a:rPr lang="en-US" dirty="0">
                <a:latin typeface="Calibri" panose="020F0502020204030204" pitchFamily="34" charset="0"/>
                <a:cs typeface="Calibri" panose="020F0502020204030204" pitchFamily="34" charset="0"/>
              </a:rPr>
              <a:t> of petitioners for 60 days, unless waived by the court for good cause.</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Must have </a:t>
            </a:r>
            <a:r>
              <a:rPr lang="en-US" u="sng" dirty="0">
                <a:latin typeface="Calibri" panose="020F0502020204030204" pitchFamily="34" charset="0"/>
                <a:cs typeface="Calibri" panose="020F0502020204030204" pitchFamily="34" charset="0"/>
              </a:rPr>
              <a:t>all required consents and compliance with all notice</a:t>
            </a:r>
            <a:r>
              <a:rPr lang="en-US" dirty="0">
                <a:latin typeface="Calibri" panose="020F0502020204030204" pitchFamily="34" charset="0"/>
                <a:cs typeface="Calibri" panose="020F0502020204030204" pitchFamily="34" charset="0"/>
              </a:rPr>
              <a:t> provisions.</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Must be for </a:t>
            </a:r>
            <a:r>
              <a:rPr lang="en-US" u="sng" dirty="0">
                <a:latin typeface="Calibri" panose="020F0502020204030204" pitchFamily="34" charset="0"/>
                <a:cs typeface="Calibri" panose="020F0502020204030204" pitchFamily="34" charset="0"/>
              </a:rPr>
              <a:t>purpose of establishing a parent-child relationship</a:t>
            </a:r>
            <a:r>
              <a:rPr lang="en-US" dirty="0">
                <a:latin typeface="Calibri" panose="020F0502020204030204" pitchFamily="34" charset="0"/>
                <a:cs typeface="Calibri" panose="020F0502020204030204" pitchFamily="34" charset="0"/>
              </a:rPr>
              <a:t> and in the </a:t>
            </a:r>
            <a:r>
              <a:rPr lang="en-US" u="sng" dirty="0">
                <a:latin typeface="Calibri" panose="020F0502020204030204" pitchFamily="34" charset="0"/>
                <a:cs typeface="Calibri" panose="020F0502020204030204" pitchFamily="34" charset="0"/>
              </a:rPr>
              <a:t>best interest of the court</a:t>
            </a:r>
            <a:r>
              <a:rPr lang="en-US"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26388094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B2C0B-8B52-C182-44B0-D75B788D39B8}"/>
              </a:ext>
            </a:extLst>
          </p:cNvPr>
          <p:cNvSpPr>
            <a:spLocks noGrp="1"/>
          </p:cNvSpPr>
          <p:nvPr>
            <p:ph type="title"/>
          </p:nvPr>
        </p:nvSpPr>
        <p:spPr>
          <a:xfrm>
            <a:off x="418859" y="525402"/>
            <a:ext cx="10634472" cy="1529901"/>
          </a:xfrm>
        </p:spPr>
        <p:txBody>
          <a:bodyPr/>
          <a:lstStyle/>
          <a:p>
            <a:pPr algn="ctr"/>
            <a:r>
              <a:rPr lang="en-US" sz="6000" dirty="0">
                <a:latin typeface="Calibri" panose="020F0502020204030204" pitchFamily="34" charset="0"/>
                <a:cs typeface="Calibri" panose="020F0502020204030204" pitchFamily="34" charset="0"/>
              </a:rPr>
              <a:t>Technical Changes</a:t>
            </a:r>
          </a:p>
        </p:txBody>
      </p:sp>
      <p:sp>
        <p:nvSpPr>
          <p:cNvPr id="3" name="Content Placeholder 2">
            <a:extLst>
              <a:ext uri="{FF2B5EF4-FFF2-40B4-BE49-F238E27FC236}">
                <a16:creationId xmlns:a16="http://schemas.microsoft.com/office/drawing/2014/main" id="{8CC30AA8-5B16-04A8-97A0-A760F21E4218}"/>
              </a:ext>
            </a:extLst>
          </p:cNvPr>
          <p:cNvSpPr>
            <a:spLocks noGrp="1"/>
          </p:cNvSpPr>
          <p:nvPr>
            <p:ph idx="1"/>
          </p:nvPr>
        </p:nvSpPr>
        <p:spPr>
          <a:xfrm>
            <a:off x="482600" y="2424418"/>
            <a:ext cx="10506991" cy="3455173"/>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Adopts the concept of judgment rather than the previous "decree" terminology and procedure for consistency with the civil procedure rules (Ala. R. Civ. P).</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Stipulates that a </a:t>
            </a:r>
            <a:r>
              <a:rPr lang="en-US" b="1" dirty="0">
                <a:latin typeface="Calibri" panose="020F0502020204030204" pitchFamily="34" charset="0"/>
                <a:cs typeface="Calibri" panose="020F0502020204030204" pitchFamily="34" charset="0"/>
              </a:rPr>
              <a:t>Termination of Parental Rights (TPR)</a:t>
            </a:r>
            <a:r>
              <a:rPr lang="en-US" dirty="0">
                <a:latin typeface="Calibri" panose="020F0502020204030204" pitchFamily="34" charset="0"/>
                <a:cs typeface="Calibri" panose="020F0502020204030204" pitchFamily="34" charset="0"/>
              </a:rPr>
              <a:t> order is to be considered as a </a:t>
            </a:r>
            <a:r>
              <a:rPr lang="en-US" u="sng" dirty="0">
                <a:latin typeface="Calibri" panose="020F0502020204030204" pitchFamily="34" charset="0"/>
                <a:cs typeface="Calibri" panose="020F0502020204030204" pitchFamily="34" charset="0"/>
              </a:rPr>
              <a:t>final order</a:t>
            </a:r>
            <a:r>
              <a:rPr lang="en-US" dirty="0">
                <a:latin typeface="Calibri" panose="020F0502020204030204" pitchFamily="34" charset="0"/>
                <a:cs typeface="Calibri" panose="020F0502020204030204" pitchFamily="34" charset="0"/>
              </a:rPr>
              <a:t> for basing decisions for Adoption Code purposes.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26-10E-25</a:t>
            </a:r>
          </a:p>
          <a:p>
            <a:endParaRPr lang="en-US" dirty="0"/>
          </a:p>
        </p:txBody>
      </p:sp>
    </p:spTree>
    <p:extLst>
      <p:ext uri="{BB962C8B-B14F-4D97-AF65-F5344CB8AC3E}">
        <p14:creationId xmlns:p14="http://schemas.microsoft.com/office/powerpoint/2010/main" val="16523658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A4220-3B56-70B4-DF5A-A20BF3C7D8F5}"/>
              </a:ext>
            </a:extLst>
          </p:cNvPr>
          <p:cNvSpPr>
            <a:spLocks noGrp="1"/>
          </p:cNvSpPr>
          <p:nvPr>
            <p:ph type="title"/>
          </p:nvPr>
        </p:nvSpPr>
        <p:spPr>
          <a:xfrm>
            <a:off x="418859" y="508624"/>
            <a:ext cx="10634472" cy="1613791"/>
          </a:xfrm>
        </p:spPr>
        <p:txBody>
          <a:bodyPr/>
          <a:lstStyle/>
          <a:p>
            <a:pPr algn="ctr"/>
            <a:r>
              <a:rPr lang="en-US" sz="6000" dirty="0">
                <a:latin typeface="Calibri" panose="020F0502020204030204" pitchFamily="34" charset="0"/>
                <a:cs typeface="Calibri" panose="020F0502020204030204" pitchFamily="34" charset="0"/>
              </a:rPr>
              <a:t>Technical Changes </a:t>
            </a:r>
          </a:p>
        </p:txBody>
      </p:sp>
      <p:sp>
        <p:nvSpPr>
          <p:cNvPr id="3" name="Content Placeholder 2">
            <a:extLst>
              <a:ext uri="{FF2B5EF4-FFF2-40B4-BE49-F238E27FC236}">
                <a16:creationId xmlns:a16="http://schemas.microsoft.com/office/drawing/2014/main" id="{9B5BC7DA-2E3C-2F8D-2F8C-67C701F3AF2C}"/>
              </a:ext>
            </a:extLst>
          </p:cNvPr>
          <p:cNvSpPr>
            <a:spLocks noGrp="1"/>
          </p:cNvSpPr>
          <p:nvPr>
            <p:ph idx="1"/>
          </p:nvPr>
        </p:nvSpPr>
        <p:spPr>
          <a:xfrm>
            <a:off x="482600" y="2248250"/>
            <a:ext cx="10506991" cy="3631341"/>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Clarifies the </a:t>
            </a:r>
            <a:r>
              <a:rPr lang="en-US" u="sng" dirty="0">
                <a:latin typeface="Calibri" panose="020F0502020204030204" pitchFamily="34" charset="0"/>
                <a:cs typeface="Calibri" panose="020F0502020204030204" pitchFamily="34" charset="0"/>
              </a:rPr>
              <a:t>Rules of Appellate Procedure</a:t>
            </a:r>
            <a:r>
              <a:rPr lang="en-US" dirty="0">
                <a:latin typeface="Calibri" panose="020F0502020204030204" pitchFamily="34" charset="0"/>
                <a:cs typeface="Calibri" panose="020F0502020204030204" pitchFamily="34" charset="0"/>
              </a:rPr>
              <a:t> and time deadlines apply to appeals rather than the rules and timelines in the Rules of Juvenile Court Procedure.</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Shortens post-judgment practice time by post-judgement motions being deemed denied by operation of law after 14 days if no court action taken.</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a:t>
            </a:r>
          </a:p>
          <a:p>
            <a:r>
              <a:rPr lang="en-US" sz="1800" dirty="0">
                <a:latin typeface="Calibri" panose="020F0502020204030204" pitchFamily="34" charset="0"/>
                <a:cs typeface="Calibri" panose="020F0502020204030204" pitchFamily="34" charset="0"/>
              </a:rPr>
              <a:t>										26-10E-25</a:t>
            </a:r>
          </a:p>
          <a:p>
            <a:endParaRPr lang="en-US" dirty="0"/>
          </a:p>
        </p:txBody>
      </p:sp>
    </p:spTree>
    <p:extLst>
      <p:ext uri="{BB962C8B-B14F-4D97-AF65-F5344CB8AC3E}">
        <p14:creationId xmlns:p14="http://schemas.microsoft.com/office/powerpoint/2010/main" val="3645098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CBDDF-94C0-AE21-D76B-E3FD0B027CB6}"/>
              </a:ext>
            </a:extLst>
          </p:cNvPr>
          <p:cNvSpPr>
            <a:spLocks noGrp="1"/>
          </p:cNvSpPr>
          <p:nvPr>
            <p:ph type="title"/>
          </p:nvPr>
        </p:nvSpPr>
        <p:spPr>
          <a:xfrm>
            <a:off x="418859" y="533791"/>
            <a:ext cx="10634472" cy="1362121"/>
          </a:xfrm>
        </p:spPr>
        <p:txBody>
          <a:bodyPr/>
          <a:lstStyle/>
          <a:p>
            <a:pPr algn="ctr"/>
            <a:r>
              <a:rPr lang="en-US" sz="6000" dirty="0">
                <a:latin typeface="Calibri" panose="020F0502020204030204" pitchFamily="34" charset="0"/>
                <a:cs typeface="Calibri" panose="020F0502020204030204" pitchFamily="34" charset="0"/>
              </a:rPr>
              <a:t>Miscellaneous</a:t>
            </a:r>
          </a:p>
        </p:txBody>
      </p:sp>
      <p:sp>
        <p:nvSpPr>
          <p:cNvPr id="3" name="Content Placeholder 2">
            <a:extLst>
              <a:ext uri="{FF2B5EF4-FFF2-40B4-BE49-F238E27FC236}">
                <a16:creationId xmlns:a16="http://schemas.microsoft.com/office/drawing/2014/main" id="{38F04C2F-0905-ADAB-1E0F-0ED414972580}"/>
              </a:ext>
            </a:extLst>
          </p:cNvPr>
          <p:cNvSpPr>
            <a:spLocks noGrp="1"/>
          </p:cNvSpPr>
          <p:nvPr>
            <p:ph idx="1"/>
          </p:nvPr>
        </p:nvSpPr>
        <p:spPr>
          <a:xfrm>
            <a:off x="482600" y="2239862"/>
            <a:ext cx="10506991" cy="3639730"/>
          </a:xfrm>
        </p:spPr>
        <p:txBody>
          <a:bodyPr/>
          <a:lstStyle/>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Maintains </a:t>
            </a:r>
            <a:r>
              <a:rPr lang="en-US" u="sng" dirty="0">
                <a:latin typeface="Calibri" panose="020F0502020204030204" pitchFamily="34" charset="0"/>
                <a:cs typeface="Calibri" panose="020F0502020204030204" pitchFamily="34" charset="0"/>
              </a:rPr>
              <a:t>priority of adoption cases</a:t>
            </a:r>
            <a:r>
              <a:rPr lang="en-US" dirty="0">
                <a:latin typeface="Calibri" panose="020F0502020204030204" pitchFamily="34" charset="0"/>
                <a:cs typeface="Calibri" panose="020F0502020204030204" pitchFamily="34" charset="0"/>
              </a:rPr>
              <a:t> in the Court of Civil Appeals.</a:t>
            </a:r>
          </a:p>
          <a:p>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Custody of the minor adoptee</a:t>
            </a:r>
            <a:r>
              <a:rPr lang="en-US" dirty="0">
                <a:latin typeface="Calibri" panose="020F0502020204030204" pitchFamily="34" charset="0"/>
                <a:cs typeface="Calibri" panose="020F0502020204030204" pitchFamily="34" charset="0"/>
              </a:rPr>
              <a:t> to </a:t>
            </a:r>
            <a:r>
              <a:rPr lang="en-US" u="sng" dirty="0">
                <a:latin typeface="Calibri" panose="020F0502020204030204" pitchFamily="34" charset="0"/>
                <a:cs typeface="Calibri" panose="020F0502020204030204" pitchFamily="34" charset="0"/>
              </a:rPr>
              <a:t>remain within the jurisdiction of the trial court pending any appeal</a:t>
            </a:r>
            <a:r>
              <a:rPr lang="en-US" dirty="0">
                <a:latin typeface="Calibri" panose="020F0502020204030204" pitchFamily="34" charset="0"/>
                <a:cs typeface="Calibri" panose="020F0502020204030204" pitchFamily="34" charset="0"/>
              </a:rPr>
              <a:t> as an additional protection.</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26-10E-25</a:t>
            </a:r>
          </a:p>
          <a:p>
            <a:endParaRPr lang="en-US" dirty="0"/>
          </a:p>
        </p:txBody>
      </p:sp>
    </p:spTree>
    <p:extLst>
      <p:ext uri="{BB962C8B-B14F-4D97-AF65-F5344CB8AC3E}">
        <p14:creationId xmlns:p14="http://schemas.microsoft.com/office/powerpoint/2010/main" val="2801603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716B4-D895-4A4A-D286-9571E0D60030}"/>
              </a:ext>
            </a:extLst>
          </p:cNvPr>
          <p:cNvSpPr>
            <a:spLocks noGrp="1"/>
          </p:cNvSpPr>
          <p:nvPr>
            <p:ph type="title"/>
          </p:nvPr>
        </p:nvSpPr>
        <p:spPr>
          <a:xfrm>
            <a:off x="418859" y="550569"/>
            <a:ext cx="10634472" cy="1286620"/>
          </a:xfrm>
        </p:spPr>
        <p:txBody>
          <a:bodyPr/>
          <a:lstStyle/>
          <a:p>
            <a:pPr algn="ctr"/>
            <a:r>
              <a:rPr lang="en-US" sz="6000" dirty="0">
                <a:latin typeface="Calibri" panose="020F0502020204030204" pitchFamily="34" charset="0"/>
                <a:cs typeface="Calibri" panose="020F0502020204030204" pitchFamily="34" charset="0"/>
              </a:rPr>
              <a:t>Stepparent</a:t>
            </a:r>
          </a:p>
        </p:txBody>
      </p:sp>
      <p:sp>
        <p:nvSpPr>
          <p:cNvPr id="3" name="Content Placeholder 2">
            <a:extLst>
              <a:ext uri="{FF2B5EF4-FFF2-40B4-BE49-F238E27FC236}">
                <a16:creationId xmlns:a16="http://schemas.microsoft.com/office/drawing/2014/main" id="{50642E0C-1DA4-CA02-2C5E-85F823559E5D}"/>
              </a:ext>
            </a:extLst>
          </p:cNvPr>
          <p:cNvSpPr>
            <a:spLocks noGrp="1"/>
          </p:cNvSpPr>
          <p:nvPr>
            <p:ph idx="1"/>
          </p:nvPr>
        </p:nvSpPr>
        <p:spPr>
          <a:xfrm>
            <a:off x="482600" y="1996580"/>
            <a:ext cx="10506991" cy="3883011"/>
          </a:xfrm>
        </p:spPr>
        <p:txBody>
          <a:bodyPr>
            <a:normAutofit lnSpcReduction="10000"/>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To ensure the establishment of a proper parent-child relationship, specifies </a:t>
            </a:r>
            <a:r>
              <a:rPr lang="en-US" b="1" dirty="0">
                <a:latin typeface="Calibri" panose="020F0502020204030204" pitchFamily="34" charset="0"/>
                <a:cs typeface="Calibri" panose="020F0502020204030204" pitchFamily="34" charset="0"/>
              </a:rPr>
              <a:t>without exceptions</a:t>
            </a:r>
            <a:r>
              <a:rPr lang="en-US" dirty="0">
                <a:latin typeface="Calibri" panose="020F0502020204030204" pitchFamily="34" charset="0"/>
                <a:cs typeface="Calibri" panose="020F0502020204030204" pitchFamily="34" charset="0"/>
              </a:rPr>
              <a:t> that </a:t>
            </a:r>
            <a:r>
              <a:rPr lang="en-US" u="sng" dirty="0">
                <a:latin typeface="Calibri" panose="020F0502020204030204" pitchFamily="34" charset="0"/>
                <a:cs typeface="Calibri" panose="020F0502020204030204" pitchFamily="34" charset="0"/>
              </a:rPr>
              <a:t>a stepparent and adoptee must reside together at least one year prior to an entry of final judgment</a:t>
            </a:r>
            <a:r>
              <a:rPr lang="en-US" dirty="0">
                <a:latin typeface="Calibri" panose="020F0502020204030204" pitchFamily="34" charset="0"/>
                <a:cs typeface="Calibri" panose="020F0502020204030204" pitchFamily="34" charset="0"/>
              </a:rPr>
              <a:t>.</a:t>
            </a:r>
          </a:p>
          <a:p>
            <a:endParaRPr lang="en-US" b="1"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A limited investigation is required (and may be expanded by the court).</a:t>
            </a:r>
          </a:p>
          <a:p>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The investigative results are </a:t>
            </a:r>
            <a:r>
              <a:rPr lang="en-US" b="1" dirty="0">
                <a:latin typeface="Calibri" panose="020F0502020204030204" pitchFamily="34" charset="0"/>
                <a:cs typeface="Calibri" panose="020F0502020204030204" pitchFamily="34" charset="0"/>
              </a:rPr>
              <a:t>due within 30 days of the filing of the stepparent petition.</a:t>
            </a:r>
          </a:p>
          <a:p>
            <a:r>
              <a:rPr lang="en-US" sz="1800" dirty="0">
                <a:latin typeface="Calibri" panose="020F0502020204030204" pitchFamily="34" charset="0"/>
                <a:cs typeface="Calibri" panose="020F0502020204030204" pitchFamily="34" charset="0"/>
              </a:rPr>
              <a:t>										26-10E-26</a:t>
            </a:r>
          </a:p>
          <a:p>
            <a:endParaRPr lang="en-US" dirty="0"/>
          </a:p>
        </p:txBody>
      </p:sp>
    </p:spTree>
    <p:extLst>
      <p:ext uri="{BB962C8B-B14F-4D97-AF65-F5344CB8AC3E}">
        <p14:creationId xmlns:p14="http://schemas.microsoft.com/office/powerpoint/2010/main" val="18872014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1A72-3AF0-45D4-288A-4451EC21E8A7}"/>
              </a:ext>
            </a:extLst>
          </p:cNvPr>
          <p:cNvSpPr>
            <a:spLocks noGrp="1"/>
          </p:cNvSpPr>
          <p:nvPr>
            <p:ph type="title"/>
          </p:nvPr>
        </p:nvSpPr>
        <p:spPr>
          <a:xfrm>
            <a:off x="418859" y="542180"/>
            <a:ext cx="10634472" cy="1538290"/>
          </a:xfrm>
        </p:spPr>
        <p:txBody>
          <a:bodyPr/>
          <a:lstStyle/>
          <a:p>
            <a:pPr algn="ctr"/>
            <a:r>
              <a:rPr lang="en-US" sz="6000" dirty="0">
                <a:latin typeface="Calibri" panose="020F0502020204030204" pitchFamily="34" charset="0"/>
                <a:cs typeface="Calibri" panose="020F0502020204030204" pitchFamily="34" charset="0"/>
              </a:rPr>
              <a:t>Relative Adoption</a:t>
            </a:r>
          </a:p>
        </p:txBody>
      </p:sp>
      <p:sp>
        <p:nvSpPr>
          <p:cNvPr id="3" name="Content Placeholder 2">
            <a:extLst>
              <a:ext uri="{FF2B5EF4-FFF2-40B4-BE49-F238E27FC236}">
                <a16:creationId xmlns:a16="http://schemas.microsoft.com/office/drawing/2014/main" id="{F906DE40-371E-8329-8A34-42AB189880CB}"/>
              </a:ext>
            </a:extLst>
          </p:cNvPr>
          <p:cNvSpPr>
            <a:spLocks noGrp="1"/>
          </p:cNvSpPr>
          <p:nvPr>
            <p:ph idx="1"/>
          </p:nvPr>
        </p:nvSpPr>
        <p:spPr>
          <a:xfrm>
            <a:off x="482600" y="2223084"/>
            <a:ext cx="10506991" cy="3656508"/>
          </a:xfrm>
        </p:spPr>
        <p:txBody>
          <a:bodyPr>
            <a:normAutofit lnSpcReduction="10000"/>
          </a:bodyPr>
          <a:lstStyle/>
          <a:p>
            <a:pPr marL="342900"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Adds to listing of those available for relative adoption</a:t>
            </a:r>
            <a:r>
              <a:rPr lang="en-US" dirty="0">
                <a:latin typeface="Calibri" panose="020F0502020204030204" pitchFamily="34" charset="0"/>
                <a:cs typeface="Calibri" panose="020F0502020204030204" pitchFamily="34" charset="0"/>
              </a:rPr>
              <a:t> to the previously existing list of relatives who qualify as petitioners for relative adoption.</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Requires an investigation </a:t>
            </a:r>
            <a:r>
              <a:rPr lang="en-US" dirty="0">
                <a:latin typeface="Calibri" panose="020F0502020204030204" pitchFamily="34" charset="0"/>
                <a:cs typeface="Calibri" panose="020F0502020204030204" pitchFamily="34" charset="0"/>
              </a:rPr>
              <a:t>and specifics what must be included in the investigation.</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26-10E-27</a:t>
            </a:r>
          </a:p>
          <a:p>
            <a:endParaRPr lang="en-US" dirty="0"/>
          </a:p>
        </p:txBody>
      </p:sp>
    </p:spTree>
    <p:extLst>
      <p:ext uri="{BB962C8B-B14F-4D97-AF65-F5344CB8AC3E}">
        <p14:creationId xmlns:p14="http://schemas.microsoft.com/office/powerpoint/2010/main" val="229512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7934-1AB9-E471-E3D4-D6F8BE122809}"/>
              </a:ext>
            </a:extLst>
          </p:cNvPr>
          <p:cNvSpPr>
            <a:spLocks noGrp="1"/>
          </p:cNvSpPr>
          <p:nvPr>
            <p:ph type="title"/>
          </p:nvPr>
        </p:nvSpPr>
        <p:spPr>
          <a:xfrm>
            <a:off x="482600" y="793850"/>
            <a:ext cx="10634472" cy="1085284"/>
          </a:xfrm>
        </p:spPr>
        <p:txBody>
          <a:bodyPr/>
          <a:lstStyle/>
          <a:p>
            <a:pPr algn="ctr"/>
            <a:r>
              <a:rPr lang="en-US" dirty="0">
                <a:latin typeface="Calibri" panose="020F0502020204030204" pitchFamily="34" charset="0"/>
                <a:cs typeface="Calibri" panose="020F0502020204030204" pitchFamily="34" charset="0"/>
              </a:rPr>
              <a:t>Transfer of Cases</a:t>
            </a:r>
          </a:p>
        </p:txBody>
      </p:sp>
      <p:sp>
        <p:nvSpPr>
          <p:cNvPr id="3" name="Content Placeholder 2">
            <a:extLst>
              <a:ext uri="{FF2B5EF4-FFF2-40B4-BE49-F238E27FC236}">
                <a16:creationId xmlns:a16="http://schemas.microsoft.com/office/drawing/2014/main" id="{0664AFF6-4FAC-B457-7556-1C191093ED90}"/>
              </a:ext>
            </a:extLst>
          </p:cNvPr>
          <p:cNvSpPr>
            <a:spLocks noGrp="1"/>
          </p:cNvSpPr>
          <p:nvPr>
            <p:ph idx="1"/>
          </p:nvPr>
        </p:nvSpPr>
        <p:spPr>
          <a:xfrm>
            <a:off x="482600" y="2550253"/>
            <a:ext cx="10506991" cy="3329338"/>
          </a:xfrm>
        </p:spPr>
        <p:txBody>
          <a:bodyPr>
            <a:normAutofit fontScale="40000" lnSpcReduction="20000"/>
          </a:bodyPr>
          <a:lstStyle/>
          <a:p>
            <a:pPr marL="342900" indent="-342900">
              <a:buFont typeface="Arial" panose="020B0604020202020204" pitchFamily="34" charset="0"/>
              <a:buChar char="•"/>
            </a:pPr>
            <a:r>
              <a:rPr lang="en-US" sz="5000" dirty="0">
                <a:latin typeface="Calibri" panose="020F0502020204030204" pitchFamily="34" charset="0"/>
                <a:cs typeface="Calibri" panose="020F0502020204030204" pitchFamily="34" charset="0"/>
              </a:rPr>
              <a:t>Probate Court has </a:t>
            </a:r>
            <a:r>
              <a:rPr lang="en-US" sz="5000" b="1" dirty="0">
                <a:latin typeface="Calibri" panose="020F0502020204030204" pitchFamily="34" charset="0"/>
                <a:cs typeface="Calibri" panose="020F0502020204030204" pitchFamily="34" charset="0"/>
              </a:rPr>
              <a:t>Original Jurisdiction.</a:t>
            </a:r>
          </a:p>
          <a:p>
            <a:endParaRPr lang="en-US" sz="5000" b="1"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5000" dirty="0">
                <a:latin typeface="Calibri" panose="020F0502020204030204" pitchFamily="34" charset="0"/>
                <a:cs typeface="Calibri" panose="020F0502020204030204" pitchFamily="34" charset="0"/>
              </a:rPr>
              <a:t>Provides for the different ways an adoption case is transferred and when it comes back to probate court and when it stays in juvenile court and the adoption case is determined in juvenile court.</a:t>
            </a:r>
          </a:p>
          <a:p>
            <a:endParaRPr lang="en-US" sz="5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5000" dirty="0">
                <a:latin typeface="Calibri" panose="020F0502020204030204" pitchFamily="34" charset="0"/>
                <a:cs typeface="Calibri" panose="020F0502020204030204" pitchFamily="34" charset="0"/>
              </a:rPr>
              <a:t>(Transfers provisions are scattered throughout various sections in the current adoption code).</a:t>
            </a:r>
          </a:p>
          <a:p>
            <a:endParaRPr lang="en-US" dirty="0"/>
          </a:p>
          <a:p>
            <a:endParaRPr lang="en-US" dirty="0"/>
          </a:p>
          <a:p>
            <a:r>
              <a:rPr lang="en-US" dirty="0"/>
              <a:t>										</a:t>
            </a:r>
            <a:r>
              <a:rPr lang="en-US" sz="4000" dirty="0"/>
              <a:t>26-10E-3</a:t>
            </a:r>
          </a:p>
        </p:txBody>
      </p:sp>
    </p:spTree>
    <p:extLst>
      <p:ext uri="{BB962C8B-B14F-4D97-AF65-F5344CB8AC3E}">
        <p14:creationId xmlns:p14="http://schemas.microsoft.com/office/powerpoint/2010/main" val="1768972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B9FE-B0BF-82BE-4E62-F27AC7183705}"/>
              </a:ext>
            </a:extLst>
          </p:cNvPr>
          <p:cNvSpPr>
            <a:spLocks noGrp="1"/>
          </p:cNvSpPr>
          <p:nvPr>
            <p:ph type="title"/>
          </p:nvPr>
        </p:nvSpPr>
        <p:spPr>
          <a:xfrm>
            <a:off x="418859" y="542180"/>
            <a:ext cx="10634472" cy="1244675"/>
          </a:xfrm>
        </p:spPr>
        <p:txBody>
          <a:bodyPr/>
          <a:lstStyle/>
          <a:p>
            <a:pPr algn="ctr"/>
            <a:r>
              <a:rPr lang="en-US" sz="6000" dirty="0">
                <a:latin typeface="Calibri" panose="020F0502020204030204" pitchFamily="34" charset="0"/>
                <a:cs typeface="Calibri" panose="020F0502020204030204" pitchFamily="34" charset="0"/>
              </a:rPr>
              <a:t>Names</a:t>
            </a:r>
          </a:p>
        </p:txBody>
      </p:sp>
      <p:sp>
        <p:nvSpPr>
          <p:cNvPr id="3" name="Content Placeholder 2">
            <a:extLst>
              <a:ext uri="{FF2B5EF4-FFF2-40B4-BE49-F238E27FC236}">
                <a16:creationId xmlns:a16="http://schemas.microsoft.com/office/drawing/2014/main" id="{A9160BA4-1EB2-6F9E-73DB-D0C228BC483D}"/>
              </a:ext>
            </a:extLst>
          </p:cNvPr>
          <p:cNvSpPr>
            <a:spLocks noGrp="1"/>
          </p:cNvSpPr>
          <p:nvPr>
            <p:ph idx="1"/>
          </p:nvPr>
        </p:nvSpPr>
        <p:spPr>
          <a:xfrm>
            <a:off x="482600" y="2114026"/>
            <a:ext cx="10506991" cy="376556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Petitioners selects the name of the adoptee, except an adoptee of 14 years of  age or older to choose to keep his/her name.</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26-10E-28</a:t>
            </a:r>
          </a:p>
          <a:p>
            <a:endParaRPr lang="en-US" dirty="0"/>
          </a:p>
        </p:txBody>
      </p:sp>
    </p:spTree>
    <p:extLst>
      <p:ext uri="{BB962C8B-B14F-4D97-AF65-F5344CB8AC3E}">
        <p14:creationId xmlns:p14="http://schemas.microsoft.com/office/powerpoint/2010/main" val="65467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E24A8-F094-849B-31A2-AB5B0F1BDA4B}"/>
              </a:ext>
            </a:extLst>
          </p:cNvPr>
          <p:cNvSpPr>
            <a:spLocks noGrp="1"/>
          </p:cNvSpPr>
          <p:nvPr>
            <p:ph type="title"/>
          </p:nvPr>
        </p:nvSpPr>
        <p:spPr>
          <a:xfrm>
            <a:off x="482600" y="978409"/>
            <a:ext cx="10634472" cy="1907405"/>
          </a:xfrm>
        </p:spPr>
        <p:txBody>
          <a:bodyPr/>
          <a:lstStyle/>
          <a:p>
            <a:pPr algn="ctr"/>
            <a:r>
              <a:rPr lang="en-US" sz="4400" dirty="0">
                <a:latin typeface="Calibri" panose="020F0502020204030204" pitchFamily="34" charset="0"/>
                <a:cs typeface="Calibri" panose="020F0502020204030204" pitchFamily="34" charset="0"/>
              </a:rPr>
              <a:t>Rights And Responsibilities Of Former Parents,  And Possible Biological Parents</a:t>
            </a:r>
            <a:br>
              <a:rPr lang="en-US" dirty="0"/>
            </a:br>
            <a:endParaRPr lang="en-US" dirty="0"/>
          </a:p>
        </p:txBody>
      </p:sp>
      <p:sp>
        <p:nvSpPr>
          <p:cNvPr id="3" name="Content Placeholder 2">
            <a:extLst>
              <a:ext uri="{FF2B5EF4-FFF2-40B4-BE49-F238E27FC236}">
                <a16:creationId xmlns:a16="http://schemas.microsoft.com/office/drawing/2014/main" id="{475D8424-E571-F552-D7EC-CE503A9E46A0}"/>
              </a:ext>
            </a:extLst>
          </p:cNvPr>
          <p:cNvSpPr>
            <a:spLocks noGrp="1"/>
          </p:cNvSpPr>
          <p:nvPr>
            <p:ph idx="1"/>
          </p:nvPr>
        </p:nvSpPr>
        <p:spPr>
          <a:xfrm>
            <a:off x="482600" y="2709644"/>
            <a:ext cx="10506991" cy="3169947"/>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Stipulates and clarifies that both the rights and responsibilities of not only of designated former parents, but also any of possible biological parents are terminated/relieved (except for the spouse in a stepparent adoption).</a:t>
            </a:r>
          </a:p>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Clarifies rights of inheritance of an adoptee are governed by the Uniform Probate Code (UPC) at Section 43-8-48.</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26-10E-28</a:t>
            </a:r>
          </a:p>
          <a:p>
            <a:endParaRPr lang="en-US" dirty="0"/>
          </a:p>
        </p:txBody>
      </p:sp>
    </p:spTree>
    <p:extLst>
      <p:ext uri="{BB962C8B-B14F-4D97-AF65-F5344CB8AC3E}">
        <p14:creationId xmlns:p14="http://schemas.microsoft.com/office/powerpoint/2010/main" val="3106230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E5201-BB98-480C-BADB-207C8F893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34058-9202-A8EA-C219-89B4D19E0ABF}"/>
              </a:ext>
            </a:extLst>
          </p:cNvPr>
          <p:cNvSpPr>
            <a:spLocks noGrp="1"/>
          </p:cNvSpPr>
          <p:nvPr>
            <p:ph type="ctrTitle"/>
          </p:nvPr>
        </p:nvSpPr>
        <p:spPr>
          <a:xfrm>
            <a:off x="481007" y="4134848"/>
            <a:ext cx="11147071" cy="2006220"/>
          </a:xfrm>
        </p:spPr>
        <p:txBody>
          <a:bodyPr anchor="ctr">
            <a:normAutofit/>
          </a:bodyPr>
          <a:lstStyle/>
          <a:p>
            <a:pPr algn="ctr">
              <a:lnSpc>
                <a:spcPct val="90000"/>
              </a:lnSpc>
            </a:pPr>
            <a:r>
              <a:rPr lang="en-US" b="1" dirty="0">
                <a:latin typeface="Calibri" panose="020F0502020204030204" pitchFamily="34" charset="0"/>
                <a:cs typeface="Calibri" panose="020F0502020204030204" pitchFamily="34" charset="0"/>
              </a:rPr>
              <a:t>Grandparent Visitation</a:t>
            </a:r>
          </a:p>
        </p:txBody>
      </p:sp>
      <p:cxnSp>
        <p:nvCxnSpPr>
          <p:cNvPr id="11" name="Straight Connector 10">
            <a:extLst>
              <a:ext uri="{FF2B5EF4-FFF2-40B4-BE49-F238E27FC236}">
                <a16:creationId xmlns:a16="http://schemas.microsoft.com/office/drawing/2014/main" id="{16CA8F77-1A4B-4783-B29C-83745CB031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4" name="Picture 3" descr="Logo&#10;&#10;Description automatically generated">
            <a:extLst>
              <a:ext uri="{FF2B5EF4-FFF2-40B4-BE49-F238E27FC236}">
                <a16:creationId xmlns:a16="http://schemas.microsoft.com/office/drawing/2014/main" id="{F14B8C83-46D7-443E-141E-92C3609932C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4511077" y="661136"/>
            <a:ext cx="3090117" cy="3090120"/>
          </a:xfrm>
          <a:prstGeom prst="rect">
            <a:avLst/>
          </a:prstGeom>
        </p:spPr>
      </p:pic>
      <p:cxnSp>
        <p:nvCxnSpPr>
          <p:cNvPr id="13" name="Straight Connector 12">
            <a:extLst>
              <a:ext uri="{FF2B5EF4-FFF2-40B4-BE49-F238E27FC236}">
                <a16:creationId xmlns:a16="http://schemas.microsoft.com/office/drawing/2014/main" id="{F89C6C02-EDA3-4D0B-9C4E-AAE0F2C7D5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392253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0B62E29-1248-414C-B89F-98F01A2EA7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2059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3775-CB4C-33F5-DA20-09C2B8F34388}"/>
              </a:ext>
            </a:extLst>
          </p:cNvPr>
          <p:cNvSpPr>
            <a:spLocks noGrp="1"/>
          </p:cNvSpPr>
          <p:nvPr>
            <p:ph type="title"/>
          </p:nvPr>
        </p:nvSpPr>
        <p:spPr>
          <a:xfrm>
            <a:off x="418859" y="542180"/>
            <a:ext cx="10634472" cy="1571846"/>
          </a:xfrm>
        </p:spPr>
        <p:txBody>
          <a:bodyPr/>
          <a:lstStyle/>
          <a:p>
            <a:pPr algn="ctr"/>
            <a:r>
              <a:rPr lang="en-US" sz="6000" dirty="0">
                <a:latin typeface="Calibri" panose="020F0502020204030204" pitchFamily="34" charset="0"/>
                <a:cs typeface="Calibri" panose="020F0502020204030204" pitchFamily="34" charset="0"/>
              </a:rPr>
              <a:t>Grandparent Visitation</a:t>
            </a:r>
          </a:p>
        </p:txBody>
      </p:sp>
      <p:sp>
        <p:nvSpPr>
          <p:cNvPr id="3" name="Content Placeholder 2">
            <a:extLst>
              <a:ext uri="{FF2B5EF4-FFF2-40B4-BE49-F238E27FC236}">
                <a16:creationId xmlns:a16="http://schemas.microsoft.com/office/drawing/2014/main" id="{C0FDC2AC-FE93-885B-5AF4-3F045A54B815}"/>
              </a:ext>
            </a:extLst>
          </p:cNvPr>
          <p:cNvSpPr>
            <a:spLocks noGrp="1"/>
          </p:cNvSpPr>
          <p:nvPr>
            <p:ph idx="1"/>
          </p:nvPr>
        </p:nvSpPr>
        <p:spPr>
          <a:xfrm>
            <a:off x="482600" y="2474752"/>
            <a:ext cx="10506991" cy="3404839"/>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Specifies that a </a:t>
            </a:r>
            <a:r>
              <a:rPr lang="en-US" u="sng" dirty="0">
                <a:latin typeface="Calibri" panose="020F0502020204030204" pitchFamily="34" charset="0"/>
                <a:cs typeface="Calibri" panose="020F0502020204030204" pitchFamily="34" charset="0"/>
              </a:rPr>
              <a:t>final judgment of adoption vacates an existing order of grandparent visitation, unless adoption is under Sections 26 or 27.</a:t>
            </a:r>
          </a:p>
          <a:p>
            <a:endParaRPr lang="en-US"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26-10E-29</a:t>
            </a:r>
          </a:p>
          <a:p>
            <a:endParaRPr lang="en-US" dirty="0"/>
          </a:p>
        </p:txBody>
      </p:sp>
    </p:spTree>
    <p:extLst>
      <p:ext uri="{BB962C8B-B14F-4D97-AF65-F5344CB8AC3E}">
        <p14:creationId xmlns:p14="http://schemas.microsoft.com/office/powerpoint/2010/main" val="3893281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CDA0-E8FF-25D9-1F30-33E555DA6625}"/>
              </a:ext>
            </a:extLst>
          </p:cNvPr>
          <p:cNvSpPr>
            <a:spLocks noGrp="1"/>
          </p:cNvSpPr>
          <p:nvPr>
            <p:ph type="title"/>
          </p:nvPr>
        </p:nvSpPr>
        <p:spPr>
          <a:xfrm>
            <a:off x="418859" y="533791"/>
            <a:ext cx="10634472" cy="1404066"/>
          </a:xfrm>
        </p:spPr>
        <p:txBody>
          <a:bodyPr/>
          <a:lstStyle/>
          <a:p>
            <a:pPr algn="ctr"/>
            <a:r>
              <a:rPr lang="en-US" sz="6000" dirty="0">
                <a:latin typeface="Calibri" panose="020F0502020204030204" pitchFamily="34" charset="0"/>
                <a:cs typeface="Calibri" panose="020F0502020204030204" pitchFamily="34" charset="0"/>
              </a:rPr>
              <a:t>Grandparent Visitation</a:t>
            </a:r>
          </a:p>
        </p:txBody>
      </p:sp>
      <p:sp>
        <p:nvSpPr>
          <p:cNvPr id="3" name="Content Placeholder 2">
            <a:extLst>
              <a:ext uri="{FF2B5EF4-FFF2-40B4-BE49-F238E27FC236}">
                <a16:creationId xmlns:a16="http://schemas.microsoft.com/office/drawing/2014/main" id="{E692D0E0-C493-BECE-DE5B-31FF4C25FC43}"/>
              </a:ext>
            </a:extLst>
          </p:cNvPr>
          <p:cNvSpPr>
            <a:spLocks noGrp="1"/>
          </p:cNvSpPr>
          <p:nvPr>
            <p:ph idx="1"/>
          </p:nvPr>
        </p:nvSpPr>
        <p:spPr>
          <a:xfrm>
            <a:off x="482600" y="2181138"/>
            <a:ext cx="10506991" cy="3698453"/>
          </a:xfrm>
        </p:spPr>
        <p:txBody>
          <a:bodyPr/>
          <a:lstStyle/>
          <a:p>
            <a:pPr marL="342900" indent="-342900">
              <a:buFont typeface="Wingdings" panose="05000000000000000000" pitchFamily="2" charset="2"/>
              <a:buChar char="Ø"/>
            </a:pPr>
            <a:r>
              <a:rPr lang="en-US" dirty="0">
                <a:latin typeface="Calibri" panose="020F0502020204030204" pitchFamily="34" charset="0"/>
                <a:cs typeface="Calibri" panose="020F0502020204030204" pitchFamily="34" charset="0"/>
              </a:rPr>
              <a:t>However, if in the </a:t>
            </a:r>
            <a:r>
              <a:rPr lang="en-US" b="1" dirty="0">
                <a:latin typeface="Calibri" panose="020F0502020204030204" pitchFamily="34" charset="0"/>
                <a:cs typeface="Calibri" panose="020F0502020204030204" pitchFamily="34" charset="0"/>
              </a:rPr>
              <a:t>best interests of the adoptee</a:t>
            </a:r>
            <a:r>
              <a:rPr lang="en-US" dirty="0">
                <a:latin typeface="Calibri" panose="020F0502020204030204" pitchFamily="34" charset="0"/>
                <a:cs typeface="Calibri" panose="020F0502020204030204" pitchFamily="34" charset="0"/>
              </a:rPr>
              <a:t>, grandparent visitation may be maintained for stepparent and relative adoptions.</a:t>
            </a:r>
          </a:p>
          <a:p>
            <a:endParaRPr lang="en-US"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b="1" dirty="0">
                <a:latin typeface="Calibri" panose="020F0502020204030204" pitchFamily="34" charset="0"/>
                <a:cs typeface="Calibri" panose="020F0502020204030204" pitchFamily="34" charset="0"/>
              </a:rPr>
              <a:t>Except</a:t>
            </a:r>
            <a:r>
              <a:rPr lang="en-US" dirty="0">
                <a:latin typeface="Calibri" panose="020F0502020204030204" pitchFamily="34" charset="0"/>
                <a:cs typeface="Calibri" panose="020F0502020204030204" pitchFamily="34" charset="0"/>
              </a:rPr>
              <a:t> in the case of </a:t>
            </a:r>
            <a:r>
              <a:rPr lang="en-US" u="sng" dirty="0">
                <a:latin typeface="Calibri" panose="020F0502020204030204" pitchFamily="34" charset="0"/>
                <a:cs typeface="Calibri" panose="020F0502020204030204" pitchFamily="34" charset="0"/>
              </a:rPr>
              <a:t>Stepparent adoptions</a:t>
            </a:r>
            <a:r>
              <a:rPr lang="en-US" dirty="0">
                <a:latin typeface="Calibri" panose="020F0502020204030204" pitchFamily="34" charset="0"/>
                <a:cs typeface="Calibri" panose="020F0502020204030204" pitchFamily="34" charset="0"/>
              </a:rPr>
              <a:t>, grandparent visitation may be maintained for stepparent and relative adoptions </a:t>
            </a:r>
            <a:r>
              <a:rPr lang="en-US" b="1" u="sng" dirty="0">
                <a:latin typeface="Calibri" panose="020F0502020204030204" pitchFamily="34" charset="0"/>
                <a:cs typeface="Calibri" panose="020F0502020204030204" pitchFamily="34" charset="0"/>
              </a:rPr>
              <a:t>provided</a:t>
            </a:r>
            <a:r>
              <a:rPr lang="en-US" u="sng" dirty="0">
                <a:latin typeface="Calibri" panose="020F0502020204030204" pitchFamily="34" charset="0"/>
                <a:cs typeface="Calibri" panose="020F0502020204030204" pitchFamily="34" charset="0"/>
              </a:rPr>
              <a:t> there is compliance with Alabama's grandparent visitation statute (Section 30-3-4.2).</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26-10E-29</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74017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E296-84E1-EF40-23E8-81628E9B03A6}"/>
              </a:ext>
            </a:extLst>
          </p:cNvPr>
          <p:cNvSpPr>
            <a:spLocks noGrp="1"/>
          </p:cNvSpPr>
          <p:nvPr>
            <p:ph type="title"/>
          </p:nvPr>
        </p:nvSpPr>
        <p:spPr>
          <a:xfrm>
            <a:off x="418859" y="558958"/>
            <a:ext cx="10634472" cy="1353732"/>
          </a:xfrm>
        </p:spPr>
        <p:txBody>
          <a:bodyPr/>
          <a:lstStyle/>
          <a:p>
            <a:pPr algn="ctr"/>
            <a:r>
              <a:rPr lang="en-US" sz="6000" dirty="0">
                <a:latin typeface="Calibri" panose="020F0502020204030204" pitchFamily="34" charset="0"/>
                <a:cs typeface="Calibri" panose="020F0502020204030204" pitchFamily="34" charset="0"/>
              </a:rPr>
              <a:t>Confidential Records</a:t>
            </a:r>
          </a:p>
        </p:txBody>
      </p:sp>
      <p:sp>
        <p:nvSpPr>
          <p:cNvPr id="3" name="Content Placeholder 2">
            <a:extLst>
              <a:ext uri="{FF2B5EF4-FFF2-40B4-BE49-F238E27FC236}">
                <a16:creationId xmlns:a16="http://schemas.microsoft.com/office/drawing/2014/main" id="{7877621C-A847-9DEA-D13F-01707ABA85AE}"/>
              </a:ext>
            </a:extLst>
          </p:cNvPr>
          <p:cNvSpPr>
            <a:spLocks noGrp="1"/>
          </p:cNvSpPr>
          <p:nvPr>
            <p:ph idx="1"/>
          </p:nvPr>
        </p:nvSpPr>
        <p:spPr>
          <a:xfrm>
            <a:off x="482600" y="2340528"/>
            <a:ext cx="10506991" cy="3539063"/>
          </a:xfrm>
        </p:spPr>
        <p:txBody>
          <a:bodyPr>
            <a:normAutofit lnSpcReduction="10000"/>
          </a:bodyPr>
          <a:lstStyle/>
          <a:p>
            <a:pPr marL="342900" indent="-342900" algn="ctr">
              <a:buFont typeface="Arial" panose="020B0604020202020204" pitchFamily="34" charset="0"/>
              <a:buChar char="•"/>
            </a:pPr>
            <a:r>
              <a:rPr lang="en-US" b="1" dirty="0">
                <a:solidFill>
                  <a:srgbClr val="FF0000"/>
                </a:solidFill>
                <a:latin typeface="Calibri" panose="020F0502020204030204" pitchFamily="34" charset="0"/>
                <a:cs typeface="Calibri" panose="020F0502020204030204" pitchFamily="34" charset="0"/>
              </a:rPr>
              <a:t>Very similar to current law</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Limited access to records.</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DHR sealed information summary sheet. </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DHR keeps records 75 years.</a:t>
            </a: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Parental identifying consent</a:t>
            </a:r>
            <a:r>
              <a:rPr lang="en-US"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ü"/>
            </a:pPr>
            <a:r>
              <a:rPr lang="en-US" u="sng" dirty="0">
                <a:latin typeface="Calibri" panose="020F0502020204030204" pitchFamily="34" charset="0"/>
                <a:cs typeface="Calibri" panose="020F0502020204030204" pitchFamily="34" charset="0"/>
              </a:rPr>
              <a:t>Court hearing for non-identifying information</a:t>
            </a:r>
            <a:r>
              <a:rPr lang="en-US"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ü"/>
            </a:pPr>
            <a:r>
              <a:rPr lang="en-US" b="1" dirty="0">
                <a:latin typeface="Calibri" panose="020F0502020204030204" pitchFamily="34" charset="0"/>
                <a:cs typeface="Calibri" panose="020F0502020204030204" pitchFamily="34" charset="0"/>
              </a:rPr>
              <a:t>Adult adoptee </a:t>
            </a:r>
            <a:r>
              <a:rPr lang="en-US" dirty="0">
                <a:latin typeface="Calibri" panose="020F0502020204030204" pitchFamily="34" charset="0"/>
                <a:cs typeface="Calibri" panose="020F0502020204030204" pitchFamily="34" charset="0"/>
              </a:rPr>
              <a:t>court hearing for identifying information.</a:t>
            </a:r>
          </a:p>
          <a:p>
            <a:r>
              <a:rPr lang="en-US" sz="1800" dirty="0">
                <a:latin typeface="Calibri" panose="020F0502020204030204" pitchFamily="34" charset="0"/>
                <a:cs typeface="Calibri" panose="020F0502020204030204" pitchFamily="34" charset="0"/>
              </a:rPr>
              <a:t>										26-10E-30</a:t>
            </a:r>
          </a:p>
          <a:p>
            <a:endParaRPr lang="en-US" dirty="0"/>
          </a:p>
        </p:txBody>
      </p:sp>
    </p:spTree>
    <p:extLst>
      <p:ext uri="{BB962C8B-B14F-4D97-AF65-F5344CB8AC3E}">
        <p14:creationId xmlns:p14="http://schemas.microsoft.com/office/powerpoint/2010/main" val="10114596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2D04-B892-5B70-D998-AAAAA815CF2D}"/>
              </a:ext>
            </a:extLst>
          </p:cNvPr>
          <p:cNvSpPr>
            <a:spLocks noGrp="1"/>
          </p:cNvSpPr>
          <p:nvPr>
            <p:ph type="title"/>
          </p:nvPr>
        </p:nvSpPr>
        <p:spPr>
          <a:xfrm>
            <a:off x="418859" y="525402"/>
            <a:ext cx="10634472" cy="1546679"/>
          </a:xfrm>
        </p:spPr>
        <p:txBody>
          <a:bodyPr/>
          <a:lstStyle/>
          <a:p>
            <a:pPr algn="ctr"/>
            <a:r>
              <a:rPr lang="en-US" sz="6000" dirty="0">
                <a:latin typeface="Calibri" panose="020F0502020204030204" pitchFamily="34" charset="0"/>
                <a:cs typeface="Calibri" panose="020F0502020204030204" pitchFamily="34" charset="0"/>
              </a:rPr>
              <a:t>Confidential Records</a:t>
            </a:r>
          </a:p>
        </p:txBody>
      </p:sp>
      <p:sp>
        <p:nvSpPr>
          <p:cNvPr id="3" name="Content Placeholder 2">
            <a:extLst>
              <a:ext uri="{FF2B5EF4-FFF2-40B4-BE49-F238E27FC236}">
                <a16:creationId xmlns:a16="http://schemas.microsoft.com/office/drawing/2014/main" id="{7986A1EA-76F1-FBBB-DA1B-54A9BEEA5AF3}"/>
              </a:ext>
            </a:extLst>
          </p:cNvPr>
          <p:cNvSpPr>
            <a:spLocks noGrp="1"/>
          </p:cNvSpPr>
          <p:nvPr>
            <p:ph idx="1"/>
          </p:nvPr>
        </p:nvSpPr>
        <p:spPr>
          <a:xfrm>
            <a:off x="482600" y="2197916"/>
            <a:ext cx="10506991" cy="368167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Includes the </a:t>
            </a:r>
            <a:r>
              <a:rPr lang="en-US" u="sng" dirty="0">
                <a:latin typeface="Calibri" panose="020F0502020204030204" pitchFamily="34" charset="0"/>
                <a:cs typeface="Calibri" panose="020F0502020204030204" pitchFamily="34" charset="0"/>
              </a:rPr>
              <a:t>GAL as a person with access </a:t>
            </a:r>
            <a:r>
              <a:rPr lang="en-US" dirty="0">
                <a:latin typeface="Calibri" panose="020F0502020204030204" pitchFamily="34" charset="0"/>
                <a:cs typeface="Calibri" panose="020F0502020204030204" pitchFamily="34" charset="0"/>
              </a:rPr>
              <a:t>to the confidential records of adoptee and parents.</a:t>
            </a:r>
          </a:p>
          <a:p>
            <a:endParaRPr lang="en-US"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b="1" dirty="0">
                <a:solidFill>
                  <a:srgbClr val="FF0000"/>
                </a:solidFill>
                <a:latin typeface="Calibri" panose="020F0502020204030204" pitchFamily="34" charset="0"/>
                <a:cs typeface="Calibri" panose="020F0502020204030204" pitchFamily="34" charset="0"/>
              </a:rPr>
              <a:t>Added</a:t>
            </a:r>
            <a:r>
              <a:rPr lang="en-US" dirty="0">
                <a:solidFill>
                  <a:srgbClr val="FF0000"/>
                </a:solidFill>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Subsection (k) giving court authority to issue orders necessary to protect  confidentiality of adoption proceedings.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26-10E-30</a:t>
            </a:r>
          </a:p>
          <a:p>
            <a:endParaRPr lang="en-US" dirty="0"/>
          </a:p>
        </p:txBody>
      </p:sp>
    </p:spTree>
    <p:extLst>
      <p:ext uri="{BB962C8B-B14F-4D97-AF65-F5344CB8AC3E}">
        <p14:creationId xmlns:p14="http://schemas.microsoft.com/office/powerpoint/2010/main" val="36200772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0DE5-BA79-4B8B-0AF9-05AA4EA28AC2}"/>
              </a:ext>
            </a:extLst>
          </p:cNvPr>
          <p:cNvSpPr>
            <a:spLocks noGrp="1"/>
          </p:cNvSpPr>
          <p:nvPr>
            <p:ph type="title"/>
          </p:nvPr>
        </p:nvSpPr>
        <p:spPr>
          <a:xfrm>
            <a:off x="418859" y="542180"/>
            <a:ext cx="10634472" cy="1286620"/>
          </a:xfrm>
        </p:spPr>
        <p:txBody>
          <a:bodyPr/>
          <a:lstStyle/>
          <a:p>
            <a:pPr algn="ctr"/>
            <a:r>
              <a:rPr lang="en-US" sz="6000" dirty="0">
                <a:latin typeface="Calibri" panose="020F0502020204030204" pitchFamily="34" charset="0"/>
                <a:cs typeface="Calibri" panose="020F0502020204030204" pitchFamily="34" charset="0"/>
              </a:rPr>
              <a:t>Birth Certificate Procedure</a:t>
            </a:r>
          </a:p>
        </p:txBody>
      </p:sp>
      <p:sp>
        <p:nvSpPr>
          <p:cNvPr id="3" name="Content Placeholder 2">
            <a:extLst>
              <a:ext uri="{FF2B5EF4-FFF2-40B4-BE49-F238E27FC236}">
                <a16:creationId xmlns:a16="http://schemas.microsoft.com/office/drawing/2014/main" id="{BB2195AB-C688-6958-E933-8F9C5085B4FB}"/>
              </a:ext>
            </a:extLst>
          </p:cNvPr>
          <p:cNvSpPr>
            <a:spLocks noGrp="1"/>
          </p:cNvSpPr>
          <p:nvPr>
            <p:ph idx="1"/>
          </p:nvPr>
        </p:nvSpPr>
        <p:spPr>
          <a:xfrm>
            <a:off x="482600" y="2181138"/>
            <a:ext cx="10506991" cy="3698454"/>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Provisions are made in the birth certificate procedure for a </a:t>
            </a:r>
            <a:r>
              <a:rPr lang="en-US" u="sng" dirty="0">
                <a:latin typeface="Calibri" panose="020F0502020204030204" pitchFamily="34" charset="0"/>
                <a:cs typeface="Calibri" panose="020F0502020204030204" pitchFamily="34" charset="0"/>
              </a:rPr>
              <a:t>Certificate of Foreign Birth</a:t>
            </a:r>
            <a:r>
              <a:rPr lang="en-US" dirty="0">
                <a:latin typeface="Calibri" panose="020F0502020204030204" pitchFamily="34" charset="0"/>
                <a:cs typeface="Calibri" panose="020F0502020204030204" pitchFamily="34" charset="0"/>
              </a:rPr>
              <a:t> per the requirements of the State Office of Vital Statistics and the Rules of  the State Board of Health.</a:t>
            </a:r>
          </a:p>
          <a:p>
            <a:pPr marL="342900" indent="-342900">
              <a:buFont typeface="Arial" panose="020B0604020202020204" pitchFamily="34" charset="0"/>
              <a:buChar char="•"/>
            </a:pPr>
            <a:r>
              <a:rPr lang="en-US" b="1" dirty="0">
                <a:latin typeface="Calibri" panose="020F0502020204030204" pitchFamily="34" charset="0"/>
                <a:cs typeface="Calibri" panose="020F0502020204030204" pitchFamily="34" charset="0"/>
              </a:rPr>
              <a:t>Limits the number of parents </a:t>
            </a:r>
            <a:r>
              <a:rPr lang="en-US" dirty="0">
                <a:latin typeface="Calibri" panose="020F0502020204030204" pitchFamily="34" charset="0"/>
                <a:cs typeface="Calibri" panose="020F0502020204030204" pitchFamily="34" charset="0"/>
              </a:rPr>
              <a:t>that can be listed on a  birth certificate to </a:t>
            </a:r>
            <a:r>
              <a:rPr lang="en-US" b="1" dirty="0">
                <a:latin typeface="Calibri" panose="020F0502020204030204" pitchFamily="34" charset="0"/>
                <a:cs typeface="Calibri" panose="020F0502020204030204" pitchFamily="34" charset="0"/>
              </a:rPr>
              <a:t>no more than two</a:t>
            </a:r>
            <a:r>
              <a:rPr lang="en-US" dirty="0">
                <a:latin typeface="Calibri" panose="020F0502020204030204" pitchFamily="34" charset="0"/>
                <a:cs typeface="Calibri" panose="020F0502020204030204" pitchFamily="34" charset="0"/>
              </a:rPr>
              <a:t> - and requires if there are two that they </a:t>
            </a:r>
            <a:r>
              <a:rPr lang="en-US" b="1" dirty="0">
                <a:latin typeface="Calibri" panose="020F0502020204030204" pitchFamily="34" charset="0"/>
                <a:cs typeface="Calibri" panose="020F0502020204030204" pitchFamily="34" charset="0"/>
              </a:rPr>
              <a:t>must be married to each  other.</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26-10E-31</a:t>
            </a:r>
          </a:p>
          <a:p>
            <a:endParaRPr lang="en-US" dirty="0"/>
          </a:p>
        </p:txBody>
      </p:sp>
    </p:spTree>
    <p:extLst>
      <p:ext uri="{BB962C8B-B14F-4D97-AF65-F5344CB8AC3E}">
        <p14:creationId xmlns:p14="http://schemas.microsoft.com/office/powerpoint/2010/main" val="1795268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1104-D825-4B2F-5E6C-8B7D2E211FAB}"/>
              </a:ext>
            </a:extLst>
          </p:cNvPr>
          <p:cNvSpPr>
            <a:spLocks noGrp="1"/>
          </p:cNvSpPr>
          <p:nvPr>
            <p:ph type="title"/>
          </p:nvPr>
        </p:nvSpPr>
        <p:spPr>
          <a:xfrm>
            <a:off x="418859" y="508624"/>
            <a:ext cx="10634472" cy="1513123"/>
          </a:xfrm>
        </p:spPr>
        <p:txBody>
          <a:bodyPr/>
          <a:lstStyle/>
          <a:p>
            <a:pPr algn="ctr"/>
            <a:r>
              <a:rPr lang="en-US" sz="6000" dirty="0">
                <a:latin typeface="Calibri" panose="020F0502020204030204" pitchFamily="34" charset="0"/>
                <a:cs typeface="Calibri" panose="020F0502020204030204" pitchFamily="34" charset="0"/>
              </a:rPr>
              <a:t>Birth Certificate Procedure</a:t>
            </a:r>
          </a:p>
        </p:txBody>
      </p:sp>
      <p:sp>
        <p:nvSpPr>
          <p:cNvPr id="3" name="Content Placeholder 2">
            <a:extLst>
              <a:ext uri="{FF2B5EF4-FFF2-40B4-BE49-F238E27FC236}">
                <a16:creationId xmlns:a16="http://schemas.microsoft.com/office/drawing/2014/main" id="{2251F67E-07E3-E760-5066-9E6E83673EA3}"/>
              </a:ext>
            </a:extLst>
          </p:cNvPr>
          <p:cNvSpPr>
            <a:spLocks noGrp="1"/>
          </p:cNvSpPr>
          <p:nvPr>
            <p:ph idx="1"/>
          </p:nvPr>
        </p:nvSpPr>
        <p:spPr>
          <a:xfrm>
            <a:off x="482600" y="2256640"/>
            <a:ext cx="10506991" cy="3622952"/>
          </a:xfrm>
        </p:spPr>
        <p:txBody>
          <a:bodyPr/>
          <a:lstStyle/>
          <a:p>
            <a:pPr marL="342900" indent="-342900">
              <a:buFont typeface="Arial" panose="020B0604020202020204" pitchFamily="34" charset="0"/>
              <a:buChar char="•"/>
            </a:pPr>
            <a:r>
              <a:rPr lang="en-US" u="sng" dirty="0">
                <a:latin typeface="Calibri" panose="020F0502020204030204" pitchFamily="34" charset="0"/>
                <a:cs typeface="Calibri" panose="020F0502020204030204" pitchFamily="34" charset="0"/>
              </a:rPr>
              <a:t>Limits review of sealed documents</a:t>
            </a:r>
            <a:r>
              <a:rPr lang="en-US" dirty="0">
                <a:latin typeface="Calibri" panose="020F0502020204030204" pitchFamily="34" charset="0"/>
                <a:cs typeface="Calibri" panose="020F0502020204030204" pitchFamily="34" charset="0"/>
              </a:rPr>
              <a:t> ordered by a court order to orders only by a court of competent jurisdiction </a:t>
            </a:r>
            <a:r>
              <a:rPr lang="en-US" u="sng" dirty="0">
                <a:latin typeface="Calibri" panose="020F0502020204030204" pitchFamily="34" charset="0"/>
                <a:cs typeface="Calibri" panose="020F0502020204030204" pitchFamily="34" charset="0"/>
              </a:rPr>
              <a:t>for good cause shown</a:t>
            </a:r>
            <a:r>
              <a:rPr lang="en-US" dirty="0">
                <a:latin typeface="Calibri" panose="020F0502020204030204" pitchFamily="34" charset="0"/>
                <a:cs typeface="Calibri" panose="020F0502020204030204" pitchFamily="34" charset="0"/>
              </a:rPr>
              <a:t>.</a:t>
            </a:r>
          </a:p>
          <a:p>
            <a:endParaRPr lang="en-US" dirty="0"/>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26-10E-31</a:t>
            </a:r>
          </a:p>
          <a:p>
            <a:endParaRPr lang="en-US" dirty="0"/>
          </a:p>
        </p:txBody>
      </p:sp>
    </p:spTree>
    <p:extLst>
      <p:ext uri="{BB962C8B-B14F-4D97-AF65-F5344CB8AC3E}">
        <p14:creationId xmlns:p14="http://schemas.microsoft.com/office/powerpoint/2010/main" val="1814359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C10E0-7BEE-797C-71AE-0D9DF2F1D85F}"/>
              </a:ext>
            </a:extLst>
          </p:cNvPr>
          <p:cNvSpPr>
            <a:spLocks noGrp="1"/>
          </p:cNvSpPr>
          <p:nvPr>
            <p:ph type="title"/>
          </p:nvPr>
        </p:nvSpPr>
        <p:spPr>
          <a:xfrm>
            <a:off x="418859" y="550569"/>
            <a:ext cx="10634472" cy="1831904"/>
          </a:xfrm>
        </p:spPr>
        <p:txBody>
          <a:bodyPr/>
          <a:lstStyle/>
          <a:p>
            <a:pPr algn="ctr"/>
            <a:r>
              <a:rPr lang="en-US" sz="5400" dirty="0">
                <a:latin typeface="Calibri" panose="020F0502020204030204" pitchFamily="34" charset="0"/>
                <a:cs typeface="Calibri" panose="020F0502020204030204" pitchFamily="34" charset="0"/>
              </a:rPr>
              <a:t>Interstate Compact for the Placement of Children</a:t>
            </a:r>
          </a:p>
        </p:txBody>
      </p:sp>
      <p:sp>
        <p:nvSpPr>
          <p:cNvPr id="3" name="Content Placeholder 2">
            <a:extLst>
              <a:ext uri="{FF2B5EF4-FFF2-40B4-BE49-F238E27FC236}">
                <a16:creationId xmlns:a16="http://schemas.microsoft.com/office/drawing/2014/main" id="{B5C9F3CE-5F24-0ED3-E605-27C2A0E73345}"/>
              </a:ext>
            </a:extLst>
          </p:cNvPr>
          <p:cNvSpPr>
            <a:spLocks noGrp="1"/>
          </p:cNvSpPr>
          <p:nvPr>
            <p:ph idx="1"/>
          </p:nvPr>
        </p:nvSpPr>
        <p:spPr>
          <a:xfrm>
            <a:off x="482600" y="2709644"/>
            <a:ext cx="10506991" cy="3169947"/>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Requires compliance with the </a:t>
            </a:r>
            <a:r>
              <a:rPr lang="en-US" b="1" dirty="0">
                <a:latin typeface="Calibri" panose="020F0502020204030204" pitchFamily="34" charset="0"/>
                <a:cs typeface="Calibri" panose="020F0502020204030204" pitchFamily="34" charset="0"/>
              </a:rPr>
              <a:t>Interstate Compact for the Placement of Children  </a:t>
            </a:r>
            <a:r>
              <a:rPr lang="en-US" dirty="0">
                <a:latin typeface="Calibri" panose="020F0502020204030204" pitchFamily="34" charset="0"/>
                <a:cs typeface="Calibri" panose="020F0502020204030204" pitchFamily="34" charset="0"/>
              </a:rPr>
              <a:t>(ICPC - Section 44-2-20) a part of the Adoption Code on how to properly bring minors to Alabama for adoption purposes.</a:t>
            </a:r>
          </a:p>
          <a:p>
            <a:endParaRPr lang="en-US"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26-10E-34</a:t>
            </a:r>
          </a:p>
          <a:p>
            <a:endParaRPr lang="en-US" dirty="0"/>
          </a:p>
        </p:txBody>
      </p:sp>
    </p:spTree>
    <p:extLst>
      <p:ext uri="{BB962C8B-B14F-4D97-AF65-F5344CB8AC3E}">
        <p14:creationId xmlns:p14="http://schemas.microsoft.com/office/powerpoint/2010/main" val="280797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8EAF-A612-0546-D751-C4C80DBF7860}"/>
              </a:ext>
            </a:extLst>
          </p:cNvPr>
          <p:cNvSpPr>
            <a:spLocks noGrp="1"/>
          </p:cNvSpPr>
          <p:nvPr>
            <p:ph type="title"/>
          </p:nvPr>
        </p:nvSpPr>
        <p:spPr>
          <a:xfrm>
            <a:off x="482600" y="634459"/>
            <a:ext cx="10634472" cy="1454399"/>
          </a:xfrm>
        </p:spPr>
        <p:txBody>
          <a:bodyPr/>
          <a:lstStyle/>
          <a:p>
            <a:pPr algn="ctr"/>
            <a:r>
              <a:rPr lang="en-US" dirty="0">
                <a:latin typeface="Calibri" panose="020F0502020204030204" pitchFamily="34" charset="0"/>
                <a:cs typeface="Calibri" panose="020F0502020204030204" pitchFamily="34" charset="0"/>
              </a:rPr>
              <a:t>Transfer of Cases</a:t>
            </a:r>
          </a:p>
        </p:txBody>
      </p:sp>
      <p:sp>
        <p:nvSpPr>
          <p:cNvPr id="3" name="Content Placeholder 2">
            <a:extLst>
              <a:ext uri="{FF2B5EF4-FFF2-40B4-BE49-F238E27FC236}">
                <a16:creationId xmlns:a16="http://schemas.microsoft.com/office/drawing/2014/main" id="{0F6191D2-8F5D-DDB9-8B5C-4EDAFDEFE34D}"/>
              </a:ext>
            </a:extLst>
          </p:cNvPr>
          <p:cNvSpPr>
            <a:spLocks noGrp="1"/>
          </p:cNvSpPr>
          <p:nvPr>
            <p:ph idx="1"/>
          </p:nvPr>
        </p:nvSpPr>
        <p:spPr>
          <a:xfrm>
            <a:off x="482600" y="2835480"/>
            <a:ext cx="10506991" cy="3044112"/>
          </a:xfrm>
        </p:spPr>
        <p:txBody>
          <a:bodyPr>
            <a:normAutofit/>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Under the circumstances described in subsection (c), the whole case, including the jurisdiction to enter a final order of adoption can be transferred to juvenile or circuit court.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r>
              <a:rPr lang="en-US" dirty="0"/>
              <a:t>										</a:t>
            </a:r>
            <a:r>
              <a:rPr lang="en-US" sz="1700" dirty="0"/>
              <a:t>26-10E-3</a:t>
            </a:r>
          </a:p>
        </p:txBody>
      </p:sp>
    </p:spTree>
    <p:extLst>
      <p:ext uri="{BB962C8B-B14F-4D97-AF65-F5344CB8AC3E}">
        <p14:creationId xmlns:p14="http://schemas.microsoft.com/office/powerpoint/2010/main" val="8958139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E050-08E3-CFE8-BA20-01C0B34DC504}"/>
              </a:ext>
            </a:extLst>
          </p:cNvPr>
          <p:cNvSpPr>
            <a:spLocks noGrp="1"/>
          </p:cNvSpPr>
          <p:nvPr>
            <p:ph type="title"/>
          </p:nvPr>
        </p:nvSpPr>
        <p:spPr>
          <a:xfrm>
            <a:off x="418859" y="1101141"/>
            <a:ext cx="10634472" cy="1764792"/>
          </a:xfrm>
        </p:spPr>
        <p:txBody>
          <a:bodyPr/>
          <a:lstStyle/>
          <a:p>
            <a:pPr algn="ctr"/>
            <a:r>
              <a:rPr lang="en-US" sz="4800" dirty="0">
                <a:latin typeface="Calibri" panose="020F0502020204030204" pitchFamily="34" charset="0"/>
                <a:cs typeface="Calibri" panose="020F0502020204030204" pitchFamily="34" charset="0"/>
              </a:rPr>
              <a:t>Alabama Rules of Civil Procedure</a:t>
            </a:r>
            <a:br>
              <a:rPr lang="en-US" sz="4800" dirty="0">
                <a:latin typeface="Calibri" panose="020F0502020204030204" pitchFamily="34" charset="0"/>
                <a:cs typeface="Calibri" panose="020F0502020204030204" pitchFamily="34" charset="0"/>
              </a:rPr>
            </a:br>
            <a:r>
              <a:rPr lang="en-US" sz="4800" i="1" dirty="0">
                <a:latin typeface="Calibri" panose="020F0502020204030204" pitchFamily="34" charset="0"/>
                <a:cs typeface="Calibri" panose="020F0502020204030204" pitchFamily="34" charset="0"/>
              </a:rPr>
              <a:t>and</a:t>
            </a:r>
            <a:r>
              <a:rPr lang="en-US" sz="4800" dirty="0">
                <a:latin typeface="Calibri" panose="020F0502020204030204" pitchFamily="34" charset="0"/>
                <a:cs typeface="Calibri" panose="020F0502020204030204" pitchFamily="34" charset="0"/>
              </a:rPr>
              <a:t> the Alabama Rules of Evidence</a:t>
            </a:r>
            <a:br>
              <a:rPr lang="en-US" dirty="0"/>
            </a:br>
            <a:endParaRPr lang="en-US" dirty="0"/>
          </a:p>
        </p:txBody>
      </p:sp>
      <p:sp>
        <p:nvSpPr>
          <p:cNvPr id="3" name="Content Placeholder 2">
            <a:extLst>
              <a:ext uri="{FF2B5EF4-FFF2-40B4-BE49-F238E27FC236}">
                <a16:creationId xmlns:a16="http://schemas.microsoft.com/office/drawing/2014/main" id="{C547FB8E-8419-F41C-9C7B-6F037F9CD4A9}"/>
              </a:ext>
            </a:extLst>
          </p:cNvPr>
          <p:cNvSpPr>
            <a:spLocks noGrp="1"/>
          </p:cNvSpPr>
          <p:nvPr>
            <p:ph idx="1"/>
          </p:nvPr>
        </p:nvSpPr>
        <p:spPr>
          <a:xfrm>
            <a:off x="482600" y="2676088"/>
            <a:ext cx="10506991" cy="3203503"/>
          </a:xfrm>
        </p:spPr>
        <p:txBody>
          <a:bodyPr/>
          <a:lstStyle/>
          <a:p>
            <a:endParaRPr lang="en-US" dirty="0"/>
          </a:p>
          <a:p>
            <a:r>
              <a:rPr lang="en-US" dirty="0">
                <a:latin typeface="Calibri" panose="020F0502020204030204" pitchFamily="34" charset="0"/>
                <a:cs typeface="Calibri" panose="020F0502020204030204" pitchFamily="34" charset="0"/>
              </a:rPr>
              <a:t>•To harmonize procedure, </a:t>
            </a:r>
            <a:r>
              <a:rPr lang="en-US" b="1" dirty="0">
                <a:latin typeface="Calibri" panose="020F0502020204030204" pitchFamily="34" charset="0"/>
                <a:cs typeface="Calibri" panose="020F0502020204030204" pitchFamily="34" charset="0"/>
              </a:rPr>
              <a:t>applies the Alabama Rules of Civil Procedure </a:t>
            </a:r>
            <a:r>
              <a:rPr lang="en-US" b="1" i="1" dirty="0">
                <a:latin typeface="Calibri" panose="020F0502020204030204" pitchFamily="34" charset="0"/>
                <a:cs typeface="Calibri" panose="020F0502020204030204" pitchFamily="34" charset="0"/>
              </a:rPr>
              <a:t>and</a:t>
            </a:r>
            <a:r>
              <a:rPr lang="en-US" b="1" dirty="0">
                <a:latin typeface="Calibri" panose="020F0502020204030204" pitchFamily="34" charset="0"/>
                <a:cs typeface="Calibri" panose="020F0502020204030204" pitchFamily="34" charset="0"/>
              </a:rPr>
              <a:t> the  Alabama Rules of Evidence</a:t>
            </a:r>
            <a:r>
              <a:rPr lang="en-US" dirty="0">
                <a:latin typeface="Calibri" panose="020F0502020204030204" pitchFamily="34" charset="0"/>
                <a:cs typeface="Calibri" panose="020F0502020204030204" pitchFamily="34" charset="0"/>
              </a:rPr>
              <a:t> to adoption cases </a:t>
            </a:r>
            <a:r>
              <a:rPr lang="en-US" u="sng" dirty="0">
                <a:latin typeface="Calibri" panose="020F0502020204030204" pitchFamily="34" charset="0"/>
                <a:cs typeface="Calibri" panose="020F0502020204030204" pitchFamily="34" charset="0"/>
              </a:rPr>
              <a:t>transferred to the Juvenile Court </a:t>
            </a:r>
            <a:r>
              <a:rPr lang="en-US" dirty="0">
                <a:latin typeface="Calibri" panose="020F0502020204030204" pitchFamily="34" charset="0"/>
                <a:cs typeface="Calibri" panose="020F0502020204030204" pitchFamily="34" charset="0"/>
              </a:rPr>
              <a:t>-  rather than the Rules of Juvenile Court.</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26-10E-36</a:t>
            </a:r>
          </a:p>
        </p:txBody>
      </p:sp>
    </p:spTree>
    <p:extLst>
      <p:ext uri="{BB962C8B-B14F-4D97-AF65-F5344CB8AC3E}">
        <p14:creationId xmlns:p14="http://schemas.microsoft.com/office/powerpoint/2010/main" val="19679389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E47D5-82E9-A176-E868-C0187A9C6828}"/>
              </a:ext>
            </a:extLst>
          </p:cNvPr>
          <p:cNvSpPr>
            <a:spLocks noGrp="1"/>
          </p:cNvSpPr>
          <p:nvPr>
            <p:ph type="title"/>
          </p:nvPr>
        </p:nvSpPr>
        <p:spPr>
          <a:xfrm>
            <a:off x="418859" y="634459"/>
            <a:ext cx="10634472" cy="1915794"/>
          </a:xfrm>
        </p:spPr>
        <p:txBody>
          <a:bodyPr/>
          <a:lstStyle/>
          <a:p>
            <a:pPr algn="ctr"/>
            <a:r>
              <a:rPr lang="en-US" sz="6000" dirty="0">
                <a:latin typeface="Calibri" panose="020F0502020204030204" pitchFamily="34" charset="0"/>
                <a:cs typeface="Calibri" panose="020F0502020204030204" pitchFamily="34" charset="0"/>
              </a:rPr>
              <a:t>Effective Date</a:t>
            </a:r>
            <a:br>
              <a:rPr lang="en-US" dirty="0"/>
            </a:br>
            <a:endParaRPr lang="en-US" dirty="0"/>
          </a:p>
        </p:txBody>
      </p:sp>
      <p:sp>
        <p:nvSpPr>
          <p:cNvPr id="3" name="Content Placeholder 2">
            <a:extLst>
              <a:ext uri="{FF2B5EF4-FFF2-40B4-BE49-F238E27FC236}">
                <a16:creationId xmlns:a16="http://schemas.microsoft.com/office/drawing/2014/main" id="{5F9BBADB-FC6E-3AC0-F9AF-68CFED8BE3FA}"/>
              </a:ext>
            </a:extLst>
          </p:cNvPr>
          <p:cNvSpPr>
            <a:spLocks noGrp="1"/>
          </p:cNvSpPr>
          <p:nvPr>
            <p:ph idx="1"/>
          </p:nvPr>
        </p:nvSpPr>
        <p:spPr>
          <a:xfrm>
            <a:off x="482600" y="2617366"/>
            <a:ext cx="10506991" cy="3262226"/>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Provides that adoption final judgments entered </a:t>
            </a:r>
            <a:r>
              <a:rPr lang="en-US" b="1" dirty="0">
                <a:latin typeface="Calibri" panose="020F0502020204030204" pitchFamily="34" charset="0"/>
                <a:cs typeface="Calibri" panose="020F0502020204030204" pitchFamily="34" charset="0"/>
              </a:rPr>
              <a:t>prior to January 1, 2024</a:t>
            </a:r>
            <a:r>
              <a:rPr lang="en-US" dirty="0">
                <a:latin typeface="Calibri" panose="020F0502020204030204" pitchFamily="34" charset="0"/>
                <a:cs typeface="Calibri" panose="020F0502020204030204" pitchFamily="34" charset="0"/>
              </a:rPr>
              <a:t>, shall  remain valid despite any change of procedures/requirements that occur as a result of a new Adoption Code's passage.</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26-10E-37</a:t>
            </a:r>
          </a:p>
        </p:txBody>
      </p:sp>
    </p:spTree>
    <p:extLst>
      <p:ext uri="{BB962C8B-B14F-4D97-AF65-F5344CB8AC3E}">
        <p14:creationId xmlns:p14="http://schemas.microsoft.com/office/powerpoint/2010/main" val="23557584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999A-0C21-03FB-EBF2-E2BEE50B1482}"/>
              </a:ext>
            </a:extLst>
          </p:cNvPr>
          <p:cNvSpPr>
            <a:spLocks noGrp="1"/>
          </p:cNvSpPr>
          <p:nvPr>
            <p:ph type="title"/>
          </p:nvPr>
        </p:nvSpPr>
        <p:spPr>
          <a:xfrm>
            <a:off x="418859" y="517013"/>
            <a:ext cx="10634472" cy="1437622"/>
          </a:xfrm>
        </p:spPr>
        <p:txBody>
          <a:bodyPr/>
          <a:lstStyle/>
          <a:p>
            <a:pPr algn="ctr"/>
            <a:r>
              <a:rPr lang="en-US" sz="6000" dirty="0">
                <a:latin typeface="Calibri" panose="020F0502020204030204" pitchFamily="34" charset="0"/>
                <a:cs typeface="Calibri" panose="020F0502020204030204" pitchFamily="34" charset="0"/>
              </a:rPr>
              <a:t>Application</a:t>
            </a:r>
          </a:p>
        </p:txBody>
      </p:sp>
      <p:sp>
        <p:nvSpPr>
          <p:cNvPr id="3" name="Content Placeholder 2">
            <a:extLst>
              <a:ext uri="{FF2B5EF4-FFF2-40B4-BE49-F238E27FC236}">
                <a16:creationId xmlns:a16="http://schemas.microsoft.com/office/drawing/2014/main" id="{EA7E2C30-6879-FCDE-0FDA-A23E9A73870E}"/>
              </a:ext>
            </a:extLst>
          </p:cNvPr>
          <p:cNvSpPr>
            <a:spLocks noGrp="1"/>
          </p:cNvSpPr>
          <p:nvPr>
            <p:ph idx="1"/>
          </p:nvPr>
        </p:nvSpPr>
        <p:spPr>
          <a:xfrm>
            <a:off x="482600" y="2525086"/>
            <a:ext cx="10506991" cy="3354505"/>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Applies to any adoption petition not commenced by </a:t>
            </a:r>
            <a:r>
              <a:rPr lang="en-US" b="1" dirty="0">
                <a:latin typeface="Calibri" panose="020F0502020204030204" pitchFamily="34" charset="0"/>
                <a:cs typeface="Calibri" panose="020F0502020204030204" pitchFamily="34" charset="0"/>
              </a:rPr>
              <a:t>December 31, 2023</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26-10E-40</a:t>
            </a:r>
          </a:p>
          <a:p>
            <a:endParaRPr lang="en-US" dirty="0"/>
          </a:p>
        </p:txBody>
      </p:sp>
    </p:spTree>
    <p:extLst>
      <p:ext uri="{BB962C8B-B14F-4D97-AF65-F5344CB8AC3E}">
        <p14:creationId xmlns:p14="http://schemas.microsoft.com/office/powerpoint/2010/main" val="6557099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FCC0-DA2A-B48F-861A-0FF08B25E9B8}"/>
              </a:ext>
            </a:extLst>
          </p:cNvPr>
          <p:cNvSpPr>
            <a:spLocks noGrp="1"/>
          </p:cNvSpPr>
          <p:nvPr>
            <p:ph type="title"/>
          </p:nvPr>
        </p:nvSpPr>
        <p:spPr>
          <a:xfrm>
            <a:off x="418859" y="802239"/>
            <a:ext cx="10634472" cy="2033240"/>
          </a:xfrm>
        </p:spPr>
        <p:txBody>
          <a:bodyPr/>
          <a:lstStyle/>
          <a:p>
            <a:pPr algn="ctr"/>
            <a:r>
              <a:rPr lang="en-US" sz="4800" dirty="0">
                <a:latin typeface="Calibri" panose="020F0502020204030204" pitchFamily="34" charset="0"/>
                <a:cs typeface="Calibri" panose="020F0502020204030204" pitchFamily="34" charset="0"/>
              </a:rPr>
              <a:t>Transfer Of Records From  Juvenile Court To Probate Court</a:t>
            </a:r>
            <a:br>
              <a:rPr lang="en-US" dirty="0"/>
            </a:br>
            <a:endParaRPr lang="en-US" dirty="0"/>
          </a:p>
        </p:txBody>
      </p:sp>
      <p:sp>
        <p:nvSpPr>
          <p:cNvPr id="3" name="Content Placeholder 2">
            <a:extLst>
              <a:ext uri="{FF2B5EF4-FFF2-40B4-BE49-F238E27FC236}">
                <a16:creationId xmlns:a16="http://schemas.microsoft.com/office/drawing/2014/main" id="{2261AC89-86C3-177A-4D18-19DD1907962C}"/>
              </a:ext>
            </a:extLst>
          </p:cNvPr>
          <p:cNvSpPr>
            <a:spLocks noGrp="1"/>
          </p:cNvSpPr>
          <p:nvPr>
            <p:ph idx="1"/>
          </p:nvPr>
        </p:nvSpPr>
        <p:spPr>
          <a:xfrm>
            <a:off x="482600" y="2927758"/>
            <a:ext cx="10506991" cy="2951833"/>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 new code provision providing for the transfer of records from juvenile court to  probate court after the juvenile court has made a TPR decision.</a:t>
            </a:r>
          </a:p>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However, the confidentiality of the records is maintained.</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12-12-115.1</a:t>
            </a:r>
          </a:p>
          <a:p>
            <a:endParaRPr lang="en-US" dirty="0"/>
          </a:p>
        </p:txBody>
      </p:sp>
    </p:spTree>
    <p:extLst>
      <p:ext uri="{BB962C8B-B14F-4D97-AF65-F5344CB8AC3E}">
        <p14:creationId xmlns:p14="http://schemas.microsoft.com/office/powerpoint/2010/main" val="1411330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5315-68CD-2763-E8FC-E039CCF031D3}"/>
              </a:ext>
            </a:extLst>
          </p:cNvPr>
          <p:cNvSpPr>
            <a:spLocks noGrp="1"/>
          </p:cNvSpPr>
          <p:nvPr>
            <p:ph type="title"/>
          </p:nvPr>
        </p:nvSpPr>
        <p:spPr/>
        <p:txBody>
          <a:bodyPr/>
          <a:lstStyle/>
          <a:p>
            <a:pPr algn="ctr"/>
            <a:r>
              <a:rPr lang="en-US" sz="5400" dirty="0">
                <a:latin typeface="Calibri" panose="020F0502020204030204" pitchFamily="34" charset="0"/>
                <a:cs typeface="Calibri" panose="020F0502020204030204" pitchFamily="34" charset="0"/>
              </a:rPr>
              <a:t>Transfer Of Records From  Juvenile Court To Probate Court</a:t>
            </a:r>
            <a:br>
              <a:rPr lang="en-US" dirty="0"/>
            </a:br>
            <a:endParaRPr lang="en-US" dirty="0"/>
          </a:p>
        </p:txBody>
      </p:sp>
      <p:sp>
        <p:nvSpPr>
          <p:cNvPr id="3" name="Content Placeholder 2">
            <a:extLst>
              <a:ext uri="{FF2B5EF4-FFF2-40B4-BE49-F238E27FC236}">
                <a16:creationId xmlns:a16="http://schemas.microsoft.com/office/drawing/2014/main" id="{24D1B637-E7D1-4B5F-6C40-19D04B78DC30}"/>
              </a:ext>
            </a:extLst>
          </p:cNvPr>
          <p:cNvSpPr>
            <a:spLocks noGrp="1"/>
          </p:cNvSpPr>
          <p:nvPr>
            <p:ph idx="1"/>
          </p:nvPr>
        </p:nvSpPr>
        <p:spPr>
          <a:xfrm>
            <a:off x="482600" y="3011648"/>
            <a:ext cx="10506991" cy="2867943"/>
          </a:xfrm>
        </p:spPr>
        <p:txBody>
          <a:bodyPr/>
          <a:lstStyle/>
          <a:p>
            <a:pPr marL="342900" indent="-342900">
              <a:buFont typeface="Arial" panose="020B0604020202020204" pitchFamily="34" charset="0"/>
              <a:buChar char="•"/>
            </a:pPr>
            <a:r>
              <a:rPr lang="en-US" dirty="0">
                <a:latin typeface="Calibri" panose="020F0502020204030204" pitchFamily="34" charset="0"/>
                <a:cs typeface="Calibri" panose="020F0502020204030204" pitchFamily="34" charset="0"/>
              </a:rPr>
              <a:t>Also clarifies the "juvenile court" rather than the "district court" as used in Section 12-12-35 (which is to be repealed) as the correct court for TPR decisions and record transferences.</a:t>
            </a:r>
          </a:p>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										12-12-115.1</a:t>
            </a:r>
          </a:p>
        </p:txBody>
      </p:sp>
    </p:spTree>
    <p:extLst>
      <p:ext uri="{BB962C8B-B14F-4D97-AF65-F5344CB8AC3E}">
        <p14:creationId xmlns:p14="http://schemas.microsoft.com/office/powerpoint/2010/main" val="19607862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7F305-7C00-FD39-52C3-2D4849247498}"/>
              </a:ext>
            </a:extLst>
          </p:cNvPr>
          <p:cNvSpPr>
            <a:spLocks noGrp="1"/>
          </p:cNvSpPr>
          <p:nvPr>
            <p:ph type="ctrTitle"/>
          </p:nvPr>
        </p:nvSpPr>
        <p:spPr>
          <a:xfrm>
            <a:off x="5750460" y="1882266"/>
            <a:ext cx="5614993" cy="3093468"/>
          </a:xfrm>
        </p:spPr>
        <p:txBody>
          <a:bodyPr anchor="b">
            <a:normAutofit/>
          </a:bodyPr>
          <a:lstStyle/>
          <a:p>
            <a:r>
              <a:rPr lang="en-US" sz="8000" b="1" dirty="0">
                <a:latin typeface="Calibri" panose="020F0502020204030204" pitchFamily="34" charset="0"/>
                <a:cs typeface="Calibri" panose="020F0502020204030204" pitchFamily="34" charset="0"/>
              </a:rPr>
              <a:t>ADULT ADOPTION</a:t>
            </a:r>
          </a:p>
        </p:txBody>
      </p:sp>
      <p:pic>
        <p:nvPicPr>
          <p:cNvPr id="5" name="Picture 4" descr="Logo&#10;&#10;Description automatically generated">
            <a:extLst>
              <a:ext uri="{FF2B5EF4-FFF2-40B4-BE49-F238E27FC236}">
                <a16:creationId xmlns:a16="http://schemas.microsoft.com/office/drawing/2014/main" id="{6D0B83F3-474C-8ADF-026C-467E7A1D0652}"/>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2503" b="3"/>
          <a:stretch/>
        </p:blipFill>
        <p:spPr>
          <a:xfrm>
            <a:off x="826547" y="1243726"/>
            <a:ext cx="4370545" cy="4370548"/>
          </a:xfrm>
          <a:prstGeom prst="rect">
            <a:avLst/>
          </a:prstGeom>
        </p:spPr>
      </p:pic>
    </p:spTree>
    <p:extLst>
      <p:ext uri="{BB962C8B-B14F-4D97-AF65-F5344CB8AC3E}">
        <p14:creationId xmlns:p14="http://schemas.microsoft.com/office/powerpoint/2010/main" val="235170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8503-97C8-C6D7-0C28-DA932C34043F}"/>
              </a:ext>
            </a:extLst>
          </p:cNvPr>
          <p:cNvSpPr>
            <a:spLocks noGrp="1"/>
          </p:cNvSpPr>
          <p:nvPr>
            <p:ph type="title"/>
          </p:nvPr>
        </p:nvSpPr>
        <p:spPr>
          <a:xfrm>
            <a:off x="418859" y="558958"/>
            <a:ext cx="10634472" cy="1446011"/>
          </a:xfrm>
        </p:spPr>
        <p:txBody>
          <a:bodyPr/>
          <a:lstStyle/>
          <a:p>
            <a:pPr algn="ctr"/>
            <a:r>
              <a:rPr lang="en-US" sz="6000" dirty="0">
                <a:latin typeface="Calibri" panose="020F0502020204030204" pitchFamily="34" charset="0"/>
                <a:cs typeface="Calibri" panose="020F0502020204030204" pitchFamily="34" charset="0"/>
              </a:rPr>
              <a:t>Jurisdiction</a:t>
            </a:r>
          </a:p>
        </p:txBody>
      </p:sp>
      <p:sp>
        <p:nvSpPr>
          <p:cNvPr id="3" name="Content Placeholder 2">
            <a:extLst>
              <a:ext uri="{FF2B5EF4-FFF2-40B4-BE49-F238E27FC236}">
                <a16:creationId xmlns:a16="http://schemas.microsoft.com/office/drawing/2014/main" id="{4B2FFD91-C662-0B84-6F72-328C9BD5DD7E}"/>
              </a:ext>
            </a:extLst>
          </p:cNvPr>
          <p:cNvSpPr>
            <a:spLocks noGrp="1"/>
          </p:cNvSpPr>
          <p:nvPr>
            <p:ph idx="1"/>
          </p:nvPr>
        </p:nvSpPr>
        <p:spPr>
          <a:xfrm>
            <a:off x="482600" y="2432808"/>
            <a:ext cx="10506991" cy="3446784"/>
          </a:xfrm>
        </p:spPr>
        <p:txBody>
          <a:bodyPr/>
          <a:lstStyle/>
          <a:p>
            <a:r>
              <a:rPr lang="en-US" dirty="0">
                <a:latin typeface="Calibri" panose="020F0502020204030204" pitchFamily="34" charset="0"/>
                <a:cs typeface="Calibri" panose="020F0502020204030204" pitchFamily="34" charset="0"/>
              </a:rPr>
              <a:t>26-10F-3</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probate court shall have original and exclusive jurisdiction over proceedings brought under this chapter.</a:t>
            </a:r>
          </a:p>
          <a:p>
            <a:endParaRPr lang="en-US" dirty="0"/>
          </a:p>
        </p:txBody>
      </p:sp>
    </p:spTree>
    <p:extLst>
      <p:ext uri="{BB962C8B-B14F-4D97-AF65-F5344CB8AC3E}">
        <p14:creationId xmlns:p14="http://schemas.microsoft.com/office/powerpoint/2010/main" val="22676396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BEB3-8169-52C5-F4EA-5301F383E16C}"/>
              </a:ext>
            </a:extLst>
          </p:cNvPr>
          <p:cNvSpPr>
            <a:spLocks noGrp="1"/>
          </p:cNvSpPr>
          <p:nvPr>
            <p:ph type="title"/>
          </p:nvPr>
        </p:nvSpPr>
        <p:spPr>
          <a:xfrm>
            <a:off x="423877" y="726738"/>
            <a:ext cx="10634472" cy="1378898"/>
          </a:xfrm>
        </p:spPr>
        <p:txBody>
          <a:bodyPr/>
          <a:lstStyle/>
          <a:p>
            <a:pPr algn="ctr"/>
            <a:r>
              <a:rPr lang="en-US" dirty="0">
                <a:latin typeface="Calibri" panose="020F0502020204030204" pitchFamily="34" charset="0"/>
                <a:cs typeface="Calibri" panose="020F0502020204030204" pitchFamily="34" charset="0"/>
              </a:rPr>
              <a:t>Venue</a:t>
            </a:r>
          </a:p>
        </p:txBody>
      </p:sp>
      <p:sp>
        <p:nvSpPr>
          <p:cNvPr id="3" name="Content Placeholder 2">
            <a:extLst>
              <a:ext uri="{FF2B5EF4-FFF2-40B4-BE49-F238E27FC236}">
                <a16:creationId xmlns:a16="http://schemas.microsoft.com/office/drawing/2014/main" id="{B33C703D-EBCF-AFDB-1A89-139D1937A199}"/>
              </a:ext>
            </a:extLst>
          </p:cNvPr>
          <p:cNvSpPr>
            <a:spLocks noGrp="1"/>
          </p:cNvSpPr>
          <p:nvPr>
            <p:ph idx="1"/>
          </p:nvPr>
        </p:nvSpPr>
        <p:spPr>
          <a:xfrm>
            <a:off x="482600" y="2642532"/>
            <a:ext cx="10506991" cy="3590488"/>
          </a:xfrm>
        </p:spPr>
        <p:txBody>
          <a:bodyPr>
            <a:normAutofit fontScale="92500" lnSpcReduction="10000"/>
          </a:bodyPr>
          <a:lstStyle/>
          <a:p>
            <a:r>
              <a:rPr lang="en-US" dirty="0">
                <a:latin typeface="Calibri" panose="020F0502020204030204" pitchFamily="34" charset="0"/>
                <a:cs typeface="Calibri" panose="020F0502020204030204" pitchFamily="34" charset="0"/>
              </a:rPr>
              <a:t>26-10F-4</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The petitioner or petitioners, or the adoptee, must be a resident of the State of Alabama.</a:t>
            </a:r>
          </a:p>
          <a:p>
            <a:r>
              <a:rPr lang="en-US" dirty="0">
                <a:latin typeface="Calibri" panose="020F0502020204030204" pitchFamily="34" charset="0"/>
                <a:cs typeface="Calibri" panose="020F0502020204030204" pitchFamily="34" charset="0"/>
              </a:rPr>
              <a:t>(b) All petitions must be filed in the probate court of either of the following counties:</a:t>
            </a:r>
          </a:p>
          <a:p>
            <a:r>
              <a:rPr lang="en-US" dirty="0">
                <a:latin typeface="Calibri" panose="020F0502020204030204" pitchFamily="34" charset="0"/>
                <a:cs typeface="Calibri" panose="020F0502020204030204" pitchFamily="34" charset="0"/>
              </a:rPr>
              <a:t>	(1) The county in which the adoptee resides or is in military service.</a:t>
            </a:r>
          </a:p>
          <a:p>
            <a:r>
              <a:rPr lang="en-US" dirty="0">
                <a:latin typeface="Calibri" panose="020F0502020204030204" pitchFamily="34" charset="0"/>
                <a:cs typeface="Calibri" panose="020F0502020204030204" pitchFamily="34" charset="0"/>
              </a:rPr>
              <a:t>	(2) The county in which the petitioner or petitioners resides or is in military 	service.</a:t>
            </a:r>
          </a:p>
          <a:p>
            <a:r>
              <a:rPr lang="en-US" dirty="0">
                <a:latin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22504164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1054-5B84-A63B-894D-329521623426}"/>
              </a:ext>
            </a:extLst>
          </p:cNvPr>
          <p:cNvSpPr>
            <a:spLocks noGrp="1"/>
          </p:cNvSpPr>
          <p:nvPr>
            <p:ph type="title"/>
          </p:nvPr>
        </p:nvSpPr>
        <p:spPr>
          <a:xfrm>
            <a:off x="418859" y="550569"/>
            <a:ext cx="10634472" cy="1697681"/>
          </a:xfrm>
        </p:spPr>
        <p:txBody>
          <a:bodyPr/>
          <a:lstStyle/>
          <a:p>
            <a:pPr algn="ctr"/>
            <a:r>
              <a:rPr lang="en-US" sz="6000" dirty="0">
                <a:latin typeface="Calibri" panose="020F0502020204030204" pitchFamily="34" charset="0"/>
                <a:cs typeface="Calibri" panose="020F0502020204030204" pitchFamily="34" charset="0"/>
              </a:rPr>
              <a:t>Who Can Adopt an Adult?</a:t>
            </a:r>
          </a:p>
        </p:txBody>
      </p:sp>
      <p:sp>
        <p:nvSpPr>
          <p:cNvPr id="3" name="Content Placeholder 2">
            <a:extLst>
              <a:ext uri="{FF2B5EF4-FFF2-40B4-BE49-F238E27FC236}">
                <a16:creationId xmlns:a16="http://schemas.microsoft.com/office/drawing/2014/main" id="{52FFF9A2-4716-72AF-F440-4786378F09E4}"/>
              </a:ext>
            </a:extLst>
          </p:cNvPr>
          <p:cNvSpPr>
            <a:spLocks noGrp="1"/>
          </p:cNvSpPr>
          <p:nvPr>
            <p:ph idx="1"/>
          </p:nvPr>
        </p:nvSpPr>
        <p:spPr>
          <a:xfrm>
            <a:off x="418859" y="2474752"/>
            <a:ext cx="10506991" cy="3220281"/>
          </a:xfrm>
        </p:spPr>
        <p:txBody>
          <a:bodyPr>
            <a:normAutofit fontScale="70000" lnSpcReduction="20000"/>
          </a:bodyPr>
          <a:lstStyle/>
          <a:p>
            <a:r>
              <a:rPr lang="en-US" dirty="0">
                <a:latin typeface="Calibri" panose="020F0502020204030204" pitchFamily="34" charset="0"/>
                <a:cs typeface="Calibri" panose="020F0502020204030204" pitchFamily="34" charset="0"/>
              </a:rPr>
              <a:t>26-10F-5</a:t>
            </a:r>
          </a:p>
          <a:p>
            <a:r>
              <a:rPr lang="en-US" dirty="0">
                <a:latin typeface="Calibri" panose="020F0502020204030204" pitchFamily="34" charset="0"/>
                <a:cs typeface="Calibri" panose="020F0502020204030204" pitchFamily="34" charset="0"/>
              </a:rPr>
              <a:t>(a) Any adult individual may petition the court to adopt an adult as provided in this chapter.</a:t>
            </a:r>
          </a:p>
          <a:p>
            <a:r>
              <a:rPr lang="en-US" dirty="0">
                <a:latin typeface="Calibri" panose="020F0502020204030204" pitchFamily="34" charset="0"/>
                <a:cs typeface="Calibri" panose="020F0502020204030204" pitchFamily="34" charset="0"/>
              </a:rPr>
              <a:t>(b) Any married couple, both of whom are adults, may jointly petition the court to adopt an adult as provided in this chapter. An adult who is married may not petition to adopt another adult unless the petition for adoption is filed jointly by his or her spouse, unless that spouse is the biological or legal parent of the adult sought to be adopted.</a:t>
            </a:r>
          </a:p>
          <a:p>
            <a:r>
              <a:rPr lang="en-US" dirty="0">
                <a:latin typeface="Calibri" panose="020F0502020204030204" pitchFamily="34" charset="0"/>
                <a:cs typeface="Calibri" panose="020F0502020204030204" pitchFamily="34" charset="0"/>
              </a:rPr>
              <a:t>(c) Unless the adoptee is biologically related to the petitioner or petitioners, any petitioner seeking to adopt another adult must be at least 10 years older than the adoptee, unless waived by the court for good cause shown.</a:t>
            </a:r>
          </a:p>
          <a:p>
            <a:r>
              <a:rPr lang="en-US" dirty="0">
                <a:latin typeface="Calibri" panose="020F0502020204030204" pitchFamily="34" charset="0"/>
                <a:cs typeface="Calibri" panose="020F0502020204030204" pitchFamily="34" charset="0"/>
              </a:rPr>
              <a:t>(d) An adult may only be adopted as provided in this chapter and for the establishment of a legal parent-child relationship.</a:t>
            </a:r>
          </a:p>
          <a:p>
            <a:r>
              <a:rPr lang="en-US" dirty="0">
                <a:latin typeface="Calibri" panose="020F0502020204030204" pitchFamily="34" charset="0"/>
                <a:cs typeface="Calibri" panose="020F0502020204030204" pitchFamily="34" charset="0"/>
              </a:rPr>
              <a:t>(e) The Department of Human Resources shall provide by rule the process through which an individual seeking to participate in foster care or adoption may apply for an exemption from any vaccination requirement for religious or other appropriate reason for himself, herself, or any other individual in his or her household.</a:t>
            </a:r>
          </a:p>
          <a:p>
            <a:endParaRPr lang="en-US" dirty="0"/>
          </a:p>
        </p:txBody>
      </p:sp>
    </p:spTree>
    <p:extLst>
      <p:ext uri="{BB962C8B-B14F-4D97-AF65-F5344CB8AC3E}">
        <p14:creationId xmlns:p14="http://schemas.microsoft.com/office/powerpoint/2010/main" val="33111709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B563-164B-D822-875A-AB0080BEF16B}"/>
              </a:ext>
            </a:extLst>
          </p:cNvPr>
          <p:cNvSpPr>
            <a:spLocks noGrp="1"/>
          </p:cNvSpPr>
          <p:nvPr>
            <p:ph type="title"/>
          </p:nvPr>
        </p:nvSpPr>
        <p:spPr>
          <a:xfrm>
            <a:off x="418859" y="575736"/>
            <a:ext cx="10634472" cy="1487956"/>
          </a:xfrm>
        </p:spPr>
        <p:txBody>
          <a:bodyPr/>
          <a:lstStyle/>
          <a:p>
            <a:pPr algn="ctr"/>
            <a:r>
              <a:rPr lang="en-US" sz="6000" dirty="0">
                <a:latin typeface="Calibri" panose="020F0502020204030204" pitchFamily="34" charset="0"/>
                <a:cs typeface="Calibri" panose="020F0502020204030204" pitchFamily="34" charset="0"/>
              </a:rPr>
              <a:t>Who is Eligible for Adoption?</a:t>
            </a:r>
          </a:p>
        </p:txBody>
      </p:sp>
      <p:sp>
        <p:nvSpPr>
          <p:cNvPr id="3" name="Content Placeholder 2">
            <a:extLst>
              <a:ext uri="{FF2B5EF4-FFF2-40B4-BE49-F238E27FC236}">
                <a16:creationId xmlns:a16="http://schemas.microsoft.com/office/drawing/2014/main" id="{A808DCB9-C2DF-961C-6987-A331EDF01516}"/>
              </a:ext>
            </a:extLst>
          </p:cNvPr>
          <p:cNvSpPr>
            <a:spLocks noGrp="1"/>
          </p:cNvSpPr>
          <p:nvPr>
            <p:ph idx="1"/>
          </p:nvPr>
        </p:nvSpPr>
        <p:spPr>
          <a:xfrm>
            <a:off x="482600" y="1979802"/>
            <a:ext cx="10506991" cy="3899790"/>
          </a:xfrm>
        </p:spPr>
        <p:txBody>
          <a:bodyPr>
            <a:normAutofit fontScale="85000" lnSpcReduction="20000"/>
          </a:bodyPr>
          <a:lstStyle/>
          <a:p>
            <a:r>
              <a:rPr lang="en-US" dirty="0">
                <a:latin typeface="Calibri" panose="020F0502020204030204" pitchFamily="34" charset="0"/>
                <a:cs typeface="Calibri" panose="020F0502020204030204" pitchFamily="34" charset="0"/>
              </a:rPr>
              <a:t>26-10F-6</a:t>
            </a:r>
          </a:p>
          <a:p>
            <a:r>
              <a:rPr lang="en-US" dirty="0">
                <a:latin typeface="Calibri" panose="020F0502020204030204" pitchFamily="34" charset="0"/>
                <a:cs typeface="Calibri" panose="020F0502020204030204" pitchFamily="34" charset="0"/>
              </a:rPr>
              <a:t>An adult may be adopted under any of the following conditions:</a:t>
            </a:r>
          </a:p>
          <a:p>
            <a:r>
              <a:rPr lang="en-US" dirty="0">
                <a:latin typeface="Calibri" panose="020F0502020204030204" pitchFamily="34" charset="0"/>
                <a:cs typeface="Calibri" panose="020F0502020204030204" pitchFamily="34" charset="0"/>
              </a:rPr>
              <a:t>	(1) He or she is an individual with a total and permanent disability.</a:t>
            </a:r>
          </a:p>
          <a:p>
            <a:r>
              <a:rPr lang="en-US" dirty="0">
                <a:latin typeface="Calibri" panose="020F0502020204030204" pitchFamily="34" charset="0"/>
                <a:cs typeface="Calibri" panose="020F0502020204030204" pitchFamily="34" charset="0"/>
              </a:rPr>
              <a:t>	(2) He or she has been determined to be an incapacitated person as defined in Section 26-	2A-20.</a:t>
            </a:r>
          </a:p>
          <a:p>
            <a:r>
              <a:rPr lang="en-US" dirty="0">
                <a:latin typeface="Calibri" panose="020F0502020204030204" pitchFamily="34" charset="0"/>
                <a:cs typeface="Calibri" panose="020F0502020204030204" pitchFamily="34" charset="0"/>
              </a:rPr>
              <a:t>	(3) He or she consents in writing to be adopted and is related in any degree of  kinship to 	the petitioner or petitioners, as defined by the intestacy laws of Alabama, or is a stepchild  	or former stepchild by marriage.</a:t>
            </a:r>
          </a:p>
          <a:p>
            <a:r>
              <a:rPr lang="en-US" dirty="0">
                <a:latin typeface="Calibri" panose="020F0502020204030204" pitchFamily="34" charset="0"/>
                <a:cs typeface="Calibri" panose="020F0502020204030204" pitchFamily="34" charset="0"/>
              </a:rPr>
              <a:t>	(4) He or she had been in a de facto parent-child relationship with each petitioner during 	the minority of the adoptee for at least one year preceding the filing of the petition and 	each petitioner has maintained a continuous familial relationship with the adoptee. This 	provision shall include, but is not limited to, a foster parent relationship with the adoptee.</a:t>
            </a:r>
          </a:p>
          <a:p>
            <a:endParaRPr lang="en-US" dirty="0"/>
          </a:p>
        </p:txBody>
      </p:sp>
    </p:spTree>
    <p:extLst>
      <p:ext uri="{BB962C8B-B14F-4D97-AF65-F5344CB8AC3E}">
        <p14:creationId xmlns:p14="http://schemas.microsoft.com/office/powerpoint/2010/main" val="5506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FDFA2-7413-6D15-D30B-500ECDAB220C}"/>
              </a:ext>
            </a:extLst>
          </p:cNvPr>
          <p:cNvSpPr>
            <a:spLocks noGrp="1"/>
          </p:cNvSpPr>
          <p:nvPr>
            <p:ph type="title"/>
          </p:nvPr>
        </p:nvSpPr>
        <p:spPr>
          <a:xfrm>
            <a:off x="482600" y="600903"/>
            <a:ext cx="10634472" cy="1420844"/>
          </a:xfrm>
        </p:spPr>
        <p:txBody>
          <a:bodyPr/>
          <a:lstStyle/>
          <a:p>
            <a:pPr algn="ctr"/>
            <a:r>
              <a:rPr lang="en-US" sz="6000" dirty="0">
                <a:latin typeface="Calibri" panose="020F0502020204030204" pitchFamily="34" charset="0"/>
                <a:cs typeface="Calibri" panose="020F0502020204030204" pitchFamily="34" charset="0"/>
              </a:rPr>
              <a:t>Transfer of Cases and Records</a:t>
            </a:r>
          </a:p>
        </p:txBody>
      </p:sp>
      <p:sp>
        <p:nvSpPr>
          <p:cNvPr id="3" name="Content Placeholder 2">
            <a:extLst>
              <a:ext uri="{FF2B5EF4-FFF2-40B4-BE49-F238E27FC236}">
                <a16:creationId xmlns:a16="http://schemas.microsoft.com/office/drawing/2014/main" id="{46DA9DFF-C4FA-452B-99E1-44A391D6355D}"/>
              </a:ext>
            </a:extLst>
          </p:cNvPr>
          <p:cNvSpPr>
            <a:spLocks noGrp="1"/>
          </p:cNvSpPr>
          <p:nvPr>
            <p:ph idx="1"/>
          </p:nvPr>
        </p:nvSpPr>
        <p:spPr>
          <a:xfrm>
            <a:off x="482600" y="2508308"/>
            <a:ext cx="10506991" cy="3371284"/>
          </a:xfrm>
        </p:spPr>
        <p:txBody>
          <a:bodyPr>
            <a:normAutofit fontScale="92500" lnSpcReduction="20000"/>
          </a:bodyPr>
          <a:lstStyle/>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Allows the juvenile court to return a case to probate court after TPR issues have been resolved.</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Allows the probate court to oversee compliance under Sections 30 and 31 (Confidential records procedures). </a:t>
            </a:r>
          </a:p>
          <a:p>
            <a:pPr marL="342900" indent="-342900">
              <a:buFont typeface="Wingdings" panose="05000000000000000000" pitchFamily="2" charset="2"/>
              <a:buChar char="ü"/>
            </a:pPr>
            <a:r>
              <a:rPr lang="en-US" dirty="0">
                <a:latin typeface="Calibri" panose="020F0502020204030204" pitchFamily="34" charset="0"/>
                <a:cs typeface="Calibri" panose="020F0502020204030204" pitchFamily="34" charset="0"/>
              </a:rPr>
              <a:t>Requires </a:t>
            </a:r>
            <a:r>
              <a:rPr lang="en-US" u="sng" dirty="0">
                <a:latin typeface="Calibri" panose="020F0502020204030204" pitchFamily="34" charset="0"/>
                <a:cs typeface="Calibri" panose="020F0502020204030204" pitchFamily="34" charset="0"/>
              </a:rPr>
              <a:t>all adoption records of the juvenile court to be transferred to the probate court when case is over.</a:t>
            </a:r>
          </a:p>
          <a:p>
            <a:endParaRPr lang="en-US" u="sng"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										</a:t>
            </a:r>
            <a:r>
              <a:rPr lang="en-US" sz="1700" dirty="0">
                <a:latin typeface="Calibri" panose="020F0502020204030204" pitchFamily="34" charset="0"/>
                <a:cs typeface="Calibri" panose="020F0502020204030204" pitchFamily="34" charset="0"/>
              </a:rPr>
              <a:t>26-10E-3</a:t>
            </a:r>
          </a:p>
          <a:p>
            <a:pPr marL="342900" indent="-342900">
              <a:buFont typeface="Wingdings" panose="05000000000000000000" pitchFamily="2" charset="2"/>
              <a:buChar char="ü"/>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06183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71C7F-6AA1-F3B5-7693-F5F07ABBD682}"/>
              </a:ext>
            </a:extLst>
          </p:cNvPr>
          <p:cNvSpPr>
            <a:spLocks noGrp="1"/>
          </p:cNvSpPr>
          <p:nvPr>
            <p:ph type="title"/>
          </p:nvPr>
        </p:nvSpPr>
        <p:spPr>
          <a:xfrm>
            <a:off x="418859" y="542180"/>
            <a:ext cx="10634472" cy="1412455"/>
          </a:xfrm>
        </p:spPr>
        <p:txBody>
          <a:bodyPr/>
          <a:lstStyle/>
          <a:p>
            <a:pPr algn="ctr"/>
            <a:r>
              <a:rPr lang="en-US" sz="6000" dirty="0">
                <a:latin typeface="Calibri" panose="020F0502020204030204" pitchFamily="34" charset="0"/>
                <a:cs typeface="Calibri" panose="020F0502020204030204" pitchFamily="34" charset="0"/>
              </a:rPr>
              <a:t>Consents Required</a:t>
            </a:r>
          </a:p>
        </p:txBody>
      </p:sp>
      <p:sp>
        <p:nvSpPr>
          <p:cNvPr id="3" name="Content Placeholder 2">
            <a:extLst>
              <a:ext uri="{FF2B5EF4-FFF2-40B4-BE49-F238E27FC236}">
                <a16:creationId xmlns:a16="http://schemas.microsoft.com/office/drawing/2014/main" id="{0F5134C7-E733-E0F6-7E02-0E54BAF417E5}"/>
              </a:ext>
            </a:extLst>
          </p:cNvPr>
          <p:cNvSpPr>
            <a:spLocks noGrp="1"/>
          </p:cNvSpPr>
          <p:nvPr>
            <p:ph idx="1"/>
          </p:nvPr>
        </p:nvSpPr>
        <p:spPr>
          <a:xfrm>
            <a:off x="482600" y="2306972"/>
            <a:ext cx="10506991" cy="3572620"/>
          </a:xfrm>
        </p:spPr>
        <p:txBody>
          <a:bodyPr>
            <a:normAutofit fontScale="70000" lnSpcReduction="20000"/>
          </a:bodyPr>
          <a:lstStyle/>
          <a:p>
            <a:r>
              <a:rPr lang="en-US" dirty="0">
                <a:latin typeface="Calibri" panose="020F0502020204030204" pitchFamily="34" charset="0"/>
                <a:cs typeface="Calibri" panose="020F0502020204030204" pitchFamily="34" charset="0"/>
              </a:rPr>
              <a:t>26-10F-7</a:t>
            </a:r>
          </a:p>
          <a:p>
            <a:r>
              <a:rPr lang="en-US" dirty="0">
                <a:latin typeface="Calibri" panose="020F0502020204030204" pitchFamily="34" charset="0"/>
                <a:cs typeface="Calibri" panose="020F0502020204030204" pitchFamily="34" charset="0"/>
              </a:rPr>
              <a:t>(a) A consent shall be in a sworn writing and signed by the person consenting.</a:t>
            </a:r>
          </a:p>
          <a:p>
            <a:r>
              <a:rPr lang="en-US" dirty="0">
                <a:latin typeface="Calibri" panose="020F0502020204030204" pitchFamily="34" charset="0"/>
                <a:cs typeface="Calibri" panose="020F0502020204030204" pitchFamily="34" charset="0"/>
              </a:rPr>
              <a:t>	(1) Only the sworn, written consent of a legally competent adoptee shall be required.</a:t>
            </a:r>
          </a:p>
          <a:p>
            <a:r>
              <a:rPr lang="en-US" dirty="0">
                <a:latin typeface="Calibri" panose="020F0502020204030204" pitchFamily="34" charset="0"/>
                <a:cs typeface="Calibri" panose="020F0502020204030204" pitchFamily="34" charset="0"/>
              </a:rPr>
              <a:t>	(2) If the adoptee has been adjudicated incompetent or declared to be an incapacitated person as defined 	in Section 26-2A-20, the sworn written consent of any legal guardian or conservator of the adoptee and a 	court appointed guardian ad litem shall be required. The decision to withhold consent by the guardian ad 	litem may be overruled by the court as provided in Section 26-10F-10.</a:t>
            </a:r>
          </a:p>
          <a:p>
            <a:r>
              <a:rPr lang="en-US" dirty="0">
                <a:latin typeface="Calibri" panose="020F0502020204030204" pitchFamily="34" charset="0"/>
                <a:cs typeface="Calibri" panose="020F0502020204030204" pitchFamily="34" charset="0"/>
              </a:rPr>
              <a:t>	(3) If the court has reason to believe that the adoptee may be unable to give consent, the court shall 	appoint a guardian ad litem who shall investigate the adoptee's circumstances and that guardian ad litem 	shall give or withhold consent. The decision to withhold consent by the guardian ad litem may be overruled 	by the court as provided in Section 26-10F-10. If the adoptee is married and is incapacitated or otherwise 	unable to consent, the sworn written consent of his or her spouse is also required.</a:t>
            </a:r>
          </a:p>
          <a:p>
            <a:r>
              <a:rPr lang="en-US" dirty="0">
                <a:latin typeface="Calibri" panose="020F0502020204030204" pitchFamily="34" charset="0"/>
                <a:cs typeface="Calibri" panose="020F0502020204030204" pitchFamily="34" charset="0"/>
              </a:rPr>
              <a:t>(b) A motion to withdraw consent may be filed at any time before the dispositional hearing on the adoption petition.</a:t>
            </a:r>
          </a:p>
          <a:p>
            <a:endParaRPr lang="en-US" dirty="0"/>
          </a:p>
        </p:txBody>
      </p:sp>
    </p:spTree>
    <p:extLst>
      <p:ext uri="{BB962C8B-B14F-4D97-AF65-F5344CB8AC3E}">
        <p14:creationId xmlns:p14="http://schemas.microsoft.com/office/powerpoint/2010/main" val="26587487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0C50-0C56-CFB8-61C7-2ED25DE21064}"/>
              </a:ext>
            </a:extLst>
          </p:cNvPr>
          <p:cNvSpPr>
            <a:spLocks noGrp="1"/>
          </p:cNvSpPr>
          <p:nvPr>
            <p:ph type="title"/>
          </p:nvPr>
        </p:nvSpPr>
        <p:spPr>
          <a:xfrm>
            <a:off x="418859" y="533791"/>
            <a:ext cx="10634472" cy="1479567"/>
          </a:xfrm>
        </p:spPr>
        <p:txBody>
          <a:bodyPr/>
          <a:lstStyle/>
          <a:p>
            <a:pPr algn="ctr"/>
            <a:r>
              <a:rPr lang="en-US" sz="6000" dirty="0">
                <a:latin typeface="Calibri" panose="020F0502020204030204" pitchFamily="34" charset="0"/>
                <a:cs typeface="Calibri" panose="020F0502020204030204" pitchFamily="34" charset="0"/>
              </a:rPr>
              <a:t>Consents Required</a:t>
            </a:r>
          </a:p>
        </p:txBody>
      </p:sp>
      <p:sp>
        <p:nvSpPr>
          <p:cNvPr id="3" name="Content Placeholder 2">
            <a:extLst>
              <a:ext uri="{FF2B5EF4-FFF2-40B4-BE49-F238E27FC236}">
                <a16:creationId xmlns:a16="http://schemas.microsoft.com/office/drawing/2014/main" id="{1139076F-DBFA-4E19-D86D-23F795029ABB}"/>
              </a:ext>
            </a:extLst>
          </p:cNvPr>
          <p:cNvSpPr>
            <a:spLocks noGrp="1"/>
          </p:cNvSpPr>
          <p:nvPr>
            <p:ph idx="1"/>
          </p:nvPr>
        </p:nvSpPr>
        <p:spPr>
          <a:xfrm>
            <a:off x="482600" y="2484749"/>
            <a:ext cx="10506991" cy="2572721"/>
          </a:xfrm>
        </p:spPr>
        <p:txBody>
          <a:bodyPr/>
          <a:lstStyle/>
          <a:p>
            <a:r>
              <a:rPr lang="en-US" dirty="0">
                <a:latin typeface="Calibri" panose="020F0502020204030204" pitchFamily="34" charset="0"/>
                <a:cs typeface="Calibri" panose="020F0502020204030204" pitchFamily="34" charset="0"/>
              </a:rPr>
              <a:t>26-10F-10</a:t>
            </a:r>
          </a:p>
          <a:p>
            <a:r>
              <a:rPr lang="en-US" dirty="0">
                <a:latin typeface="Calibri" panose="020F0502020204030204" pitchFamily="34" charset="0"/>
                <a:cs typeface="Calibri" panose="020F0502020204030204" pitchFamily="34" charset="0"/>
              </a:rPr>
              <a:t>(a) All consents must be acknowledged in open court, unless waived by the court for good cause shown.</a:t>
            </a:r>
          </a:p>
          <a:p>
            <a:endParaRPr lang="en-US" dirty="0"/>
          </a:p>
        </p:txBody>
      </p:sp>
    </p:spTree>
    <p:extLst>
      <p:ext uri="{BB962C8B-B14F-4D97-AF65-F5344CB8AC3E}">
        <p14:creationId xmlns:p14="http://schemas.microsoft.com/office/powerpoint/2010/main" val="1247431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1E3DA-680B-1CEC-3CA6-8525AA3D926F}"/>
              </a:ext>
            </a:extLst>
          </p:cNvPr>
          <p:cNvSpPr>
            <a:spLocks noGrp="1"/>
          </p:cNvSpPr>
          <p:nvPr>
            <p:ph type="title"/>
          </p:nvPr>
        </p:nvSpPr>
        <p:spPr>
          <a:xfrm>
            <a:off x="482600" y="978409"/>
            <a:ext cx="10634472" cy="1160785"/>
          </a:xfrm>
        </p:spPr>
        <p:txBody>
          <a:bodyPr/>
          <a:lstStyle/>
          <a:p>
            <a:pPr algn="ctr"/>
            <a:r>
              <a:rPr lang="en-US" sz="6000" dirty="0">
                <a:latin typeface="Calibri" panose="020F0502020204030204" pitchFamily="34" charset="0"/>
                <a:cs typeface="Calibri" panose="020F0502020204030204" pitchFamily="34" charset="0"/>
              </a:rPr>
              <a:t>Petition for Adoption</a:t>
            </a:r>
            <a:br>
              <a:rPr lang="en-US" dirty="0"/>
            </a:br>
            <a:endParaRPr lang="en-US" dirty="0"/>
          </a:p>
        </p:txBody>
      </p:sp>
      <p:sp>
        <p:nvSpPr>
          <p:cNvPr id="3" name="Content Placeholder 2">
            <a:extLst>
              <a:ext uri="{FF2B5EF4-FFF2-40B4-BE49-F238E27FC236}">
                <a16:creationId xmlns:a16="http://schemas.microsoft.com/office/drawing/2014/main" id="{3C463703-BD34-B55A-5665-6AE5F3922477}"/>
              </a:ext>
            </a:extLst>
          </p:cNvPr>
          <p:cNvSpPr>
            <a:spLocks noGrp="1"/>
          </p:cNvSpPr>
          <p:nvPr>
            <p:ph idx="1"/>
          </p:nvPr>
        </p:nvSpPr>
        <p:spPr>
          <a:xfrm>
            <a:off x="482600" y="1652631"/>
            <a:ext cx="10634471" cy="4538444"/>
          </a:xfrm>
        </p:spPr>
        <p:txBody>
          <a:bodyPr>
            <a:normAutofit fontScale="70000" lnSpcReduction="20000"/>
          </a:bodyPr>
          <a:lstStyle/>
          <a:p>
            <a:r>
              <a:rPr lang="en-US" sz="2000" dirty="0">
                <a:latin typeface="Calibri" panose="020F0502020204030204" pitchFamily="34" charset="0"/>
                <a:cs typeface="Calibri" panose="020F0502020204030204" pitchFamily="34" charset="0"/>
              </a:rPr>
              <a:t>26-10F-8</a:t>
            </a:r>
          </a:p>
          <a:p>
            <a:pPr marL="457200" indent="-457200">
              <a:buAutoNum type="alphaLcParenBoth"/>
            </a:pPr>
            <a:r>
              <a:rPr lang="en-US" sz="2000" dirty="0">
                <a:latin typeface="Calibri" panose="020F0502020204030204" pitchFamily="34" charset="0"/>
                <a:cs typeface="Calibri" panose="020F0502020204030204" pitchFamily="34" charset="0"/>
              </a:rPr>
              <a:t>A petition for adoption shall be filed with clerk of the court. The petition shall be signed and verified by each petitioner and shall allege all of the following:</a:t>
            </a:r>
          </a:p>
          <a:p>
            <a:r>
              <a:rPr lang="en-US" sz="2000" dirty="0">
                <a:latin typeface="Calibri" panose="020F0502020204030204" pitchFamily="34" charset="0"/>
                <a:cs typeface="Calibri" panose="020F0502020204030204" pitchFamily="34" charset="0"/>
              </a:rPr>
              <a:t>	(1) The full name, date and place of birth, and place of residence of each petitioner and, if married, the place and date of their 	marriage.</a:t>
            </a:r>
          </a:p>
          <a:p>
            <a:r>
              <a:rPr lang="en-US" sz="2000" dirty="0">
                <a:latin typeface="Calibri" panose="020F0502020204030204" pitchFamily="34" charset="0"/>
                <a:cs typeface="Calibri" panose="020F0502020204030204" pitchFamily="34" charset="0"/>
              </a:rPr>
              <a:t>	(2) The date and place of birth of the adoptee.</a:t>
            </a:r>
          </a:p>
          <a:p>
            <a:r>
              <a:rPr lang="en-US" sz="2000" dirty="0">
                <a:latin typeface="Calibri" panose="020F0502020204030204" pitchFamily="34" charset="0"/>
                <a:cs typeface="Calibri" panose="020F0502020204030204" pitchFamily="34" charset="0"/>
              </a:rPr>
              <a:t>	(3) The birth name of the adoptee, any other names by which the adoptee has been known, and the adoptee’s proposed new 	name.</a:t>
            </a:r>
          </a:p>
          <a:p>
            <a:r>
              <a:rPr lang="en-US" sz="2000" dirty="0">
                <a:latin typeface="Calibri" panose="020F0502020204030204" pitchFamily="34" charset="0"/>
                <a:cs typeface="Calibri" panose="020F0502020204030204" pitchFamily="34" charset="0"/>
              </a:rPr>
              <a:t>	(4)Where the adoptee is residing at the time of the filing of the petition.</a:t>
            </a:r>
          </a:p>
          <a:p>
            <a:r>
              <a:rPr lang="en-US" sz="2000" dirty="0">
                <a:latin typeface="Calibri" panose="020F0502020204030204" pitchFamily="34" charset="0"/>
                <a:cs typeface="Calibri" panose="020F0502020204030204" pitchFamily="34" charset="0"/>
              </a:rPr>
              <a:t>	(5) That each petitioner desires to establish a legal parent and child relationship between himself or herself and the adoptee and 	that he or she is a fit and proper person able to care for and provide for the adoptee’s welfare.</a:t>
            </a:r>
          </a:p>
          <a:p>
            <a:r>
              <a:rPr lang="en-US" sz="2000" dirty="0">
                <a:latin typeface="Calibri" panose="020F0502020204030204" pitchFamily="34" charset="0"/>
                <a:cs typeface="Calibri" panose="020F0502020204030204" pitchFamily="34" charset="0"/>
              </a:rPr>
              <a:t>	(6) The existence and nature of any prior court orders known to the petitioner which could affect the adoption of the adoptee.</a:t>
            </a:r>
          </a:p>
          <a:p>
            <a:r>
              <a:rPr lang="en-US" sz="2000" dirty="0">
                <a:latin typeface="Calibri" panose="020F0502020204030204" pitchFamily="34" charset="0"/>
                <a:cs typeface="Calibri" panose="020F0502020204030204" pitchFamily="34" charset="0"/>
              </a:rPr>
              <a:t>	(7) The relationship, if any, of each petitioner to the adoptee.</a:t>
            </a:r>
          </a:p>
          <a:p>
            <a:r>
              <a:rPr lang="en-US" sz="2000" dirty="0">
                <a:latin typeface="Calibri" panose="020F0502020204030204" pitchFamily="34" charset="0"/>
                <a:cs typeface="Calibri" panose="020F0502020204030204" pitchFamily="34" charset="0"/>
              </a:rPr>
              <a:t>	(8) The name and address of any agency, if any, providing care for the adoptee.</a:t>
            </a:r>
          </a:p>
          <a:p>
            <a:r>
              <a:rPr lang="en-US" sz="2000" dirty="0">
                <a:latin typeface="Calibri" panose="020F0502020204030204" pitchFamily="34" charset="0"/>
                <a:cs typeface="Calibri" panose="020F0502020204030204" pitchFamily="34" charset="0"/>
              </a:rPr>
              <a:t>	(9) The names and addresses of all individuals known to the petitioner at the time of the filing from whom consents or notice to the 	adoption are required.</a:t>
            </a:r>
          </a:p>
          <a:p>
            <a:r>
              <a:rPr lang="en-US" sz="2000" dirty="0">
                <a:latin typeface="Calibri" panose="020F0502020204030204" pitchFamily="34" charset="0"/>
                <a:cs typeface="Calibri" panose="020F0502020204030204" pitchFamily="34" charset="0"/>
              </a:rPr>
              <a:t>	(10) The name and address of the spouse of the adoptee, of any.</a:t>
            </a:r>
          </a:p>
          <a:p>
            <a:endParaRPr lang="en-US" dirty="0"/>
          </a:p>
        </p:txBody>
      </p:sp>
    </p:spTree>
    <p:extLst>
      <p:ext uri="{BB962C8B-B14F-4D97-AF65-F5344CB8AC3E}">
        <p14:creationId xmlns:p14="http://schemas.microsoft.com/office/powerpoint/2010/main" val="35068811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187C-F3B6-75AE-0D45-2F4F13205E85}"/>
              </a:ext>
            </a:extLst>
          </p:cNvPr>
          <p:cNvSpPr>
            <a:spLocks noGrp="1"/>
          </p:cNvSpPr>
          <p:nvPr>
            <p:ph type="title"/>
          </p:nvPr>
        </p:nvSpPr>
        <p:spPr>
          <a:xfrm>
            <a:off x="418859" y="567347"/>
            <a:ext cx="10634472" cy="1378899"/>
          </a:xfrm>
        </p:spPr>
        <p:txBody>
          <a:bodyPr/>
          <a:lstStyle/>
          <a:p>
            <a:pPr algn="ctr"/>
            <a:r>
              <a:rPr lang="en-US" sz="6000" dirty="0">
                <a:latin typeface="Calibri" panose="020F0502020204030204" pitchFamily="34" charset="0"/>
                <a:cs typeface="Calibri" panose="020F0502020204030204" pitchFamily="34" charset="0"/>
              </a:rPr>
              <a:t>Petition for Adoption</a:t>
            </a:r>
          </a:p>
        </p:txBody>
      </p:sp>
      <p:sp>
        <p:nvSpPr>
          <p:cNvPr id="3" name="Content Placeholder 2">
            <a:extLst>
              <a:ext uri="{FF2B5EF4-FFF2-40B4-BE49-F238E27FC236}">
                <a16:creationId xmlns:a16="http://schemas.microsoft.com/office/drawing/2014/main" id="{3060A8BA-DAEF-104A-16B3-3620E2F6BCE9}"/>
              </a:ext>
            </a:extLst>
          </p:cNvPr>
          <p:cNvSpPr>
            <a:spLocks noGrp="1"/>
          </p:cNvSpPr>
          <p:nvPr>
            <p:ph idx="1"/>
          </p:nvPr>
        </p:nvSpPr>
        <p:spPr>
          <a:xfrm>
            <a:off x="482600" y="2004970"/>
            <a:ext cx="10498589" cy="3874622"/>
          </a:xfrm>
        </p:spPr>
        <p:txBody>
          <a:bodyPr>
            <a:normAutofit fontScale="92500" lnSpcReduction="20000"/>
          </a:bodyPr>
          <a:lstStyle/>
          <a:p>
            <a:r>
              <a:rPr lang="en-US" dirty="0">
                <a:latin typeface="Calibri" panose="020F0502020204030204" pitchFamily="34" charset="0"/>
                <a:cs typeface="Calibri" panose="020F0502020204030204" pitchFamily="34" charset="0"/>
              </a:rPr>
              <a:t>(b) The caption of a petition for adult adoption shall be styled "In the Matter of the  Adoption Petition of ______." Each petitioner shall be designated in the caption. There shall be no more than two petitioners.</a:t>
            </a:r>
          </a:p>
          <a:p>
            <a:r>
              <a:rPr lang="en-US" dirty="0">
                <a:latin typeface="Calibri" panose="020F0502020204030204" pitchFamily="34" charset="0"/>
                <a:cs typeface="Calibri" panose="020F0502020204030204" pitchFamily="34" charset="0"/>
              </a:rPr>
              <a:t>(c) The petition shall be accompanied by each of the following:</a:t>
            </a:r>
          </a:p>
          <a:p>
            <a:r>
              <a:rPr lang="en-US" dirty="0">
                <a:latin typeface="Calibri" panose="020F0502020204030204" pitchFamily="34" charset="0"/>
                <a:cs typeface="Calibri" panose="020F0502020204030204" pitchFamily="34" charset="0"/>
              </a:rPr>
              <a:t>	(1) A certified copy of the adoptee's birth certificate.</a:t>
            </a:r>
          </a:p>
          <a:p>
            <a:r>
              <a:rPr lang="en-US" dirty="0">
                <a:latin typeface="Calibri" panose="020F0502020204030204" pitchFamily="34" charset="0"/>
                <a:cs typeface="Calibri" panose="020F0502020204030204" pitchFamily="34" charset="0"/>
              </a:rPr>
              <a:t>	(2) Certified documentation which establishes proof of a marriage of the adoptee, 	if applicable.</a:t>
            </a:r>
          </a:p>
          <a:p>
            <a:r>
              <a:rPr lang="en-US" dirty="0">
                <a:latin typeface="Calibri" panose="020F0502020204030204" pitchFamily="34" charset="0"/>
                <a:cs typeface="Calibri" panose="020F0502020204030204" pitchFamily="34" charset="0"/>
              </a:rPr>
              <a:t>	(3) Certified documentation which establishes proof of a marriage of the  	petitioners, if applicable.</a:t>
            </a:r>
          </a:p>
          <a:p>
            <a:r>
              <a:rPr lang="en-US" dirty="0">
                <a:latin typeface="Calibri" panose="020F0502020204030204" pitchFamily="34" charset="0"/>
                <a:cs typeface="Calibri" panose="020F0502020204030204" pitchFamily="34" charset="0"/>
              </a:rPr>
              <a:t>	(4) Should common law marriage be alleged, any documentation upon which the 	petitioners rely to prove the existence of the common law marriage.</a:t>
            </a:r>
          </a:p>
          <a:p>
            <a:endParaRPr lang="en-US" dirty="0"/>
          </a:p>
        </p:txBody>
      </p:sp>
    </p:spTree>
    <p:extLst>
      <p:ext uri="{BB962C8B-B14F-4D97-AF65-F5344CB8AC3E}">
        <p14:creationId xmlns:p14="http://schemas.microsoft.com/office/powerpoint/2010/main" val="12008644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24B2-6E31-A1A9-50DA-48EB0A00FAE9}"/>
              </a:ext>
            </a:extLst>
          </p:cNvPr>
          <p:cNvSpPr>
            <a:spLocks noGrp="1"/>
          </p:cNvSpPr>
          <p:nvPr>
            <p:ph type="title"/>
          </p:nvPr>
        </p:nvSpPr>
        <p:spPr>
          <a:xfrm>
            <a:off x="641991" y="1008862"/>
            <a:ext cx="9902971" cy="1194341"/>
          </a:xfrm>
        </p:spPr>
        <p:txBody>
          <a:bodyPr/>
          <a:lstStyle/>
          <a:p>
            <a:pPr algn="ctr"/>
            <a:r>
              <a:rPr lang="en-US" sz="6000" dirty="0">
                <a:latin typeface="Calibri" panose="020F0502020204030204" pitchFamily="34" charset="0"/>
                <a:cs typeface="Calibri" panose="020F0502020204030204" pitchFamily="34" charset="0"/>
              </a:rPr>
              <a:t>Notice</a:t>
            </a:r>
            <a:br>
              <a:rPr lang="en-US" dirty="0"/>
            </a:br>
            <a:endParaRPr lang="en-US" dirty="0"/>
          </a:p>
        </p:txBody>
      </p:sp>
      <p:sp>
        <p:nvSpPr>
          <p:cNvPr id="3" name="Content Placeholder 2">
            <a:extLst>
              <a:ext uri="{FF2B5EF4-FFF2-40B4-BE49-F238E27FC236}">
                <a16:creationId xmlns:a16="http://schemas.microsoft.com/office/drawing/2014/main" id="{ACE583BF-CDBF-26C1-0D78-078875A720F2}"/>
              </a:ext>
            </a:extLst>
          </p:cNvPr>
          <p:cNvSpPr>
            <a:spLocks noGrp="1"/>
          </p:cNvSpPr>
          <p:nvPr>
            <p:ph idx="1"/>
          </p:nvPr>
        </p:nvSpPr>
        <p:spPr>
          <a:xfrm>
            <a:off x="482601" y="2030136"/>
            <a:ext cx="10456644" cy="3849455"/>
          </a:xfrm>
        </p:spPr>
        <p:txBody>
          <a:bodyPr>
            <a:normAutofit fontScale="70000" lnSpcReduction="20000"/>
          </a:bodyPr>
          <a:lstStyle/>
          <a:p>
            <a:r>
              <a:rPr lang="en-US" dirty="0">
                <a:latin typeface="Calibri" panose="020F0502020204030204" pitchFamily="34" charset="0"/>
                <a:cs typeface="Calibri" panose="020F0502020204030204" pitchFamily="34" charset="0"/>
              </a:rPr>
              <a:t>26-10F-9</a:t>
            </a:r>
          </a:p>
          <a:p>
            <a:r>
              <a:rPr lang="en-US" dirty="0">
                <a:latin typeface="Calibri" panose="020F0502020204030204" pitchFamily="34" charset="0"/>
                <a:cs typeface="Calibri" panose="020F0502020204030204" pitchFamily="34" charset="0"/>
              </a:rPr>
              <a:t>(a) Unless service has been previously waived, notice of pendency of the adoption proceeding shall be served by the petitioner on each of the following:</a:t>
            </a:r>
          </a:p>
          <a:p>
            <a:r>
              <a:rPr lang="en-US" dirty="0">
                <a:latin typeface="Calibri" panose="020F0502020204030204" pitchFamily="34" charset="0"/>
                <a:cs typeface="Calibri" panose="020F0502020204030204" pitchFamily="34" charset="0"/>
              </a:rPr>
              <a:t>	(1) Any individual whose consent is required by Section 26-10F-7.</a:t>
            </a:r>
          </a:p>
          <a:p>
            <a:r>
              <a:rPr lang="en-US" dirty="0">
                <a:latin typeface="Calibri" panose="020F0502020204030204" pitchFamily="34" charset="0"/>
                <a:cs typeface="Calibri" panose="020F0502020204030204" pitchFamily="34" charset="0"/>
              </a:rPr>
              <a:t>	(2) Any legally appointed custodian or guardian of the adoptee.</a:t>
            </a:r>
          </a:p>
          <a:p>
            <a:r>
              <a:rPr lang="en-US" dirty="0">
                <a:latin typeface="Calibri" panose="020F0502020204030204" pitchFamily="34" charset="0"/>
                <a:cs typeface="Calibri" panose="020F0502020204030204" pitchFamily="34" charset="0"/>
              </a:rPr>
              <a:t>	(3) The spouse of the adoptee, if the adoptee is married.</a:t>
            </a:r>
          </a:p>
          <a:p>
            <a:r>
              <a:rPr lang="en-US" dirty="0">
                <a:latin typeface="Calibri" panose="020F0502020204030204" pitchFamily="34" charset="0"/>
                <a:cs typeface="Calibri" panose="020F0502020204030204" pitchFamily="34" charset="0"/>
              </a:rPr>
              <a:t>	(4) Any biological or legal parent of the adoptee.</a:t>
            </a:r>
          </a:p>
          <a:p>
            <a:r>
              <a:rPr lang="en-US" dirty="0">
                <a:latin typeface="Calibri" panose="020F0502020204030204" pitchFamily="34" charset="0"/>
                <a:cs typeface="Calibri" panose="020F0502020204030204" pitchFamily="34" charset="0"/>
              </a:rPr>
              <a:t>	(5) Any individual or entity known to any petitioner as currently having physical custody of the adoptee, if 	the adoptee is alleged to be an individual with a total and permanent disability or alleged to be an 	incapacitated person.</a:t>
            </a:r>
          </a:p>
          <a:p>
            <a:r>
              <a:rPr lang="en-US" dirty="0">
                <a:latin typeface="Calibri" panose="020F0502020204030204" pitchFamily="34" charset="0"/>
                <a:cs typeface="Calibri" panose="020F0502020204030204" pitchFamily="34" charset="0"/>
              </a:rPr>
              <a:t>	(6) The Department of Human Resources.</a:t>
            </a:r>
          </a:p>
          <a:p>
            <a:r>
              <a:rPr lang="en-US" dirty="0">
                <a:latin typeface="Calibri" panose="020F0502020204030204" pitchFamily="34" charset="0"/>
                <a:cs typeface="Calibri" panose="020F0502020204030204" pitchFamily="34" charset="0"/>
              </a:rPr>
              <a:t>	(7) Any other individual designated by the court.</a:t>
            </a:r>
          </a:p>
          <a:p>
            <a:endParaRPr lang="en-US" dirty="0"/>
          </a:p>
        </p:txBody>
      </p:sp>
    </p:spTree>
    <p:extLst>
      <p:ext uri="{BB962C8B-B14F-4D97-AF65-F5344CB8AC3E}">
        <p14:creationId xmlns:p14="http://schemas.microsoft.com/office/powerpoint/2010/main" val="18653615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55B7-BFF9-E051-4531-2A55D05F821F}"/>
              </a:ext>
            </a:extLst>
          </p:cNvPr>
          <p:cNvSpPr>
            <a:spLocks noGrp="1"/>
          </p:cNvSpPr>
          <p:nvPr>
            <p:ph type="title"/>
          </p:nvPr>
        </p:nvSpPr>
        <p:spPr>
          <a:xfrm>
            <a:off x="418859" y="542180"/>
            <a:ext cx="10634472" cy="1194341"/>
          </a:xfrm>
        </p:spPr>
        <p:txBody>
          <a:bodyPr/>
          <a:lstStyle/>
          <a:p>
            <a:pPr algn="ctr"/>
            <a:r>
              <a:rPr lang="en-US" sz="6000" dirty="0">
                <a:latin typeface="Calibri" panose="020F0502020204030204" pitchFamily="34" charset="0"/>
                <a:cs typeface="Calibri" panose="020F0502020204030204" pitchFamily="34" charset="0"/>
              </a:rPr>
              <a:t>Notice</a:t>
            </a:r>
          </a:p>
        </p:txBody>
      </p:sp>
      <p:sp>
        <p:nvSpPr>
          <p:cNvPr id="3" name="Content Placeholder 2">
            <a:extLst>
              <a:ext uri="{FF2B5EF4-FFF2-40B4-BE49-F238E27FC236}">
                <a16:creationId xmlns:a16="http://schemas.microsoft.com/office/drawing/2014/main" id="{D32721BC-D4C3-A2BF-C827-DB0794885AF7}"/>
              </a:ext>
            </a:extLst>
          </p:cNvPr>
          <p:cNvSpPr>
            <a:spLocks noGrp="1"/>
          </p:cNvSpPr>
          <p:nvPr>
            <p:ph idx="1"/>
          </p:nvPr>
        </p:nvSpPr>
        <p:spPr>
          <a:xfrm>
            <a:off x="482600" y="1937858"/>
            <a:ext cx="10570731" cy="3941734"/>
          </a:xfrm>
        </p:spPr>
        <p:txBody>
          <a:bodyPr/>
          <a:lstStyle/>
          <a:p>
            <a:r>
              <a:rPr lang="en-US" dirty="0">
                <a:latin typeface="Calibri" panose="020F0502020204030204" pitchFamily="34" charset="0"/>
                <a:cs typeface="Calibri" panose="020F0502020204030204" pitchFamily="34" charset="0"/>
              </a:rPr>
              <a:t>26-10F-9</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 A copy of the notice for adoption shall be served upon those individuals or agencies provided in subsection (a). The form for the notice shall be developed jointly by the Administrative Office of Courts and the Alabama Law Institute.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 The notice required by this section may be waived in writing by the person or entity entitled to receive notice.</a:t>
            </a:r>
          </a:p>
          <a:p>
            <a:endParaRPr lang="en-US" dirty="0"/>
          </a:p>
        </p:txBody>
      </p:sp>
    </p:spTree>
    <p:extLst>
      <p:ext uri="{BB962C8B-B14F-4D97-AF65-F5344CB8AC3E}">
        <p14:creationId xmlns:p14="http://schemas.microsoft.com/office/powerpoint/2010/main" val="37987005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86E43-C032-CAD2-2C89-B881B26E148C}"/>
              </a:ext>
            </a:extLst>
          </p:cNvPr>
          <p:cNvSpPr>
            <a:spLocks noGrp="1"/>
          </p:cNvSpPr>
          <p:nvPr>
            <p:ph type="title"/>
          </p:nvPr>
        </p:nvSpPr>
        <p:spPr>
          <a:xfrm>
            <a:off x="418859" y="525402"/>
            <a:ext cx="10634472" cy="1236286"/>
          </a:xfrm>
        </p:spPr>
        <p:txBody>
          <a:bodyPr/>
          <a:lstStyle/>
          <a:p>
            <a:pPr algn="ctr"/>
            <a:r>
              <a:rPr lang="en-US" sz="6000" dirty="0">
                <a:latin typeface="Calibri" panose="020F0502020204030204" pitchFamily="34" charset="0"/>
                <a:cs typeface="Calibri" panose="020F0502020204030204" pitchFamily="34" charset="0"/>
              </a:rPr>
              <a:t>Service</a:t>
            </a:r>
          </a:p>
        </p:txBody>
      </p:sp>
      <p:sp>
        <p:nvSpPr>
          <p:cNvPr id="3" name="Content Placeholder 2">
            <a:extLst>
              <a:ext uri="{FF2B5EF4-FFF2-40B4-BE49-F238E27FC236}">
                <a16:creationId xmlns:a16="http://schemas.microsoft.com/office/drawing/2014/main" id="{65ADD4C0-383F-DF78-BC2E-9FCE0450E75A}"/>
              </a:ext>
            </a:extLst>
          </p:cNvPr>
          <p:cNvSpPr>
            <a:spLocks noGrp="1"/>
          </p:cNvSpPr>
          <p:nvPr>
            <p:ph idx="1"/>
          </p:nvPr>
        </p:nvSpPr>
        <p:spPr>
          <a:xfrm>
            <a:off x="482600" y="2172750"/>
            <a:ext cx="10506991" cy="3706842"/>
          </a:xfrm>
        </p:spPr>
        <p:txBody>
          <a:bodyPr>
            <a:normAutofit fontScale="92500" lnSpcReduction="10000"/>
          </a:bodyPr>
          <a:lstStyle/>
          <a:p>
            <a:r>
              <a:rPr lang="en-US" sz="1800" dirty="0">
                <a:latin typeface="Calibri" panose="020F0502020204030204" pitchFamily="34" charset="0"/>
                <a:cs typeface="Calibri" panose="020F0502020204030204" pitchFamily="34" charset="0"/>
              </a:rPr>
              <a:t>26-10F-9</a:t>
            </a:r>
          </a:p>
          <a:p>
            <a:endParaRPr lang="en-US"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(c) Service of the notice shall be made in the following manner:</a:t>
            </a:r>
          </a:p>
          <a:p>
            <a:r>
              <a:rPr lang="en-US" sz="1800" dirty="0">
                <a:latin typeface="Calibri" panose="020F0502020204030204" pitchFamily="34" charset="0"/>
                <a:cs typeface="Calibri" panose="020F0502020204030204" pitchFamily="34" charset="0"/>
              </a:rPr>
              <a:t>	(1) Service of process shall be made in accordance with the Alabama Rules of Civil Procedure.  If the 	identity or whereabouts of the person whose consent is required under this chapter is unknown, the court  	shall then issue an order providing for service by publication, by posting, or by any other substituted 	service.</a:t>
            </a:r>
          </a:p>
          <a:p>
            <a:r>
              <a:rPr lang="en-US" sz="1800" dirty="0">
                <a:latin typeface="Calibri" panose="020F0502020204030204" pitchFamily="34" charset="0"/>
                <a:cs typeface="Calibri" panose="020F0502020204030204" pitchFamily="34" charset="0"/>
              </a:rPr>
              <a:t>	(2) As to the agency or individual referred to in subsection (a)(6), notice shall be by certified mail.</a:t>
            </a:r>
          </a:p>
          <a:p>
            <a:r>
              <a:rPr lang="en-US" sz="1800" dirty="0">
                <a:latin typeface="Calibri" panose="020F0502020204030204" pitchFamily="34" charset="0"/>
                <a:cs typeface="Calibri" panose="020F0502020204030204" pitchFamily="34" charset="0"/>
              </a:rPr>
              <a:t>	(3) As to any other person or entity for whom notice is required under subsection (a)(7), service by certified 	mail, return receipt requested, shall be sufficient. If such service cannot be completed after two attempts, 	the court shall issue an order providing for service by publication, by posting, or by any other authorized 	substituted service.</a:t>
            </a:r>
          </a:p>
        </p:txBody>
      </p:sp>
    </p:spTree>
    <p:extLst>
      <p:ext uri="{BB962C8B-B14F-4D97-AF65-F5344CB8AC3E}">
        <p14:creationId xmlns:p14="http://schemas.microsoft.com/office/powerpoint/2010/main" val="27108443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E4D2-A6BD-3E67-A507-A2EE858C5A6C}"/>
              </a:ext>
            </a:extLst>
          </p:cNvPr>
          <p:cNvSpPr>
            <a:spLocks noGrp="1"/>
          </p:cNvSpPr>
          <p:nvPr>
            <p:ph type="title"/>
          </p:nvPr>
        </p:nvSpPr>
        <p:spPr>
          <a:xfrm>
            <a:off x="418859" y="558958"/>
            <a:ext cx="10634472" cy="1295009"/>
          </a:xfrm>
        </p:spPr>
        <p:txBody>
          <a:bodyPr/>
          <a:lstStyle/>
          <a:p>
            <a:pPr algn="ctr"/>
            <a:r>
              <a:rPr lang="en-US" sz="6000" dirty="0">
                <a:latin typeface="Calibri" panose="020F0502020204030204" pitchFamily="34" charset="0"/>
                <a:cs typeface="Calibri" panose="020F0502020204030204" pitchFamily="34" charset="0"/>
              </a:rPr>
              <a:t>Proof of Service</a:t>
            </a:r>
          </a:p>
        </p:txBody>
      </p:sp>
      <p:sp>
        <p:nvSpPr>
          <p:cNvPr id="3" name="Content Placeholder 2">
            <a:extLst>
              <a:ext uri="{FF2B5EF4-FFF2-40B4-BE49-F238E27FC236}">
                <a16:creationId xmlns:a16="http://schemas.microsoft.com/office/drawing/2014/main" id="{8686AE4D-A071-6709-C2B9-EC0F179EAFC4}"/>
              </a:ext>
            </a:extLst>
          </p:cNvPr>
          <p:cNvSpPr>
            <a:spLocks noGrp="1"/>
          </p:cNvSpPr>
          <p:nvPr>
            <p:ph idx="1"/>
          </p:nvPr>
        </p:nvSpPr>
        <p:spPr>
          <a:xfrm>
            <a:off x="482600" y="2214694"/>
            <a:ext cx="10506991" cy="3664898"/>
          </a:xfrm>
        </p:spPr>
        <p:txBody>
          <a:bodyPr/>
          <a:lstStyle/>
          <a:p>
            <a:r>
              <a:rPr lang="en-US" dirty="0">
                <a:latin typeface="Calibri" panose="020F0502020204030204" pitchFamily="34" charset="0"/>
                <a:cs typeface="Calibri" panose="020F0502020204030204" pitchFamily="34" charset="0"/>
              </a:rPr>
              <a:t>26-10F-9</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 Proof of service of the notice on all persons for whom notice is required by this section must be filed with the court before the dispositional hearing provided in Section 26-10F-13.</a:t>
            </a:r>
          </a:p>
          <a:p>
            <a:endParaRPr lang="en-US" dirty="0"/>
          </a:p>
        </p:txBody>
      </p:sp>
    </p:spTree>
    <p:extLst>
      <p:ext uri="{BB962C8B-B14F-4D97-AF65-F5344CB8AC3E}">
        <p14:creationId xmlns:p14="http://schemas.microsoft.com/office/powerpoint/2010/main" val="38712416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9FDF-86CB-7CC6-106A-E146C44C974E}"/>
              </a:ext>
            </a:extLst>
          </p:cNvPr>
          <p:cNvSpPr>
            <a:spLocks noGrp="1"/>
          </p:cNvSpPr>
          <p:nvPr>
            <p:ph type="title"/>
          </p:nvPr>
        </p:nvSpPr>
        <p:spPr>
          <a:xfrm>
            <a:off x="418859" y="550569"/>
            <a:ext cx="10634472" cy="1462789"/>
          </a:xfrm>
        </p:spPr>
        <p:txBody>
          <a:bodyPr/>
          <a:lstStyle/>
          <a:p>
            <a:pPr algn="ctr"/>
            <a:r>
              <a:rPr lang="en-US" sz="6000" dirty="0">
                <a:latin typeface="Calibri" panose="020F0502020204030204" pitchFamily="34" charset="0"/>
                <a:cs typeface="Calibri" panose="020F0502020204030204" pitchFamily="34" charset="0"/>
              </a:rPr>
              <a:t>Guardians ad Litem</a:t>
            </a:r>
          </a:p>
        </p:txBody>
      </p:sp>
      <p:sp>
        <p:nvSpPr>
          <p:cNvPr id="3" name="Content Placeholder 2">
            <a:extLst>
              <a:ext uri="{FF2B5EF4-FFF2-40B4-BE49-F238E27FC236}">
                <a16:creationId xmlns:a16="http://schemas.microsoft.com/office/drawing/2014/main" id="{8D567B10-AA09-64D5-6603-1994B2108C7B}"/>
              </a:ext>
            </a:extLst>
          </p:cNvPr>
          <p:cNvSpPr>
            <a:spLocks noGrp="1"/>
          </p:cNvSpPr>
          <p:nvPr>
            <p:ph idx="1"/>
          </p:nvPr>
        </p:nvSpPr>
        <p:spPr>
          <a:xfrm>
            <a:off x="482600" y="2323750"/>
            <a:ext cx="10506991" cy="3555841"/>
          </a:xfrm>
        </p:spPr>
        <p:txBody>
          <a:bodyPr>
            <a:normAutofit fontScale="85000" lnSpcReduction="20000"/>
          </a:bodyPr>
          <a:lstStyle/>
          <a:p>
            <a:r>
              <a:rPr lang="en-US" dirty="0">
                <a:latin typeface="Calibri" panose="020F0502020204030204" pitchFamily="34" charset="0"/>
                <a:cs typeface="Calibri" panose="020F0502020204030204" pitchFamily="34" charset="0"/>
              </a:rPr>
              <a:t>26-10F-10</a:t>
            </a:r>
          </a:p>
          <a:p>
            <a:r>
              <a:rPr lang="en-US" dirty="0">
                <a:latin typeface="Calibri" panose="020F0502020204030204" pitchFamily="34" charset="0"/>
                <a:cs typeface="Calibri" panose="020F0502020204030204" pitchFamily="34" charset="0"/>
              </a:rPr>
              <a:t>(b) If a guardian ad litem has been appointed for the adult sought to be adopted, the following  procedures apply:</a:t>
            </a:r>
          </a:p>
          <a:p>
            <a:r>
              <a:rPr lang="en-US" dirty="0">
                <a:latin typeface="Calibri" panose="020F0502020204030204" pitchFamily="34" charset="0"/>
                <a:cs typeface="Calibri" panose="020F0502020204030204" pitchFamily="34" charset="0"/>
              </a:rPr>
              <a:t>	(1) The guardian ad litem shall file with the court a written report stating the basis for the 	decision to give or withhold consent.</a:t>
            </a:r>
          </a:p>
          <a:p>
            <a:r>
              <a:rPr lang="en-US" dirty="0">
                <a:latin typeface="Calibri" panose="020F0502020204030204" pitchFamily="34" charset="0"/>
                <a:cs typeface="Calibri" panose="020F0502020204030204" pitchFamily="34" charset="0"/>
              </a:rPr>
              <a:t>	(2) The court shall hold a hearing to allow all parties to present evidence as to whether it 	would be in the best interests of the adult person to be adopted by the petitioner or 	petitioners.</a:t>
            </a:r>
          </a:p>
          <a:p>
            <a:r>
              <a:rPr lang="en-US" dirty="0">
                <a:latin typeface="Calibri" panose="020F0502020204030204" pitchFamily="34" charset="0"/>
                <a:cs typeface="Calibri" panose="020F0502020204030204" pitchFamily="34" charset="0"/>
              </a:rPr>
              <a:t>	(3) If the court determines upon clear and convincing evidence that the decision to 	withhold consent by the guardian ad litem is arbitrary and is not in the best interests of the 	incapacitated person, it may proceed to make any other orders it deems necessary for the 	adult person's welfare, including granting the petition for adoption.</a:t>
            </a:r>
          </a:p>
          <a:p>
            <a:endParaRPr lang="en-US" dirty="0"/>
          </a:p>
        </p:txBody>
      </p:sp>
    </p:spTree>
    <p:extLst>
      <p:ext uri="{BB962C8B-B14F-4D97-AF65-F5344CB8AC3E}">
        <p14:creationId xmlns:p14="http://schemas.microsoft.com/office/powerpoint/2010/main" val="14547145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B8598-2B76-69D3-9A6A-838281A0F352}"/>
              </a:ext>
            </a:extLst>
          </p:cNvPr>
          <p:cNvSpPr>
            <a:spLocks noGrp="1"/>
          </p:cNvSpPr>
          <p:nvPr>
            <p:ph type="title"/>
          </p:nvPr>
        </p:nvSpPr>
        <p:spPr>
          <a:xfrm>
            <a:off x="418859" y="542180"/>
            <a:ext cx="10634472" cy="1219508"/>
          </a:xfrm>
        </p:spPr>
        <p:txBody>
          <a:bodyPr/>
          <a:lstStyle/>
          <a:p>
            <a:pPr algn="ctr"/>
            <a:r>
              <a:rPr lang="en-US" sz="6000" dirty="0">
                <a:latin typeface="Calibri" panose="020F0502020204030204" pitchFamily="34" charset="0"/>
                <a:cs typeface="Calibri" panose="020F0502020204030204" pitchFamily="34" charset="0"/>
              </a:rPr>
              <a:t>Investigations</a:t>
            </a:r>
          </a:p>
        </p:txBody>
      </p:sp>
      <p:sp>
        <p:nvSpPr>
          <p:cNvPr id="3" name="Content Placeholder 2">
            <a:extLst>
              <a:ext uri="{FF2B5EF4-FFF2-40B4-BE49-F238E27FC236}">
                <a16:creationId xmlns:a16="http://schemas.microsoft.com/office/drawing/2014/main" id="{987EA84F-9EC2-CB92-C28B-E3889662B600}"/>
              </a:ext>
            </a:extLst>
          </p:cNvPr>
          <p:cNvSpPr>
            <a:spLocks noGrp="1"/>
          </p:cNvSpPr>
          <p:nvPr>
            <p:ph idx="1"/>
          </p:nvPr>
        </p:nvSpPr>
        <p:spPr>
          <a:xfrm>
            <a:off x="482600" y="2206306"/>
            <a:ext cx="10506991" cy="3673286"/>
          </a:xfrm>
        </p:spPr>
        <p:txBody>
          <a:bodyPr>
            <a:normAutofit fontScale="85000" lnSpcReduction="20000"/>
          </a:bodyPr>
          <a:lstStyle/>
          <a:p>
            <a:r>
              <a:rPr lang="en-US" dirty="0">
                <a:latin typeface="Calibri" panose="020F0502020204030204" pitchFamily="34" charset="0"/>
                <a:cs typeface="Calibri" panose="020F0502020204030204" pitchFamily="34" charset="0"/>
              </a:rPr>
              <a:t>26-10F-11</a:t>
            </a:r>
          </a:p>
          <a:p>
            <a:r>
              <a:rPr lang="en-US" dirty="0">
                <a:latin typeface="Calibri" panose="020F0502020204030204" pitchFamily="34" charset="0"/>
                <a:cs typeface="Calibri" panose="020F0502020204030204" pitchFamily="34" charset="0"/>
              </a:rPr>
              <a:t>(a) No investigation shall be required in any adult adoption unless ordered by the court to  determine if the best interests of the adoptee will be served by granting the petition for adoption.  The court shall determine the scope of the investigation.</a:t>
            </a:r>
          </a:p>
          <a:p>
            <a:r>
              <a:rPr lang="en-US" dirty="0">
                <a:latin typeface="Calibri" panose="020F0502020204030204" pitchFamily="34" charset="0"/>
                <a:cs typeface="Calibri" panose="020F0502020204030204" pitchFamily="34" charset="0"/>
              </a:rPr>
              <a:t>(b) If the probate court in which a petition for the adoption of an adult is filed considers an  investigation to be a necessity, the probate court may order either of the following:</a:t>
            </a:r>
          </a:p>
          <a:p>
            <a:r>
              <a:rPr lang="en-US" dirty="0">
                <a:latin typeface="Calibri" panose="020F0502020204030204" pitchFamily="34" charset="0"/>
                <a:cs typeface="Calibri" panose="020F0502020204030204" pitchFamily="34" charset="0"/>
              </a:rPr>
              <a:t>	(1) The type of investigation that is conducted in an adoption of a minor adoptee,  	pursuant to 26-10E-19.</a:t>
            </a:r>
          </a:p>
          <a:p>
            <a:r>
              <a:rPr lang="en-US" dirty="0">
                <a:latin typeface="Calibri" panose="020F0502020204030204" pitchFamily="34" charset="0"/>
                <a:cs typeface="Calibri" panose="020F0502020204030204" pitchFamily="34" charset="0"/>
              </a:rPr>
              <a:t>	(2) Any other inquiry which the court considers advisable.</a:t>
            </a:r>
          </a:p>
          <a:p>
            <a:r>
              <a:rPr lang="en-US" dirty="0">
                <a:latin typeface="Calibri" panose="020F0502020204030204" pitchFamily="34" charset="0"/>
                <a:cs typeface="Calibri" panose="020F0502020204030204" pitchFamily="34" charset="0"/>
              </a:rPr>
              <a:t>(c) Any investigation ordered by the court will be performed by the Department of Human  Resources or anyone appointed by the court who the court deems as qualified and appropriate  based on the scope of the investigation.</a:t>
            </a:r>
          </a:p>
          <a:p>
            <a:endParaRPr lang="en-US" dirty="0"/>
          </a:p>
        </p:txBody>
      </p:sp>
    </p:spTree>
    <p:extLst>
      <p:ext uri="{BB962C8B-B14F-4D97-AF65-F5344CB8AC3E}">
        <p14:creationId xmlns:p14="http://schemas.microsoft.com/office/powerpoint/2010/main" val="359882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B840D-0BD4-A5E1-6055-6CA925F625DE}"/>
              </a:ext>
            </a:extLst>
          </p:cNvPr>
          <p:cNvSpPr>
            <a:spLocks noGrp="1"/>
          </p:cNvSpPr>
          <p:nvPr>
            <p:ph type="title"/>
          </p:nvPr>
        </p:nvSpPr>
        <p:spPr>
          <a:xfrm>
            <a:off x="418859" y="525402"/>
            <a:ext cx="10634472" cy="1689291"/>
          </a:xfrm>
        </p:spPr>
        <p:txBody>
          <a:bodyPr/>
          <a:lstStyle/>
          <a:p>
            <a:pPr algn="ctr">
              <a:lnSpc>
                <a:spcPct val="100000"/>
              </a:lnSpc>
              <a:spcBef>
                <a:spcPts val="10"/>
              </a:spcBef>
            </a:pPr>
            <a:br>
              <a:rPr lang="en-US" sz="8800" dirty="0">
                <a:latin typeface="Times New Roman"/>
                <a:cs typeface="Times New Roman"/>
              </a:rPr>
            </a:br>
            <a:r>
              <a:rPr lang="en-US" sz="6000" spc="5" dirty="0">
                <a:latin typeface="Calibri" panose="020F0502020204030204" pitchFamily="34" charset="0"/>
                <a:cs typeface="Calibri" panose="020F0502020204030204" pitchFamily="34" charset="0"/>
              </a:rPr>
              <a:t>Communicate </a:t>
            </a:r>
            <a:r>
              <a:rPr lang="en-US" sz="6000" spc="25" dirty="0">
                <a:latin typeface="Calibri" panose="020F0502020204030204" pitchFamily="34" charset="0"/>
                <a:cs typeface="Calibri" panose="020F0502020204030204" pitchFamily="34" charset="0"/>
              </a:rPr>
              <a:t>Between</a:t>
            </a:r>
            <a:r>
              <a:rPr lang="en-US" sz="6000" spc="-175" dirty="0">
                <a:latin typeface="Calibri" panose="020F0502020204030204" pitchFamily="34" charset="0"/>
                <a:cs typeface="Calibri" panose="020F0502020204030204" pitchFamily="34" charset="0"/>
              </a:rPr>
              <a:t> </a:t>
            </a:r>
            <a:r>
              <a:rPr lang="en-US" sz="6000" spc="5" dirty="0">
                <a:latin typeface="Calibri" panose="020F0502020204030204" pitchFamily="34" charset="0"/>
                <a:cs typeface="Calibri" panose="020F0502020204030204" pitchFamily="34" charset="0"/>
              </a:rPr>
              <a:t>Courts</a:t>
            </a:r>
            <a:br>
              <a:rPr lang="en-US" sz="6600" dirty="0">
                <a:latin typeface="Times New Roman"/>
                <a:cs typeface="Times New Roman"/>
              </a:rPr>
            </a:br>
            <a:endParaRPr lang="en-US" dirty="0"/>
          </a:p>
        </p:txBody>
      </p:sp>
      <p:sp>
        <p:nvSpPr>
          <p:cNvPr id="3" name="Content Placeholder 2">
            <a:extLst>
              <a:ext uri="{FF2B5EF4-FFF2-40B4-BE49-F238E27FC236}">
                <a16:creationId xmlns:a16="http://schemas.microsoft.com/office/drawing/2014/main" id="{D06B2652-760C-3443-FA43-FD0D94D0AA39}"/>
              </a:ext>
            </a:extLst>
          </p:cNvPr>
          <p:cNvSpPr>
            <a:spLocks noGrp="1"/>
          </p:cNvSpPr>
          <p:nvPr>
            <p:ph idx="1"/>
          </p:nvPr>
        </p:nvSpPr>
        <p:spPr>
          <a:xfrm>
            <a:off x="482600" y="2608977"/>
            <a:ext cx="10506991" cy="3270616"/>
          </a:xfrm>
        </p:spPr>
        <p:txBody>
          <a:bodyPr>
            <a:normAutofit/>
          </a:bodyPr>
          <a:lstStyle/>
          <a:p>
            <a:pPr marL="977900" marR="685800" indent="-342900">
              <a:lnSpc>
                <a:spcPct val="113900"/>
              </a:lnSpc>
              <a:buFont typeface="Wingdings" panose="05000000000000000000" pitchFamily="2" charset="2"/>
              <a:buChar char="ü"/>
            </a:pPr>
            <a:r>
              <a:rPr lang="en-US" sz="2400" spc="40" dirty="0">
                <a:latin typeface="Calibri" panose="020F0502020204030204" pitchFamily="34" charset="0"/>
                <a:cs typeface="Calibri" panose="020F0502020204030204" pitchFamily="34" charset="0"/>
              </a:rPr>
              <a:t>Allows all </a:t>
            </a:r>
            <a:r>
              <a:rPr lang="en-US" sz="2400" spc="25" dirty="0">
                <a:latin typeface="Calibri" panose="020F0502020204030204" pitchFamily="34" charset="0"/>
                <a:cs typeface="Calibri" panose="020F0502020204030204" pitchFamily="34" charset="0"/>
              </a:rPr>
              <a:t>courts </a:t>
            </a:r>
            <a:r>
              <a:rPr lang="en-US" sz="2400" spc="45" dirty="0">
                <a:latin typeface="Calibri" panose="020F0502020204030204" pitchFamily="34" charset="0"/>
                <a:cs typeface="Calibri" panose="020F0502020204030204" pitchFamily="34" charset="0"/>
              </a:rPr>
              <a:t>that </a:t>
            </a:r>
            <a:r>
              <a:rPr lang="en-US" sz="2400" spc="70" dirty="0">
                <a:latin typeface="Calibri" panose="020F0502020204030204" pitchFamily="34" charset="0"/>
                <a:cs typeface="Calibri" panose="020F0502020204030204" pitchFamily="34" charset="0"/>
              </a:rPr>
              <a:t>have </a:t>
            </a:r>
            <a:r>
              <a:rPr lang="en-US" sz="2400" spc="50" dirty="0">
                <a:latin typeface="Calibri" panose="020F0502020204030204" pitchFamily="34" charset="0"/>
                <a:cs typeface="Calibri" panose="020F0502020204030204" pitchFamily="34" charset="0"/>
              </a:rPr>
              <a:t>any </a:t>
            </a:r>
            <a:r>
              <a:rPr lang="en-US" sz="2400" spc="35" dirty="0">
                <a:latin typeface="Calibri" panose="020F0502020204030204" pitchFamily="34" charset="0"/>
                <a:cs typeface="Calibri" panose="020F0502020204030204" pitchFamily="34" charset="0"/>
              </a:rPr>
              <a:t>adoption </a:t>
            </a:r>
            <a:r>
              <a:rPr lang="en-US" sz="2400" spc="50" dirty="0">
                <a:latin typeface="Calibri" panose="020F0502020204030204" pitchFamily="34" charset="0"/>
                <a:cs typeface="Calibri" panose="020F0502020204030204" pitchFamily="34" charset="0"/>
              </a:rPr>
              <a:t>code </a:t>
            </a:r>
            <a:r>
              <a:rPr lang="en-US" sz="2400" spc="40" dirty="0">
                <a:latin typeface="Calibri" panose="020F0502020204030204" pitchFamily="34" charset="0"/>
                <a:cs typeface="Calibri" panose="020F0502020204030204" pitchFamily="34" charset="0"/>
              </a:rPr>
              <a:t>responsibilities to </a:t>
            </a:r>
            <a:r>
              <a:rPr lang="en-US" sz="2400" b="1" spc="35" dirty="0">
                <a:latin typeface="Calibri" panose="020F0502020204030204" pitchFamily="34" charset="0"/>
                <a:cs typeface="Calibri" panose="020F0502020204030204" pitchFamily="34" charset="0"/>
              </a:rPr>
              <a:t>communicate </a:t>
            </a:r>
            <a:r>
              <a:rPr lang="en-US" sz="2400" b="1" spc="60" dirty="0">
                <a:latin typeface="Calibri" panose="020F0502020204030204" pitchFamily="34" charset="0"/>
                <a:cs typeface="Calibri" panose="020F0502020204030204" pitchFamily="34" charset="0"/>
              </a:rPr>
              <a:t>and </a:t>
            </a:r>
            <a:r>
              <a:rPr lang="en-US" sz="2400" b="1" spc="40" dirty="0">
                <a:latin typeface="Calibri" panose="020F0502020204030204" pitchFamily="34" charset="0"/>
                <a:cs typeface="Calibri" panose="020F0502020204030204" pitchFamily="34" charset="0"/>
              </a:rPr>
              <a:t>share records </a:t>
            </a:r>
            <a:r>
              <a:rPr lang="en-US" sz="2400" b="1" spc="80" dirty="0">
                <a:latin typeface="Calibri" panose="020F0502020204030204" pitchFamily="34" charset="0"/>
                <a:cs typeface="Calibri" panose="020F0502020204030204" pitchFamily="34" charset="0"/>
              </a:rPr>
              <a:t>to </a:t>
            </a:r>
            <a:r>
              <a:rPr lang="en-US" sz="2400" b="1" spc="40" dirty="0">
                <a:latin typeface="Calibri" panose="020F0502020204030204" pitchFamily="34" charset="0"/>
                <a:cs typeface="Calibri" panose="020F0502020204030204" pitchFamily="34" charset="0"/>
              </a:rPr>
              <a:t>determine </a:t>
            </a:r>
            <a:r>
              <a:rPr lang="en-US" sz="2400" b="1" spc="50" dirty="0">
                <a:latin typeface="Calibri" panose="020F0502020204030204" pitchFamily="34" charset="0"/>
                <a:cs typeface="Calibri" panose="020F0502020204030204" pitchFamily="34" charset="0"/>
              </a:rPr>
              <a:t>proper</a:t>
            </a:r>
            <a:r>
              <a:rPr lang="en-US" sz="2400" b="1" spc="-185" dirty="0">
                <a:latin typeface="Calibri" panose="020F0502020204030204" pitchFamily="34" charset="0"/>
                <a:cs typeface="Calibri" panose="020F0502020204030204" pitchFamily="34" charset="0"/>
              </a:rPr>
              <a:t> </a:t>
            </a:r>
            <a:r>
              <a:rPr lang="en-US" sz="2400" b="1" spc="30" dirty="0">
                <a:latin typeface="Calibri" panose="020F0502020204030204" pitchFamily="34" charset="0"/>
                <a:cs typeface="Calibri" panose="020F0502020204030204" pitchFamily="34" charset="0"/>
              </a:rPr>
              <a:t>jurisdiction.</a:t>
            </a:r>
            <a:endParaRPr lang="en-US" sz="2400" dirty="0">
              <a:latin typeface="Calibri" panose="020F0502020204030204" pitchFamily="34" charset="0"/>
              <a:cs typeface="Calibri" panose="020F0502020204030204" pitchFamily="34" charset="0"/>
            </a:endParaRPr>
          </a:p>
          <a:p>
            <a:pPr marL="1099820" marR="986155" indent="-342900">
              <a:lnSpc>
                <a:spcPts val="2990"/>
              </a:lnSpc>
              <a:spcBef>
                <a:spcPts val="185"/>
              </a:spcBef>
              <a:buFont typeface="Wingdings" panose="05000000000000000000" pitchFamily="2" charset="2"/>
              <a:buChar char="ü"/>
            </a:pPr>
            <a:r>
              <a:rPr lang="en-US" sz="2400" spc="15" dirty="0">
                <a:latin typeface="Calibri" panose="020F0502020204030204" pitchFamily="34" charset="0"/>
                <a:cs typeface="Calibri" panose="020F0502020204030204" pitchFamily="34" charset="0"/>
              </a:rPr>
              <a:t>Communication </a:t>
            </a:r>
            <a:r>
              <a:rPr lang="en-US" sz="2400" spc="50" dirty="0">
                <a:latin typeface="Calibri" panose="020F0502020204030204" pitchFamily="34" charset="0"/>
                <a:cs typeface="Calibri" panose="020F0502020204030204" pitchFamily="34" charset="0"/>
              </a:rPr>
              <a:t>as </a:t>
            </a:r>
            <a:r>
              <a:rPr lang="en-US" sz="2400" spc="40" dirty="0">
                <a:latin typeface="Calibri" panose="020F0502020204030204" pitchFamily="34" charset="0"/>
                <a:cs typeface="Calibri" panose="020F0502020204030204" pitchFamily="34" charset="0"/>
              </a:rPr>
              <a:t>provided </a:t>
            </a:r>
            <a:r>
              <a:rPr lang="en-US" sz="2400" spc="35" dirty="0">
                <a:latin typeface="Calibri" panose="020F0502020204030204" pitchFamily="34" charset="0"/>
                <a:cs typeface="Calibri" panose="020F0502020204030204" pitchFamily="34" charset="0"/>
              </a:rPr>
              <a:t>in </a:t>
            </a:r>
            <a:r>
              <a:rPr lang="en-US" sz="2400" spc="25" dirty="0">
                <a:latin typeface="Calibri" panose="020F0502020204030204" pitchFamily="34" charset="0"/>
                <a:cs typeface="Calibri" panose="020F0502020204030204" pitchFamily="34" charset="0"/>
              </a:rPr>
              <a:t>30-3B-110. </a:t>
            </a:r>
          </a:p>
          <a:p>
            <a:pPr marL="1099820" marR="986155" indent="-342900">
              <a:lnSpc>
                <a:spcPts val="2990"/>
              </a:lnSpc>
              <a:spcBef>
                <a:spcPts val="185"/>
              </a:spcBef>
              <a:buFont typeface="Wingdings" panose="05000000000000000000" pitchFamily="2" charset="2"/>
              <a:buChar char="ü"/>
            </a:pPr>
            <a:r>
              <a:rPr lang="en-US" sz="2400" spc="65" dirty="0">
                <a:latin typeface="Calibri" panose="020F0502020204030204" pitchFamily="34" charset="0"/>
                <a:cs typeface="Calibri" panose="020F0502020204030204" pitchFamily="34" charset="0"/>
              </a:rPr>
              <a:t>May </a:t>
            </a:r>
            <a:r>
              <a:rPr lang="en-US" sz="2400" spc="35" dirty="0">
                <a:latin typeface="Calibri" panose="020F0502020204030204" pitchFamily="34" charset="0"/>
                <a:cs typeface="Calibri" panose="020F0502020204030204" pitchFamily="34" charset="0"/>
              </a:rPr>
              <a:t>share </a:t>
            </a:r>
            <a:r>
              <a:rPr lang="en-US" sz="2400" spc="40" dirty="0">
                <a:latin typeface="Calibri" panose="020F0502020204030204" pitchFamily="34" charset="0"/>
                <a:cs typeface="Calibri" panose="020F0502020204030204" pitchFamily="34" charset="0"/>
              </a:rPr>
              <a:t>records </a:t>
            </a:r>
            <a:r>
              <a:rPr lang="en-US" sz="2400" spc="45" dirty="0">
                <a:latin typeface="Calibri" panose="020F0502020204030204" pitchFamily="34" charset="0"/>
                <a:cs typeface="Calibri" panose="020F0502020204030204" pitchFamily="34" charset="0"/>
              </a:rPr>
              <a:t>with </a:t>
            </a:r>
            <a:r>
              <a:rPr lang="en-US" sz="2400" spc="40" dirty="0">
                <a:latin typeface="Calibri" panose="020F0502020204030204" pitchFamily="34" charset="0"/>
                <a:cs typeface="Calibri" panose="020F0502020204030204" pitchFamily="34" charset="0"/>
              </a:rPr>
              <a:t>other</a:t>
            </a:r>
            <a:r>
              <a:rPr lang="en-US" sz="2400" spc="-20" dirty="0">
                <a:latin typeface="Calibri" panose="020F0502020204030204" pitchFamily="34" charset="0"/>
                <a:cs typeface="Calibri" panose="020F0502020204030204" pitchFamily="34" charset="0"/>
              </a:rPr>
              <a:t> </a:t>
            </a:r>
            <a:r>
              <a:rPr lang="en-US" sz="2400" spc="25" dirty="0">
                <a:latin typeface="Calibri" panose="020F0502020204030204" pitchFamily="34" charset="0"/>
                <a:cs typeface="Calibri" panose="020F0502020204030204" pitchFamily="34" charset="0"/>
              </a:rPr>
              <a:t>courts.</a:t>
            </a:r>
          </a:p>
          <a:p>
            <a:pPr marL="1099820" marR="986155" indent="-342900">
              <a:lnSpc>
                <a:spcPts val="2990"/>
              </a:lnSpc>
              <a:spcBef>
                <a:spcPts val="185"/>
              </a:spcBef>
              <a:buFont typeface="Wingdings" panose="05000000000000000000" pitchFamily="2" charset="2"/>
              <a:buChar char="ü"/>
            </a:pPr>
            <a:endParaRPr lang="en-US" spc="25" dirty="0">
              <a:latin typeface="Calibri" panose="020F0502020204030204" pitchFamily="34" charset="0"/>
              <a:cs typeface="Calibri" panose="020F0502020204030204" pitchFamily="34" charset="0"/>
            </a:endParaRPr>
          </a:p>
          <a:p>
            <a:pPr marL="756920" marR="986155">
              <a:lnSpc>
                <a:spcPts val="2990"/>
              </a:lnSpc>
              <a:spcBef>
                <a:spcPts val="185"/>
              </a:spcBef>
            </a:pPr>
            <a:endParaRPr lang="en-US" sz="2400" spc="25" dirty="0">
              <a:latin typeface="Calibri" panose="020F0502020204030204" pitchFamily="34" charset="0"/>
              <a:cs typeface="Calibri" panose="020F0502020204030204" pitchFamily="34" charset="0"/>
            </a:endParaRPr>
          </a:p>
          <a:p>
            <a:pPr marL="756920" marR="986155">
              <a:lnSpc>
                <a:spcPts val="2990"/>
              </a:lnSpc>
              <a:spcBef>
                <a:spcPts val="185"/>
              </a:spcBef>
            </a:pPr>
            <a:r>
              <a:rPr lang="en-US" spc="25" dirty="0">
                <a:latin typeface="Calibri" panose="020F0502020204030204" pitchFamily="34" charset="0"/>
                <a:cs typeface="Calibri" panose="020F0502020204030204" pitchFamily="34" charset="0"/>
              </a:rPr>
              <a:t>									</a:t>
            </a:r>
            <a:r>
              <a:rPr lang="en-US" sz="1700" spc="25" dirty="0">
                <a:latin typeface="Calibri" panose="020F0502020204030204" pitchFamily="34" charset="0"/>
                <a:cs typeface="Calibri" panose="020F0502020204030204" pitchFamily="34" charset="0"/>
              </a:rPr>
              <a:t>26-10E-3</a:t>
            </a:r>
            <a:endParaRPr lang="en-US" sz="17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4402565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6602-F527-1D72-9495-D8B31E739F4A}"/>
              </a:ext>
            </a:extLst>
          </p:cNvPr>
          <p:cNvSpPr>
            <a:spLocks noGrp="1"/>
          </p:cNvSpPr>
          <p:nvPr>
            <p:ph type="title"/>
          </p:nvPr>
        </p:nvSpPr>
        <p:spPr>
          <a:xfrm>
            <a:off x="418859" y="575736"/>
            <a:ext cx="10634472" cy="1362121"/>
          </a:xfrm>
        </p:spPr>
        <p:txBody>
          <a:bodyPr/>
          <a:lstStyle/>
          <a:p>
            <a:pPr algn="ctr"/>
            <a:r>
              <a:rPr lang="en-US" sz="6000" dirty="0">
                <a:latin typeface="Calibri" panose="020F0502020204030204" pitchFamily="34" charset="0"/>
                <a:cs typeface="Calibri" panose="020F0502020204030204" pitchFamily="34" charset="0"/>
              </a:rPr>
              <a:t>Contested Hearings</a:t>
            </a:r>
          </a:p>
        </p:txBody>
      </p:sp>
      <p:sp>
        <p:nvSpPr>
          <p:cNvPr id="3" name="Content Placeholder 2">
            <a:extLst>
              <a:ext uri="{FF2B5EF4-FFF2-40B4-BE49-F238E27FC236}">
                <a16:creationId xmlns:a16="http://schemas.microsoft.com/office/drawing/2014/main" id="{79AF94A3-322B-3FD9-D203-A17A9C9FD5E5}"/>
              </a:ext>
            </a:extLst>
          </p:cNvPr>
          <p:cNvSpPr>
            <a:spLocks noGrp="1"/>
          </p:cNvSpPr>
          <p:nvPr>
            <p:ph idx="1"/>
          </p:nvPr>
        </p:nvSpPr>
        <p:spPr>
          <a:xfrm>
            <a:off x="482600" y="2130804"/>
            <a:ext cx="10506991" cy="3748787"/>
          </a:xfrm>
        </p:spPr>
        <p:txBody>
          <a:bodyPr>
            <a:normAutofit fontScale="85000" lnSpcReduction="10000"/>
          </a:bodyPr>
          <a:lstStyle/>
          <a:p>
            <a:r>
              <a:rPr lang="en-US" dirty="0">
                <a:latin typeface="Calibri" panose="020F0502020204030204" pitchFamily="34" charset="0"/>
                <a:cs typeface="Calibri" panose="020F0502020204030204" pitchFamily="34" charset="0"/>
              </a:rPr>
              <a:t>26-10F-12</a:t>
            </a:r>
          </a:p>
          <a:p>
            <a:r>
              <a:rPr lang="en-US" dirty="0">
                <a:latin typeface="Calibri" panose="020F0502020204030204" pitchFamily="34" charset="0"/>
                <a:cs typeface="Calibri" panose="020F0502020204030204" pitchFamily="34" charset="0"/>
              </a:rPr>
              <a:t>(a) Upon the filing of a pleading or a motion by a party contesting the adoption the probate court may not transfer the case or any part of the case to another court of this state, and shall forthwith set the matter for a contested hearing to determine each of the following:</a:t>
            </a:r>
          </a:p>
          <a:p>
            <a:r>
              <a:rPr lang="en-US" dirty="0">
                <a:latin typeface="Calibri" panose="020F0502020204030204" pitchFamily="34" charset="0"/>
                <a:cs typeface="Calibri" panose="020F0502020204030204" pitchFamily="34" charset="0"/>
              </a:rPr>
              <a:t>	(1) Whether the best interests of the adoptee will be served by the adoption.</a:t>
            </a:r>
          </a:p>
          <a:p>
            <a:r>
              <a:rPr lang="en-US" dirty="0">
                <a:latin typeface="Calibri" panose="020F0502020204030204" pitchFamily="34" charset="0"/>
                <a:cs typeface="Calibri" panose="020F0502020204030204" pitchFamily="34" charset="0"/>
              </a:rPr>
              <a:t>	(2) Whether the adoptee is available for adoption by each petitioner and whether  	each petitioner qualifies to adopt the adoptee within the requirements of this chapter.</a:t>
            </a:r>
          </a:p>
          <a:p>
            <a:r>
              <a:rPr lang="en-US" dirty="0">
                <a:latin typeface="Calibri" panose="020F0502020204030204" pitchFamily="34" charset="0"/>
                <a:cs typeface="Calibri" panose="020F0502020204030204" pitchFamily="34" charset="0"/>
              </a:rPr>
              <a:t>	(3) Whether all necessary consent has been given and, if so, the validity of each consent.</a:t>
            </a:r>
          </a:p>
          <a:p>
            <a:r>
              <a:rPr lang="en-US" dirty="0">
                <a:latin typeface="Calibri" panose="020F0502020204030204" pitchFamily="34" charset="0"/>
                <a:cs typeface="Calibri" panose="020F0502020204030204" pitchFamily="34" charset="0"/>
              </a:rPr>
              <a:t>	(4) Whether and express consent has been or may be withdrawn.</a:t>
            </a: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2665020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7F7B-90C5-7655-E111-D84640F0F139}"/>
              </a:ext>
            </a:extLst>
          </p:cNvPr>
          <p:cNvSpPr>
            <a:spLocks noGrp="1"/>
          </p:cNvSpPr>
          <p:nvPr>
            <p:ph type="title"/>
          </p:nvPr>
        </p:nvSpPr>
        <p:spPr>
          <a:xfrm>
            <a:off x="418859" y="567347"/>
            <a:ext cx="10634472" cy="1412455"/>
          </a:xfrm>
        </p:spPr>
        <p:txBody>
          <a:bodyPr/>
          <a:lstStyle/>
          <a:p>
            <a:pPr algn="ctr"/>
            <a:r>
              <a:rPr lang="en-US" sz="6000" dirty="0">
                <a:latin typeface="Calibri" panose="020F0502020204030204" pitchFamily="34" charset="0"/>
                <a:cs typeface="Calibri" panose="020F0502020204030204" pitchFamily="34" charset="0"/>
              </a:rPr>
              <a:t>Contested Hearings</a:t>
            </a:r>
          </a:p>
        </p:txBody>
      </p:sp>
      <p:sp>
        <p:nvSpPr>
          <p:cNvPr id="3" name="Content Placeholder 2">
            <a:extLst>
              <a:ext uri="{FF2B5EF4-FFF2-40B4-BE49-F238E27FC236}">
                <a16:creationId xmlns:a16="http://schemas.microsoft.com/office/drawing/2014/main" id="{15B0A313-96A2-6263-5215-C36F4521E5A4}"/>
              </a:ext>
            </a:extLst>
          </p:cNvPr>
          <p:cNvSpPr>
            <a:spLocks noGrp="1"/>
          </p:cNvSpPr>
          <p:nvPr>
            <p:ph idx="1"/>
          </p:nvPr>
        </p:nvSpPr>
        <p:spPr>
          <a:xfrm>
            <a:off x="482600" y="2080470"/>
            <a:ext cx="10506991" cy="3799121"/>
          </a:xfrm>
        </p:spPr>
        <p:txBody>
          <a:bodyPr/>
          <a:lstStyle/>
          <a:p>
            <a:r>
              <a:rPr lang="en-US" dirty="0">
                <a:latin typeface="Calibri" panose="020F0502020204030204" pitchFamily="34" charset="0"/>
                <a:cs typeface="Calibri" panose="020F0502020204030204" pitchFamily="34" charset="0"/>
              </a:rPr>
              <a:t>26-10F-12</a:t>
            </a:r>
          </a:p>
          <a:p>
            <a:r>
              <a:rPr lang="en-US" dirty="0">
                <a:latin typeface="Calibri" panose="020F0502020204030204" pitchFamily="34" charset="0"/>
                <a:cs typeface="Calibri" panose="020F0502020204030204" pitchFamily="34" charset="0"/>
              </a:rPr>
              <a:t>(b) The court shall give at least 14 days notice of the contested hearing by United States mail to the parties who have appeared before the court unless notice has been waived in writing. The party contesting the adoption and each petitioner shall be present at the contested hearing. A guardian ad litem shall appear and represent the interests of the adoptee. Any contestant who is an incapacitated  person shall also be represented by a guardian ad litem in addition to any counsel retained by the contestant.</a:t>
            </a:r>
          </a:p>
          <a:p>
            <a:endParaRPr lang="en-US" dirty="0"/>
          </a:p>
        </p:txBody>
      </p:sp>
    </p:spTree>
    <p:extLst>
      <p:ext uri="{BB962C8B-B14F-4D97-AF65-F5344CB8AC3E}">
        <p14:creationId xmlns:p14="http://schemas.microsoft.com/office/powerpoint/2010/main" val="41637435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ED353-B2D9-4732-BDCB-FE02CBBA3271}"/>
              </a:ext>
            </a:extLst>
          </p:cNvPr>
          <p:cNvSpPr>
            <a:spLocks noGrp="1"/>
          </p:cNvSpPr>
          <p:nvPr>
            <p:ph type="title"/>
          </p:nvPr>
        </p:nvSpPr>
        <p:spPr>
          <a:xfrm>
            <a:off x="418859" y="525402"/>
            <a:ext cx="10634472" cy="1546679"/>
          </a:xfrm>
        </p:spPr>
        <p:txBody>
          <a:bodyPr/>
          <a:lstStyle/>
          <a:p>
            <a:pPr algn="ctr"/>
            <a:r>
              <a:rPr lang="en-US" sz="6000" dirty="0">
                <a:latin typeface="Calibri" panose="020F0502020204030204" pitchFamily="34" charset="0"/>
                <a:cs typeface="Calibri" panose="020F0502020204030204" pitchFamily="34" charset="0"/>
              </a:rPr>
              <a:t>Contested Hearings</a:t>
            </a:r>
          </a:p>
        </p:txBody>
      </p:sp>
      <p:sp>
        <p:nvSpPr>
          <p:cNvPr id="3" name="Content Placeholder 2">
            <a:extLst>
              <a:ext uri="{FF2B5EF4-FFF2-40B4-BE49-F238E27FC236}">
                <a16:creationId xmlns:a16="http://schemas.microsoft.com/office/drawing/2014/main" id="{3496F3D4-4C9A-A559-BB00-BA56C62212FC}"/>
              </a:ext>
            </a:extLst>
          </p:cNvPr>
          <p:cNvSpPr>
            <a:spLocks noGrp="1"/>
          </p:cNvSpPr>
          <p:nvPr>
            <p:ph idx="1"/>
          </p:nvPr>
        </p:nvSpPr>
        <p:spPr>
          <a:xfrm>
            <a:off x="482600" y="2155972"/>
            <a:ext cx="10506991" cy="3723620"/>
          </a:xfrm>
        </p:spPr>
        <p:txBody>
          <a:bodyPr/>
          <a:lstStyle/>
          <a:p>
            <a:r>
              <a:rPr lang="en-US" dirty="0">
                <a:latin typeface="Calibri" panose="020F0502020204030204" pitchFamily="34" charset="0"/>
                <a:cs typeface="Calibri" panose="020F0502020204030204" pitchFamily="34" charset="0"/>
              </a:rPr>
              <a:t>(c) The court may continue the hearing from time to time to permit notice to all parties, or to permit further discovery, observation, investigation, or consideration of any fact or circumstance affecting the granting or denial of the adoption petition. The court may order the investigator appointed under Section 26-10F-11 or a court  representative to investigate allegations underlying the contest or the whereabouts of any person entitled to notice of the proceeding.</a:t>
            </a:r>
          </a:p>
        </p:txBody>
      </p:sp>
    </p:spTree>
    <p:extLst>
      <p:ext uri="{BB962C8B-B14F-4D97-AF65-F5344CB8AC3E}">
        <p14:creationId xmlns:p14="http://schemas.microsoft.com/office/powerpoint/2010/main" val="35740720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391A-47DF-F94A-AAE6-98C9A7532518}"/>
              </a:ext>
            </a:extLst>
          </p:cNvPr>
          <p:cNvSpPr>
            <a:spLocks noGrp="1"/>
          </p:cNvSpPr>
          <p:nvPr>
            <p:ph type="title"/>
          </p:nvPr>
        </p:nvSpPr>
        <p:spPr>
          <a:xfrm>
            <a:off x="418859" y="533791"/>
            <a:ext cx="10634472" cy="1336954"/>
          </a:xfrm>
        </p:spPr>
        <p:txBody>
          <a:bodyPr/>
          <a:lstStyle/>
          <a:p>
            <a:pPr algn="ctr"/>
            <a:r>
              <a:rPr lang="en-US" sz="6000" dirty="0">
                <a:latin typeface="Calibri" panose="020F0502020204030204" pitchFamily="34" charset="0"/>
                <a:cs typeface="Calibri" panose="020F0502020204030204" pitchFamily="34" charset="0"/>
              </a:rPr>
              <a:t>Contested Hearings</a:t>
            </a:r>
          </a:p>
        </p:txBody>
      </p:sp>
      <p:sp>
        <p:nvSpPr>
          <p:cNvPr id="3" name="Content Placeholder 2">
            <a:extLst>
              <a:ext uri="{FF2B5EF4-FFF2-40B4-BE49-F238E27FC236}">
                <a16:creationId xmlns:a16="http://schemas.microsoft.com/office/drawing/2014/main" id="{A8D485C8-DF14-DE33-231A-5BE9B43BC8BE}"/>
              </a:ext>
            </a:extLst>
          </p:cNvPr>
          <p:cNvSpPr>
            <a:spLocks noGrp="1"/>
          </p:cNvSpPr>
          <p:nvPr>
            <p:ph idx="1"/>
          </p:nvPr>
        </p:nvSpPr>
        <p:spPr>
          <a:xfrm>
            <a:off x="482600" y="1996580"/>
            <a:ext cx="10506991" cy="3883011"/>
          </a:xfrm>
        </p:spPr>
        <p:txBody>
          <a:bodyPr>
            <a:normAutofit fontScale="85000" lnSpcReduction="20000"/>
          </a:bodyPr>
          <a:lstStyle/>
          <a:p>
            <a:r>
              <a:rPr lang="en-US" dirty="0">
                <a:latin typeface="Calibri" panose="020F0502020204030204" pitchFamily="34" charset="0"/>
                <a:cs typeface="Calibri" panose="020F0502020204030204" pitchFamily="34" charset="0"/>
              </a:rPr>
              <a:t>(d) After hearing evidence at a contested hearing, the court shall decide the contest as soon as practicable. If it is determined by the court that the adoption petition should be denied, the court  shall enter a final judgment denying the contest. The entry of a final judgment denying a contest  terminates the status of the contestant as a party to the adoption proceedings and terminates the  contestant's right to notice of further adoption proceedings.</a:t>
            </a:r>
          </a:p>
          <a:p>
            <a:r>
              <a:rPr lang="en-US" dirty="0">
                <a:latin typeface="Calibri" panose="020F0502020204030204" pitchFamily="34" charset="0"/>
                <a:cs typeface="Calibri" panose="020F0502020204030204" pitchFamily="34" charset="0"/>
              </a:rPr>
              <a:t>(e) At the contested-case hearing, the court shall consider any motion of the petitioner or  petitioners to obtain reimbursement for all reasonable medical and living expenses incidental to the  care and well-being of the adoptee for the time the adoptee resided with the petitioner or  petitioners where the adoptee is an incapacitated adult. If the adoption is denied, the probate court  shall, unless just cause is shown otherwise by the contestant, order such reimbursement.</a:t>
            </a:r>
          </a:p>
          <a:p>
            <a:r>
              <a:rPr lang="en-US" dirty="0">
                <a:latin typeface="Calibri" panose="020F0502020204030204" pitchFamily="34" charset="0"/>
                <a:cs typeface="Calibri" panose="020F0502020204030204" pitchFamily="34" charset="0"/>
              </a:rPr>
              <a:t>(f) Upon denial of a contest, the court, unless just cause is shown otherwise by the contestant, shall issue an order for reimbursement to the petitioner or petitioners of the legal costs incurred by each petitioner incidental to the contest.</a:t>
            </a:r>
          </a:p>
          <a:p>
            <a:endParaRPr lang="en-US" dirty="0"/>
          </a:p>
        </p:txBody>
      </p:sp>
    </p:spTree>
    <p:extLst>
      <p:ext uri="{BB962C8B-B14F-4D97-AF65-F5344CB8AC3E}">
        <p14:creationId xmlns:p14="http://schemas.microsoft.com/office/powerpoint/2010/main" val="10147426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6599-0ED2-F6A0-2B99-30EF862CFC6E}"/>
              </a:ext>
            </a:extLst>
          </p:cNvPr>
          <p:cNvSpPr>
            <a:spLocks noGrp="1"/>
          </p:cNvSpPr>
          <p:nvPr>
            <p:ph type="title"/>
          </p:nvPr>
        </p:nvSpPr>
        <p:spPr>
          <a:xfrm>
            <a:off x="418859" y="592514"/>
            <a:ext cx="10634472" cy="1395677"/>
          </a:xfrm>
        </p:spPr>
        <p:txBody>
          <a:bodyPr/>
          <a:lstStyle/>
          <a:p>
            <a:pPr algn="ctr"/>
            <a:r>
              <a:rPr lang="en-US" sz="6000" dirty="0">
                <a:latin typeface="Calibri" panose="020F0502020204030204" pitchFamily="34" charset="0"/>
                <a:cs typeface="Calibri" panose="020F0502020204030204" pitchFamily="34" charset="0"/>
              </a:rPr>
              <a:t>Dispositional Hearings</a:t>
            </a:r>
          </a:p>
        </p:txBody>
      </p:sp>
      <p:sp>
        <p:nvSpPr>
          <p:cNvPr id="3" name="Content Placeholder 2">
            <a:extLst>
              <a:ext uri="{FF2B5EF4-FFF2-40B4-BE49-F238E27FC236}">
                <a16:creationId xmlns:a16="http://schemas.microsoft.com/office/drawing/2014/main" id="{60C3ED05-BD7D-CCFE-5D9D-C9273C75EEEC}"/>
              </a:ext>
            </a:extLst>
          </p:cNvPr>
          <p:cNvSpPr>
            <a:spLocks noGrp="1"/>
          </p:cNvSpPr>
          <p:nvPr>
            <p:ph idx="1"/>
          </p:nvPr>
        </p:nvSpPr>
        <p:spPr>
          <a:xfrm>
            <a:off x="482600" y="2197916"/>
            <a:ext cx="10506991" cy="3681675"/>
          </a:xfrm>
        </p:spPr>
        <p:txBody>
          <a:bodyPr/>
          <a:lstStyle/>
          <a:p>
            <a:r>
              <a:rPr lang="en-US" dirty="0">
                <a:latin typeface="Calibri" panose="020F0502020204030204" pitchFamily="34" charset="0"/>
                <a:cs typeface="Calibri" panose="020F0502020204030204" pitchFamily="34" charset="0"/>
              </a:rPr>
              <a:t>26-10F-13</a:t>
            </a:r>
          </a:p>
          <a:p>
            <a:r>
              <a:rPr lang="en-US" dirty="0">
                <a:latin typeface="Calibri" panose="020F0502020204030204" pitchFamily="34" charset="0"/>
                <a:cs typeface="Calibri" panose="020F0502020204030204" pitchFamily="34" charset="0"/>
              </a:rPr>
              <a:t>(a) The petition for adoption shall be set for a dispositional hearing within a reasonable period after the filing of the petition and all necessary documents, including an investigative report if ordered by the court.</a:t>
            </a:r>
          </a:p>
          <a:p>
            <a:r>
              <a:rPr lang="en-US" dirty="0">
                <a:latin typeface="Calibri" panose="020F0502020204030204" pitchFamily="34" charset="0"/>
                <a:cs typeface="Calibri" panose="020F0502020204030204" pitchFamily="34" charset="0"/>
              </a:rPr>
              <a:t>(b) The court shall enter an order establishing a date, time, and place for the hearing on the petition, and each petitioner and the individual to be adopted shall appear at the hearing in person. If the court determines that such appearance is impossible or impractical, appearance may be made by electronic means, upon good cause shown to the court.</a:t>
            </a:r>
          </a:p>
          <a:p>
            <a:endParaRPr lang="en-US" dirty="0"/>
          </a:p>
        </p:txBody>
      </p:sp>
    </p:spTree>
    <p:extLst>
      <p:ext uri="{BB962C8B-B14F-4D97-AF65-F5344CB8AC3E}">
        <p14:creationId xmlns:p14="http://schemas.microsoft.com/office/powerpoint/2010/main" val="35394873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FE5CF-0246-B4F3-868F-53840027F5B9}"/>
              </a:ext>
            </a:extLst>
          </p:cNvPr>
          <p:cNvSpPr>
            <a:spLocks noGrp="1"/>
          </p:cNvSpPr>
          <p:nvPr>
            <p:ph type="title"/>
          </p:nvPr>
        </p:nvSpPr>
        <p:spPr>
          <a:xfrm>
            <a:off x="482600" y="978408"/>
            <a:ext cx="10634472" cy="1378898"/>
          </a:xfrm>
        </p:spPr>
        <p:txBody>
          <a:bodyPr/>
          <a:lstStyle/>
          <a:p>
            <a:pPr algn="ctr"/>
            <a:r>
              <a:rPr lang="en-US" sz="5400" dirty="0">
                <a:latin typeface="Calibri" panose="020F0502020204030204" pitchFamily="34" charset="0"/>
                <a:cs typeface="Calibri" panose="020F0502020204030204" pitchFamily="34" charset="0"/>
              </a:rPr>
              <a:t>Dispositional Hearing - 26-10F-13</a:t>
            </a:r>
            <a:br>
              <a:rPr lang="en-US" dirty="0"/>
            </a:br>
            <a:endParaRPr lang="en-US" dirty="0"/>
          </a:p>
        </p:txBody>
      </p:sp>
      <p:sp>
        <p:nvSpPr>
          <p:cNvPr id="3" name="Content Placeholder 2">
            <a:extLst>
              <a:ext uri="{FF2B5EF4-FFF2-40B4-BE49-F238E27FC236}">
                <a16:creationId xmlns:a16="http://schemas.microsoft.com/office/drawing/2014/main" id="{00530AA6-9C1B-0696-B9D3-583E101B3B2F}"/>
              </a:ext>
            </a:extLst>
          </p:cNvPr>
          <p:cNvSpPr>
            <a:spLocks noGrp="1"/>
          </p:cNvSpPr>
          <p:nvPr>
            <p:ph idx="1"/>
          </p:nvPr>
        </p:nvSpPr>
        <p:spPr>
          <a:xfrm>
            <a:off x="482600" y="2256640"/>
            <a:ext cx="10506991" cy="3622952"/>
          </a:xfrm>
        </p:spPr>
        <p:txBody>
          <a:bodyPr>
            <a:normAutofit fontScale="70000" lnSpcReduction="20000"/>
          </a:bodyPr>
          <a:lstStyle/>
          <a:p>
            <a:r>
              <a:rPr lang="en-US" dirty="0">
                <a:latin typeface="Calibri" panose="020F0502020204030204" pitchFamily="34" charset="0"/>
                <a:cs typeface="Calibri" panose="020F0502020204030204" pitchFamily="34" charset="0"/>
              </a:rPr>
              <a:t>(c) At the dispositional hearing, the court shall grant a final judgment of adoption. If it finds each of the following based on clear and convincing evidence:</a:t>
            </a:r>
          </a:p>
          <a:p>
            <a:r>
              <a:rPr lang="en-US" dirty="0">
                <a:latin typeface="Calibri" panose="020F0502020204030204" pitchFamily="34" charset="0"/>
                <a:cs typeface="Calibri" panose="020F0502020204030204" pitchFamily="34" charset="0"/>
              </a:rPr>
              <a:t>	(1) The adoptee meets one of the qualifications under Section 26-10F-6.</a:t>
            </a:r>
          </a:p>
          <a:p>
            <a:r>
              <a:rPr lang="en-US" dirty="0">
                <a:latin typeface="Calibri" panose="020F0502020204030204" pitchFamily="34" charset="0"/>
                <a:cs typeface="Calibri" panose="020F0502020204030204" pitchFamily="34" charset="0"/>
              </a:rPr>
              <a:t>	(2) The required consents and all other necessary documents have been properly executed and have been 	filed with the court. The necessary documents shall include, but are not limited to, each of the following:</a:t>
            </a:r>
          </a:p>
          <a:p>
            <a:r>
              <a:rPr lang="en-US" dirty="0">
                <a:latin typeface="Calibri" panose="020F0502020204030204" pitchFamily="34" charset="0"/>
                <a:cs typeface="Calibri" panose="020F0502020204030204" pitchFamily="34" charset="0"/>
              </a:rPr>
              <a:t>		(a) The petition for adoption.</a:t>
            </a:r>
          </a:p>
          <a:p>
            <a:r>
              <a:rPr lang="en-US" dirty="0">
                <a:latin typeface="Calibri" panose="020F0502020204030204" pitchFamily="34" charset="0"/>
                <a:cs typeface="Calibri" panose="020F0502020204030204" pitchFamily="34" charset="0"/>
              </a:rPr>
              <a:t>		(b) All required consents.</a:t>
            </a:r>
          </a:p>
          <a:p>
            <a:r>
              <a:rPr lang="en-US" dirty="0">
                <a:latin typeface="Calibri" panose="020F0502020204030204" pitchFamily="34" charset="0"/>
                <a:cs typeface="Calibri" panose="020F0502020204030204" pitchFamily="34" charset="0"/>
              </a:rPr>
              <a:t>		(c) Proof of service of notice on all persons required to receive notice.</a:t>
            </a:r>
          </a:p>
          <a:p>
            <a:r>
              <a:rPr lang="en-US" dirty="0">
                <a:latin typeface="Calibri" panose="020F0502020204030204" pitchFamily="34" charset="0"/>
                <a:cs typeface="Calibri" panose="020F0502020204030204" pitchFamily="34" charset="0"/>
              </a:rPr>
              <a:t>		(d) Marriage certificates of the petitioners and adoptee, if applicable.</a:t>
            </a:r>
          </a:p>
          <a:p>
            <a:r>
              <a:rPr lang="en-US" dirty="0">
                <a:latin typeface="Calibri" panose="020F0502020204030204" pitchFamily="34" charset="0"/>
                <a:cs typeface="Calibri" panose="020F0502020204030204" pitchFamily="34" charset="0"/>
              </a:rPr>
              <a:t>		(e) Copies of certified birth certificates or the equivalent thereof of each petitioner and adoptee, 		issued within six months of the filing of the petition.</a:t>
            </a:r>
          </a:p>
          <a:p>
            <a:r>
              <a:rPr lang="en-US" dirty="0">
                <a:latin typeface="Calibri" panose="020F0502020204030204" pitchFamily="34" charset="0"/>
                <a:cs typeface="Calibri" panose="020F0502020204030204" pitchFamily="34" charset="0"/>
              </a:rPr>
              <a:t>		(f) The Alabama Report of Adoption Form.</a:t>
            </a:r>
          </a:p>
          <a:p>
            <a:endParaRPr lang="en-US" dirty="0"/>
          </a:p>
        </p:txBody>
      </p:sp>
    </p:spTree>
    <p:extLst>
      <p:ext uri="{BB962C8B-B14F-4D97-AF65-F5344CB8AC3E}">
        <p14:creationId xmlns:p14="http://schemas.microsoft.com/office/powerpoint/2010/main" val="40272306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6519-8451-A3D3-4232-DEF9F5BF8FDA}"/>
              </a:ext>
            </a:extLst>
          </p:cNvPr>
          <p:cNvSpPr>
            <a:spLocks noGrp="1"/>
          </p:cNvSpPr>
          <p:nvPr>
            <p:ph type="title"/>
          </p:nvPr>
        </p:nvSpPr>
        <p:spPr>
          <a:xfrm>
            <a:off x="355119" y="1053910"/>
            <a:ext cx="10634472" cy="1001394"/>
          </a:xfrm>
        </p:spPr>
        <p:txBody>
          <a:bodyPr/>
          <a:lstStyle/>
          <a:p>
            <a:pPr algn="ctr"/>
            <a:r>
              <a:rPr lang="en-US" sz="5400" dirty="0">
                <a:latin typeface="Calibri" panose="020F0502020204030204" pitchFamily="34" charset="0"/>
                <a:cs typeface="Calibri" panose="020F0502020204030204" pitchFamily="34" charset="0"/>
              </a:rPr>
              <a:t>Dispositional Hearing 26-10F-13</a:t>
            </a:r>
            <a:br>
              <a:rPr lang="en-US" dirty="0"/>
            </a:br>
            <a:endParaRPr lang="en-US" dirty="0"/>
          </a:p>
        </p:txBody>
      </p:sp>
      <p:sp>
        <p:nvSpPr>
          <p:cNvPr id="3" name="Content Placeholder 2">
            <a:extLst>
              <a:ext uri="{FF2B5EF4-FFF2-40B4-BE49-F238E27FC236}">
                <a16:creationId xmlns:a16="http://schemas.microsoft.com/office/drawing/2014/main" id="{75DCA565-0F77-87EC-C67B-52D230A94C12}"/>
              </a:ext>
            </a:extLst>
          </p:cNvPr>
          <p:cNvSpPr>
            <a:spLocks noGrp="1"/>
          </p:cNvSpPr>
          <p:nvPr>
            <p:ph idx="1"/>
          </p:nvPr>
        </p:nvSpPr>
        <p:spPr>
          <a:xfrm>
            <a:off x="482600" y="2139194"/>
            <a:ext cx="10506991" cy="3740398"/>
          </a:xfrm>
        </p:spPr>
        <p:txBody>
          <a:bodyPr>
            <a:normAutofit fontScale="70000" lnSpcReduction="20000"/>
          </a:bodyPr>
          <a:lstStyle/>
          <a:p>
            <a:r>
              <a:rPr lang="en-US" dirty="0"/>
              <a:t>		</a:t>
            </a:r>
            <a:r>
              <a:rPr lang="en-US" dirty="0">
                <a:latin typeface="Calibri" panose="020F0502020204030204" pitchFamily="34" charset="0"/>
                <a:cs typeface="Calibri" panose="020F0502020204030204" pitchFamily="34" charset="0"/>
              </a:rPr>
              <a:t>(g) Proof of Incapacity or total and permanent disability, if applicable.</a:t>
            </a:r>
          </a:p>
          <a:p>
            <a:r>
              <a:rPr lang="en-US" dirty="0">
                <a:latin typeface="Calibri" panose="020F0502020204030204" pitchFamily="34" charset="0"/>
                <a:cs typeface="Calibri" panose="020F0502020204030204" pitchFamily="34" charset="0"/>
              </a:rPr>
              <a:t>		(h) Proof of kinship or a de facto parent and child relationship pursuant to Section 26-10F-6, if 		applicable.</a:t>
            </a:r>
          </a:p>
          <a:p>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i</a:t>
            </a:r>
            <a:r>
              <a:rPr lang="en-US" dirty="0">
                <a:latin typeface="Calibri" panose="020F0502020204030204" pitchFamily="34" charset="0"/>
                <a:cs typeface="Calibri" panose="020F0502020204030204" pitchFamily="34" charset="0"/>
              </a:rPr>
              <a:t>) Any other documentation required by the court</a:t>
            </a:r>
          </a:p>
          <a:p>
            <a:r>
              <a:rPr lang="en-US" dirty="0">
                <a:latin typeface="Calibri" panose="020F0502020204030204" pitchFamily="34" charset="0"/>
                <a:cs typeface="Calibri" panose="020F0502020204030204" pitchFamily="34" charset="0"/>
              </a:rPr>
              <a:t>	(3) Any contests have been resolved in favor of the petitioner or petitioners.</a:t>
            </a:r>
          </a:p>
          <a:p>
            <a:r>
              <a:rPr lang="en-US" dirty="0">
                <a:latin typeface="Calibri" panose="020F0502020204030204" pitchFamily="34" charset="0"/>
                <a:cs typeface="Calibri" panose="020F0502020204030204" pitchFamily="34" charset="0"/>
              </a:rPr>
              <a:t>	(4) That each petitioner is a suitable adopting parent and desires to establish a legal parent and  	child relationship between himself or herself and the adoptee.</a:t>
            </a:r>
          </a:p>
          <a:p>
            <a:r>
              <a:rPr lang="en-US" dirty="0">
                <a:latin typeface="Calibri" panose="020F0502020204030204" pitchFamily="34" charset="0"/>
                <a:cs typeface="Calibri" panose="020F0502020204030204" pitchFamily="34" charset="0"/>
              </a:rPr>
              <a:t>	(5) That all parties, to the best of their ability, understand the significance and ramifications of the 	adoption and are not acting under duress, coercion, or undue influence.</a:t>
            </a:r>
          </a:p>
          <a:p>
            <a:r>
              <a:rPr lang="en-US" dirty="0">
                <a:latin typeface="Calibri" panose="020F0502020204030204" pitchFamily="34" charset="0"/>
                <a:cs typeface="Calibri" panose="020F0502020204030204" pitchFamily="34" charset="0"/>
              </a:rPr>
              <a:t>	(6) That the best interests of the adoptee are served by the adoption and that there is no reason in 	the public interest or otherwise why the petition should not be granted.</a:t>
            </a:r>
          </a:p>
          <a:p>
            <a:r>
              <a:rPr lang="en-US" dirty="0">
                <a:latin typeface="Calibri" panose="020F0502020204030204" pitchFamily="34" charset="0"/>
                <a:cs typeface="Calibri" panose="020F0502020204030204" pitchFamily="34" charset="0"/>
              </a:rPr>
              <a:t>	(7) That all other requirements of this chapter have been met.</a:t>
            </a:r>
          </a:p>
          <a:p>
            <a:endParaRPr lang="en-US" dirty="0"/>
          </a:p>
        </p:txBody>
      </p:sp>
    </p:spTree>
    <p:extLst>
      <p:ext uri="{BB962C8B-B14F-4D97-AF65-F5344CB8AC3E}">
        <p14:creationId xmlns:p14="http://schemas.microsoft.com/office/powerpoint/2010/main" val="16304878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5B2F-25A7-194C-5ED5-561ECED485FC}"/>
              </a:ext>
            </a:extLst>
          </p:cNvPr>
          <p:cNvSpPr>
            <a:spLocks noGrp="1"/>
          </p:cNvSpPr>
          <p:nvPr>
            <p:ph type="title"/>
          </p:nvPr>
        </p:nvSpPr>
        <p:spPr>
          <a:xfrm>
            <a:off x="418859" y="542180"/>
            <a:ext cx="10634472" cy="1219508"/>
          </a:xfrm>
        </p:spPr>
        <p:txBody>
          <a:bodyPr/>
          <a:lstStyle/>
          <a:p>
            <a:pPr algn="ctr"/>
            <a:r>
              <a:rPr lang="en-US" sz="6000" dirty="0">
                <a:latin typeface="Calibri" panose="020F0502020204030204" pitchFamily="34" charset="0"/>
                <a:cs typeface="Calibri" panose="020F0502020204030204" pitchFamily="34" charset="0"/>
              </a:rPr>
              <a:t>Final Judgement</a:t>
            </a:r>
          </a:p>
        </p:txBody>
      </p:sp>
      <p:sp>
        <p:nvSpPr>
          <p:cNvPr id="3" name="Content Placeholder 2">
            <a:extLst>
              <a:ext uri="{FF2B5EF4-FFF2-40B4-BE49-F238E27FC236}">
                <a16:creationId xmlns:a16="http://schemas.microsoft.com/office/drawing/2014/main" id="{A71223D2-F07B-125E-C156-63C186A7B9C2}"/>
              </a:ext>
            </a:extLst>
          </p:cNvPr>
          <p:cNvSpPr>
            <a:spLocks noGrp="1"/>
          </p:cNvSpPr>
          <p:nvPr>
            <p:ph idx="1"/>
          </p:nvPr>
        </p:nvSpPr>
        <p:spPr>
          <a:xfrm>
            <a:off x="482600" y="2004970"/>
            <a:ext cx="10506991" cy="3874622"/>
          </a:xfrm>
        </p:spPr>
        <p:txBody>
          <a:bodyPr>
            <a:normAutofit fontScale="85000" lnSpcReduction="20000"/>
          </a:bodyPr>
          <a:lstStyle/>
          <a:p>
            <a:r>
              <a:rPr lang="en-US" dirty="0">
                <a:latin typeface="Calibri" panose="020F0502020204030204" pitchFamily="34" charset="0"/>
                <a:cs typeface="Calibri" panose="020F0502020204030204" pitchFamily="34" charset="0"/>
              </a:rPr>
              <a:t>26-10F-13</a:t>
            </a:r>
          </a:p>
          <a:p>
            <a:r>
              <a:rPr lang="en-US" dirty="0">
                <a:latin typeface="Calibri" panose="020F0502020204030204" pitchFamily="34" charset="0"/>
                <a:cs typeface="Calibri" panose="020F0502020204030204" pitchFamily="34" charset="0"/>
              </a:rPr>
              <a:t>(d) If all the requirements of subsection (b) are met, the court may enter its finding in a written final judgment of adoption, granting the petition for adoption.</a:t>
            </a:r>
          </a:p>
          <a:p>
            <a:r>
              <a:rPr lang="en-US" dirty="0">
                <a:latin typeface="Calibri" panose="020F0502020204030204" pitchFamily="34" charset="0"/>
                <a:cs typeface="Calibri" panose="020F0502020204030204" pitchFamily="34" charset="0"/>
              </a:rPr>
              <a:t>(e) The final judgment of adoption shall terminate the parent child relationship of one or both of the legal parents of the adoptee and shall order the substitution of the name of each legal parent  whose relationship has been terminated on the amended birth certificate with the name of each  petitioner. There shall be no more than two individuals named as petitioner.</a:t>
            </a:r>
          </a:p>
          <a:p>
            <a:r>
              <a:rPr lang="en-US" dirty="0">
                <a:latin typeface="Calibri" panose="020F0502020204030204" pitchFamily="34" charset="0"/>
                <a:cs typeface="Calibri" panose="020F0502020204030204" pitchFamily="34" charset="0"/>
              </a:rPr>
              <a:t>(f) If the court grants the adoptee's request for a new name, the adoptee's new name shall be  included in the final judgment of adoption and placed on the amended birth certificate.</a:t>
            </a:r>
          </a:p>
          <a:p>
            <a:r>
              <a:rPr lang="en-US" dirty="0">
                <a:latin typeface="Calibri" panose="020F0502020204030204" pitchFamily="34" charset="0"/>
                <a:cs typeface="Calibri" panose="020F0502020204030204" pitchFamily="34" charset="0"/>
              </a:rPr>
              <a:t>(g) The final judgment of adoption shall further order that from the date of the judgment of adoption, the adoptee shall be the child of the petitioner or petitioners, and that the adoptee shall be accorded the status set forth in Section 26-10F-16(b).</a:t>
            </a:r>
          </a:p>
          <a:p>
            <a:endParaRPr lang="en-US" dirty="0"/>
          </a:p>
        </p:txBody>
      </p:sp>
    </p:spTree>
    <p:extLst>
      <p:ext uri="{BB962C8B-B14F-4D97-AF65-F5344CB8AC3E}">
        <p14:creationId xmlns:p14="http://schemas.microsoft.com/office/powerpoint/2010/main" val="18253824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7EB1-1FD8-131C-A7DD-0B24D5A25937}"/>
              </a:ext>
            </a:extLst>
          </p:cNvPr>
          <p:cNvSpPr>
            <a:spLocks noGrp="1"/>
          </p:cNvSpPr>
          <p:nvPr>
            <p:ph type="title"/>
          </p:nvPr>
        </p:nvSpPr>
        <p:spPr>
          <a:xfrm>
            <a:off x="418859" y="584125"/>
            <a:ext cx="10634472" cy="1211119"/>
          </a:xfrm>
        </p:spPr>
        <p:txBody>
          <a:bodyPr/>
          <a:lstStyle/>
          <a:p>
            <a:pPr algn="ctr"/>
            <a:r>
              <a:rPr lang="en-US" sz="6000" dirty="0">
                <a:latin typeface="Calibri" panose="020F0502020204030204" pitchFamily="34" charset="0"/>
                <a:cs typeface="Calibri" panose="020F0502020204030204" pitchFamily="34" charset="0"/>
              </a:rPr>
              <a:t>Final Judgement</a:t>
            </a:r>
          </a:p>
        </p:txBody>
      </p:sp>
      <p:sp>
        <p:nvSpPr>
          <p:cNvPr id="3" name="Content Placeholder 2">
            <a:extLst>
              <a:ext uri="{FF2B5EF4-FFF2-40B4-BE49-F238E27FC236}">
                <a16:creationId xmlns:a16="http://schemas.microsoft.com/office/drawing/2014/main" id="{69539132-029C-8A29-D983-3E123AE5CDF7}"/>
              </a:ext>
            </a:extLst>
          </p:cNvPr>
          <p:cNvSpPr>
            <a:spLocks noGrp="1"/>
          </p:cNvSpPr>
          <p:nvPr>
            <p:ph idx="1"/>
          </p:nvPr>
        </p:nvSpPr>
        <p:spPr>
          <a:xfrm>
            <a:off x="482600" y="2164360"/>
            <a:ext cx="10506991" cy="3715231"/>
          </a:xfrm>
        </p:spPr>
        <p:txBody>
          <a:bodyPr>
            <a:normAutofit lnSpcReduction="10000"/>
          </a:bodyPr>
          <a:lstStyle/>
          <a:p>
            <a:r>
              <a:rPr lang="en-US" dirty="0">
                <a:latin typeface="Calibri" panose="020F0502020204030204" pitchFamily="34" charset="0"/>
                <a:cs typeface="Calibri" panose="020F0502020204030204" pitchFamily="34" charset="0"/>
              </a:rPr>
              <a:t>26-10F-13</a:t>
            </a:r>
          </a:p>
          <a:p>
            <a:r>
              <a:rPr lang="en-US" dirty="0">
                <a:latin typeface="Calibri" panose="020F0502020204030204" pitchFamily="34" charset="0"/>
                <a:cs typeface="Calibri" panose="020F0502020204030204" pitchFamily="34" charset="0"/>
              </a:rPr>
              <a:t>(h) A final judgment of adoption may not be collaterally attacked after the expiration of one year from the entry of the final judgment of adoption, and after all appeals, if any, except in each of the following situations:</a:t>
            </a:r>
          </a:p>
          <a:p>
            <a:r>
              <a:rPr lang="en-US" dirty="0">
                <a:latin typeface="Calibri" panose="020F0502020204030204" pitchFamily="34" charset="0"/>
                <a:cs typeface="Calibri" panose="020F0502020204030204" pitchFamily="34" charset="0"/>
              </a:rPr>
              <a:t>	(1) Fraud relating to the adoption proceedings.</a:t>
            </a:r>
          </a:p>
          <a:p>
            <a:r>
              <a:rPr lang="en-US" dirty="0">
                <a:latin typeface="Calibri" panose="020F0502020204030204" pitchFamily="34" charset="0"/>
                <a:cs typeface="Calibri" panose="020F0502020204030204" pitchFamily="34" charset="0"/>
              </a:rPr>
              <a:t>	(2) The adoptee has been kidnapped.</a:t>
            </a:r>
          </a:p>
          <a:p>
            <a:r>
              <a:rPr lang="en-US" dirty="0">
                <a:latin typeface="Calibri" panose="020F0502020204030204" pitchFamily="34" charset="0"/>
                <a:cs typeface="Calibri" panose="020F0502020204030204" pitchFamily="34" charset="0"/>
              </a:rPr>
              <a:t>	(3) An adoptive parent subsequent to the final judgment of adoption has 	been convicted of a sexual offense, as provided in Section 15-20A-5, 	involving the adoptee.</a:t>
            </a:r>
          </a:p>
          <a:p>
            <a:endParaRPr lang="en-US" dirty="0"/>
          </a:p>
        </p:txBody>
      </p:sp>
    </p:spTree>
    <p:extLst>
      <p:ext uri="{BB962C8B-B14F-4D97-AF65-F5344CB8AC3E}">
        <p14:creationId xmlns:p14="http://schemas.microsoft.com/office/powerpoint/2010/main" val="9150357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96637-500A-B4BD-0295-0ADCA33CF4DB}"/>
              </a:ext>
            </a:extLst>
          </p:cNvPr>
          <p:cNvSpPr>
            <a:spLocks noGrp="1"/>
          </p:cNvSpPr>
          <p:nvPr>
            <p:ph type="title"/>
          </p:nvPr>
        </p:nvSpPr>
        <p:spPr>
          <a:xfrm>
            <a:off x="418859" y="550569"/>
            <a:ext cx="10634472" cy="1236286"/>
          </a:xfrm>
        </p:spPr>
        <p:txBody>
          <a:bodyPr/>
          <a:lstStyle/>
          <a:p>
            <a:pPr algn="ctr"/>
            <a:r>
              <a:rPr lang="en-US" sz="6000" dirty="0">
                <a:latin typeface="Calibri" panose="020F0502020204030204" pitchFamily="34" charset="0"/>
                <a:cs typeface="Calibri" panose="020F0502020204030204" pitchFamily="34" charset="0"/>
              </a:rPr>
              <a:t>Final Judgement</a:t>
            </a:r>
          </a:p>
        </p:txBody>
      </p:sp>
      <p:sp>
        <p:nvSpPr>
          <p:cNvPr id="3" name="Content Placeholder 2">
            <a:extLst>
              <a:ext uri="{FF2B5EF4-FFF2-40B4-BE49-F238E27FC236}">
                <a16:creationId xmlns:a16="http://schemas.microsoft.com/office/drawing/2014/main" id="{4831D98E-54EC-5A3D-0C4C-B2C160A08F9B}"/>
              </a:ext>
            </a:extLst>
          </p:cNvPr>
          <p:cNvSpPr>
            <a:spLocks noGrp="1"/>
          </p:cNvSpPr>
          <p:nvPr>
            <p:ph idx="1"/>
          </p:nvPr>
        </p:nvSpPr>
        <p:spPr>
          <a:xfrm>
            <a:off x="482600" y="1954636"/>
            <a:ext cx="10506991" cy="4186106"/>
          </a:xfrm>
        </p:spPr>
        <p:txBody>
          <a:bodyPr>
            <a:normAutofit fontScale="62500" lnSpcReduction="20000"/>
          </a:bodyPr>
          <a:lstStyle/>
          <a:p>
            <a:r>
              <a:rPr lang="en-US" dirty="0">
                <a:latin typeface="Calibri" panose="020F0502020204030204" pitchFamily="34" charset="0"/>
                <a:cs typeface="Calibri" panose="020F0502020204030204" pitchFamily="34" charset="0"/>
              </a:rPr>
              <a:t>26-10F-14</a:t>
            </a:r>
          </a:p>
          <a:p>
            <a:r>
              <a:rPr lang="en-US" dirty="0">
                <a:latin typeface="Calibri" panose="020F0502020204030204" pitchFamily="34" charset="0"/>
                <a:cs typeface="Calibri" panose="020F0502020204030204" pitchFamily="34" charset="0"/>
              </a:rPr>
              <a:t>(a) </a:t>
            </a:r>
          </a:p>
          <a:p>
            <a:r>
              <a:rPr lang="en-US" dirty="0">
                <a:latin typeface="Calibri" panose="020F0502020204030204" pitchFamily="34" charset="0"/>
                <a:cs typeface="Calibri" panose="020F0502020204030204" pitchFamily="34" charset="0"/>
              </a:rPr>
              <a:t>	(1) For the purposes of this chapter, a final judgment is one of the following:</a:t>
            </a:r>
          </a:p>
          <a:p>
            <a:r>
              <a:rPr lang="en-US" dirty="0">
                <a:latin typeface="Calibri" panose="020F0502020204030204" pitchFamily="34" charset="0"/>
                <a:cs typeface="Calibri" panose="020F0502020204030204" pitchFamily="34" charset="0"/>
              </a:rPr>
              <a:t>		(a) The court adjudicates whether a consent has been withdrawn.</a:t>
            </a:r>
          </a:p>
          <a:p>
            <a:r>
              <a:rPr lang="en-US" dirty="0">
                <a:latin typeface="Calibri" panose="020F0502020204030204" pitchFamily="34" charset="0"/>
                <a:cs typeface="Calibri" panose="020F0502020204030204" pitchFamily="34" charset="0"/>
              </a:rPr>
              <a:t>		(b) The court adjudicates a contest to an adoption pursuant to Section 26-10F-12.</a:t>
            </a:r>
          </a:p>
          <a:p>
            <a:r>
              <a:rPr lang="en-US" dirty="0">
                <a:latin typeface="Calibri" panose="020F0502020204030204" pitchFamily="34" charset="0"/>
                <a:cs typeface="Calibri" panose="020F0502020204030204" pitchFamily="34" charset="0"/>
              </a:rPr>
              <a:t>		(c) The court grants or denies the petition for adoption.</a:t>
            </a:r>
          </a:p>
          <a:p>
            <a:r>
              <a:rPr lang="en-US" dirty="0">
                <a:latin typeface="Calibri" panose="020F0502020204030204" pitchFamily="34" charset="0"/>
                <a:cs typeface="Calibri" panose="020F0502020204030204" pitchFamily="34" charset="0"/>
              </a:rPr>
              <a:t>	(2) A final judgment under this chapter shall be entered In accordance with Rule 58 of the Alabama Rules of Civil 	Procedure.</a:t>
            </a:r>
          </a:p>
          <a:p>
            <a:r>
              <a:rPr lang="en-US" dirty="0">
                <a:latin typeface="Calibri" panose="020F0502020204030204" pitchFamily="34" charset="0"/>
                <a:cs typeface="Calibri" panose="020F0502020204030204" pitchFamily="34" charset="0"/>
              </a:rPr>
              <a:t>(b) A party may file a post judgment motion challenging any final judgment entered under this chapter. Any post judgment motion must be med  within 14 days of the entry of final judgment and no post judgment motion may remain pending for more than 14 days, at which time it shall be deemed denied by operation of law.</a:t>
            </a:r>
          </a:p>
          <a:p>
            <a:r>
              <a:rPr lang="en-US" dirty="0">
                <a:latin typeface="Calibri" panose="020F0502020204030204" pitchFamily="34" charset="0"/>
                <a:cs typeface="Calibri" panose="020F0502020204030204" pitchFamily="34" charset="0"/>
              </a:rPr>
              <a:t>(c) A party may appeal any final judgment entered by a court under this chapter. An appeal may be made to the Alabama Court of CMI Appeals  by the proper filing of a notice of appeal with the clerk of the court entering the final judgment within 14 days of the entry of the final judgment, subject to Rule 4(a)(3) of the Alabama Rules of Appellate Procedure and Rule 77(d) of the Alabama Rules of Civil Procedure.</a:t>
            </a:r>
          </a:p>
          <a:p>
            <a:endParaRPr lang="en-US" dirty="0"/>
          </a:p>
        </p:txBody>
      </p:sp>
    </p:spTree>
    <p:extLst>
      <p:ext uri="{BB962C8B-B14F-4D97-AF65-F5344CB8AC3E}">
        <p14:creationId xmlns:p14="http://schemas.microsoft.com/office/powerpoint/2010/main" val="372011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11DEA-2331-618D-ACE0-2149E8050F3F}"/>
              </a:ext>
            </a:extLst>
          </p:cNvPr>
          <p:cNvSpPr>
            <a:spLocks noGrp="1"/>
          </p:cNvSpPr>
          <p:nvPr>
            <p:ph type="title"/>
          </p:nvPr>
        </p:nvSpPr>
        <p:spPr>
          <a:xfrm>
            <a:off x="418859" y="1037131"/>
            <a:ext cx="10634472" cy="2157984"/>
          </a:xfrm>
        </p:spPr>
        <p:txBody>
          <a:bodyPr/>
          <a:lstStyle/>
          <a:p>
            <a:pPr algn="ctr"/>
            <a:r>
              <a:rPr lang="en-US" sz="4800" spc="15" dirty="0">
                <a:solidFill>
                  <a:srgbClr val="1A1C1D"/>
                </a:solidFill>
                <a:latin typeface="Calibri" panose="020F0502020204030204" pitchFamily="34" charset="0"/>
                <a:cs typeface="Calibri" panose="020F0502020204030204" pitchFamily="34" charset="0"/>
              </a:rPr>
              <a:t>UCCJEA </a:t>
            </a:r>
            <a:r>
              <a:rPr lang="en-US" sz="4800" spc="10" dirty="0">
                <a:solidFill>
                  <a:srgbClr val="1A1C1D"/>
                </a:solidFill>
                <a:latin typeface="Calibri" panose="020F0502020204030204" pitchFamily="34" charset="0"/>
                <a:cs typeface="Calibri" panose="020F0502020204030204" pitchFamily="34" charset="0"/>
              </a:rPr>
              <a:t>(Uniform </a:t>
            </a:r>
            <a:r>
              <a:rPr lang="en-US" sz="4800" spc="15" dirty="0">
                <a:solidFill>
                  <a:srgbClr val="1A1C1D"/>
                </a:solidFill>
                <a:latin typeface="Calibri" panose="020F0502020204030204" pitchFamily="34" charset="0"/>
                <a:cs typeface="Calibri" panose="020F0502020204030204" pitchFamily="34" charset="0"/>
              </a:rPr>
              <a:t>Child Custody </a:t>
            </a:r>
            <a:r>
              <a:rPr lang="en-US" sz="4800" spc="5" dirty="0">
                <a:solidFill>
                  <a:srgbClr val="1A1C1D"/>
                </a:solidFill>
                <a:latin typeface="Calibri" panose="020F0502020204030204" pitchFamily="34" charset="0"/>
                <a:cs typeface="Calibri" panose="020F0502020204030204" pitchFamily="34" charset="0"/>
              </a:rPr>
              <a:t>Jurisdiction </a:t>
            </a:r>
            <a:r>
              <a:rPr lang="en-US" sz="4800" spc="10" dirty="0">
                <a:solidFill>
                  <a:srgbClr val="2F2F31"/>
                </a:solidFill>
                <a:latin typeface="Calibri" panose="020F0502020204030204" pitchFamily="34" charset="0"/>
                <a:cs typeface="Calibri" panose="020F0502020204030204" pitchFamily="34" charset="0"/>
              </a:rPr>
              <a:t>Enforcement </a:t>
            </a:r>
            <a:r>
              <a:rPr lang="en-US" sz="4800" spc="15" dirty="0">
                <a:solidFill>
                  <a:srgbClr val="1A1C1D"/>
                </a:solidFill>
                <a:latin typeface="Calibri" panose="020F0502020204030204" pitchFamily="34" charset="0"/>
                <a:cs typeface="Calibri" panose="020F0502020204030204" pitchFamily="34" charset="0"/>
              </a:rPr>
              <a:t>Act)</a:t>
            </a:r>
            <a:br>
              <a:rPr lang="en-US" sz="6600" dirty="0">
                <a:latin typeface="Times New Roman"/>
                <a:cs typeface="Times New Roman"/>
              </a:rPr>
            </a:br>
            <a:endParaRPr lang="en-US" dirty="0"/>
          </a:p>
        </p:txBody>
      </p:sp>
      <p:sp>
        <p:nvSpPr>
          <p:cNvPr id="3" name="Content Placeholder 2">
            <a:extLst>
              <a:ext uri="{FF2B5EF4-FFF2-40B4-BE49-F238E27FC236}">
                <a16:creationId xmlns:a16="http://schemas.microsoft.com/office/drawing/2014/main" id="{F910C91B-4342-7744-7A3E-DF9EF679A377}"/>
              </a:ext>
            </a:extLst>
          </p:cNvPr>
          <p:cNvSpPr>
            <a:spLocks noGrp="1"/>
          </p:cNvSpPr>
          <p:nvPr>
            <p:ph idx="1"/>
          </p:nvPr>
        </p:nvSpPr>
        <p:spPr>
          <a:xfrm>
            <a:off x="482600" y="3120706"/>
            <a:ext cx="10506991" cy="2758886"/>
          </a:xfrm>
        </p:spPr>
        <p:txBody>
          <a:bodyPr>
            <a:normAutofit fontScale="92500" lnSpcReduction="20000"/>
          </a:bodyPr>
          <a:lstStyle/>
          <a:p>
            <a:pPr marL="342900" indent="-342900" algn="ctr">
              <a:buFont typeface="Arial" panose="020B0604020202020204" pitchFamily="34" charset="0"/>
              <a:buChar char="•"/>
            </a:pPr>
            <a:r>
              <a:rPr lang="en-US" b="1" dirty="0">
                <a:solidFill>
                  <a:srgbClr val="FF0000"/>
                </a:solidFill>
                <a:latin typeface="Calibri" panose="020F0502020204030204" pitchFamily="34" charset="0"/>
                <a:cs typeface="Calibri" panose="020F0502020204030204" pitchFamily="34" charset="0"/>
              </a:rPr>
              <a:t>Now Applies</a:t>
            </a:r>
          </a:p>
          <a:p>
            <a:pPr algn="ctr"/>
            <a:endParaRPr lang="en-US" sz="2400" spc="30" dirty="0">
              <a:solidFill>
                <a:srgbClr val="1A1C1D"/>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spc="30" dirty="0">
                <a:solidFill>
                  <a:srgbClr val="1A1C1D"/>
                </a:solidFill>
                <a:latin typeface="Calibri" panose="020F0502020204030204" pitchFamily="34" charset="0"/>
                <a:cs typeface="Calibri" panose="020F0502020204030204" pitchFamily="34" charset="0"/>
              </a:rPr>
              <a:t>UCCJEA </a:t>
            </a:r>
            <a:r>
              <a:rPr lang="en-US" sz="2400" spc="10" dirty="0">
                <a:solidFill>
                  <a:srgbClr val="1A1C1D"/>
                </a:solidFill>
                <a:latin typeface="Calibri" panose="020F0502020204030204" pitchFamily="34" charset="0"/>
                <a:cs typeface="Calibri" panose="020F0502020204030204" pitchFamily="34" charset="0"/>
              </a:rPr>
              <a:t>(Uniform Child Custody Jurisdiction Enforcement</a:t>
            </a:r>
            <a:r>
              <a:rPr lang="en-US" sz="2400" spc="20" dirty="0">
                <a:solidFill>
                  <a:srgbClr val="1A1C1D"/>
                </a:solidFill>
                <a:latin typeface="Calibri" panose="020F0502020204030204" pitchFamily="34" charset="0"/>
                <a:cs typeface="Calibri" panose="020F0502020204030204" pitchFamily="34" charset="0"/>
              </a:rPr>
              <a:t> </a:t>
            </a:r>
            <a:r>
              <a:rPr lang="en-US" sz="2400" spc="25" dirty="0">
                <a:solidFill>
                  <a:srgbClr val="1A1C1D"/>
                </a:solidFill>
                <a:latin typeface="Calibri" panose="020F0502020204030204" pitchFamily="34" charset="0"/>
                <a:cs typeface="Calibri" panose="020F0502020204030204" pitchFamily="34" charset="0"/>
              </a:rPr>
              <a:t>Act).</a:t>
            </a:r>
          </a:p>
          <a:p>
            <a:endParaRPr lang="en-US" spc="25" dirty="0">
              <a:solidFill>
                <a:srgbClr val="1A1C1D"/>
              </a:solidFill>
              <a:latin typeface="Times New Roman"/>
              <a:cs typeface="Times New Roman"/>
            </a:endParaRPr>
          </a:p>
          <a:p>
            <a:endParaRPr lang="en-US" sz="2400" spc="25" dirty="0">
              <a:solidFill>
                <a:srgbClr val="1A1C1D"/>
              </a:solidFill>
              <a:latin typeface="Times New Roman"/>
              <a:cs typeface="Times New Roman"/>
            </a:endParaRPr>
          </a:p>
          <a:p>
            <a:endParaRPr lang="en-US" spc="25" dirty="0">
              <a:solidFill>
                <a:srgbClr val="1A1C1D"/>
              </a:solidFill>
              <a:latin typeface="Times New Roman"/>
              <a:cs typeface="Times New Roman"/>
            </a:endParaRPr>
          </a:p>
          <a:p>
            <a:r>
              <a:rPr lang="en-US" sz="2400" spc="25" dirty="0">
                <a:solidFill>
                  <a:srgbClr val="1A1C1D"/>
                </a:solidFill>
                <a:latin typeface="Times New Roman"/>
                <a:cs typeface="Times New Roman"/>
              </a:rPr>
              <a:t>										</a:t>
            </a:r>
            <a:r>
              <a:rPr lang="en-US" sz="1600" spc="25" dirty="0">
                <a:solidFill>
                  <a:srgbClr val="1A1C1D"/>
                </a:solidFill>
                <a:latin typeface="Times New Roman"/>
                <a:cs typeface="Times New Roman"/>
              </a:rPr>
              <a:t>26-10E-3.1</a:t>
            </a:r>
            <a:endParaRPr lang="en-US" sz="2400" dirty="0">
              <a:latin typeface="Times New Roman"/>
              <a:cs typeface="Times New Roman"/>
            </a:endParaRPr>
          </a:p>
          <a:p>
            <a:endParaRPr lang="en-US" b="1" dirty="0">
              <a:solidFill>
                <a:srgbClr val="FF0000"/>
              </a:solidFill>
            </a:endParaRPr>
          </a:p>
        </p:txBody>
      </p:sp>
    </p:spTree>
    <p:extLst>
      <p:ext uri="{BB962C8B-B14F-4D97-AF65-F5344CB8AC3E}">
        <p14:creationId xmlns:p14="http://schemas.microsoft.com/office/powerpoint/2010/main" val="9175594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DB6-E900-1005-D952-106C10526061}"/>
              </a:ext>
            </a:extLst>
          </p:cNvPr>
          <p:cNvSpPr>
            <a:spLocks noGrp="1"/>
          </p:cNvSpPr>
          <p:nvPr>
            <p:ph type="title"/>
          </p:nvPr>
        </p:nvSpPr>
        <p:spPr>
          <a:xfrm>
            <a:off x="418859" y="575736"/>
            <a:ext cx="10634472" cy="1135618"/>
          </a:xfrm>
        </p:spPr>
        <p:txBody>
          <a:bodyPr/>
          <a:lstStyle/>
          <a:p>
            <a:pPr algn="ctr"/>
            <a:r>
              <a:rPr lang="en-US" sz="6000" dirty="0">
                <a:latin typeface="Calibri" panose="020F0502020204030204" pitchFamily="34" charset="0"/>
                <a:cs typeface="Calibri" panose="020F0502020204030204" pitchFamily="34" charset="0"/>
              </a:rPr>
              <a:t>Hearing/Final Judgement</a:t>
            </a:r>
          </a:p>
        </p:txBody>
      </p:sp>
      <p:sp>
        <p:nvSpPr>
          <p:cNvPr id="3" name="Content Placeholder 2">
            <a:extLst>
              <a:ext uri="{FF2B5EF4-FFF2-40B4-BE49-F238E27FC236}">
                <a16:creationId xmlns:a16="http://schemas.microsoft.com/office/drawing/2014/main" id="{FC89B205-D504-3FD0-A294-7464F52EBB63}"/>
              </a:ext>
            </a:extLst>
          </p:cNvPr>
          <p:cNvSpPr>
            <a:spLocks noGrp="1"/>
          </p:cNvSpPr>
          <p:nvPr>
            <p:ph idx="1"/>
          </p:nvPr>
        </p:nvSpPr>
        <p:spPr>
          <a:xfrm>
            <a:off x="482600" y="1887524"/>
            <a:ext cx="10506991" cy="3992068"/>
          </a:xfrm>
        </p:spPr>
        <p:txBody>
          <a:bodyPr>
            <a:normAutofit fontScale="85000" lnSpcReduction="20000"/>
          </a:bodyPr>
          <a:lstStyle/>
          <a:p>
            <a:r>
              <a:rPr lang="en-US" dirty="0">
                <a:latin typeface="Calibri" panose="020F0502020204030204" pitchFamily="34" charset="0"/>
                <a:cs typeface="Calibri" panose="020F0502020204030204" pitchFamily="34" charset="0"/>
              </a:rPr>
              <a:t>26-10F-15</a:t>
            </a:r>
          </a:p>
          <a:p>
            <a:r>
              <a:rPr lang="en-US" dirty="0">
                <a:latin typeface="Calibri" panose="020F0502020204030204" pitchFamily="34" charset="0"/>
                <a:cs typeface="Calibri" panose="020F0502020204030204" pitchFamily="34" charset="0"/>
              </a:rPr>
              <a:t>(a) If determined to be in the best interests of the adoptee or parties, the court may determine a hearing shall be closed.</a:t>
            </a:r>
          </a:p>
          <a:p>
            <a:r>
              <a:rPr lang="en-US" dirty="0">
                <a:latin typeface="Calibri" panose="020F0502020204030204" pitchFamily="34" charset="0"/>
                <a:cs typeface="Calibri" panose="020F0502020204030204" pitchFamily="34" charset="0"/>
              </a:rPr>
              <a:t>(b) Upon motion by the adoptee or parties and for good cause shown, the court shall have the  jurisdiction to issue any orders deemed necessary to protect the confidentiality of the adoption or  adoption proceedings, including, but not limited to, any protective order or injunction to prevent or  limit the dissemination of any information contained in confidential or sealed records or any other  information identifying the adoptee, the parties, or the witnesses in an adoption proceeding. Part or all of the record may also be sealed pursuant to procedure established by applicable statute, rule, and existing case law.</a:t>
            </a:r>
          </a:p>
          <a:p>
            <a:r>
              <a:rPr lang="en-US" dirty="0">
                <a:latin typeface="Calibri" panose="020F0502020204030204" pitchFamily="34" charset="0"/>
                <a:cs typeface="Calibri" panose="020F0502020204030204" pitchFamily="34" charset="0"/>
              </a:rPr>
              <a:t>(c) When the court enters a final judgment of adoption, the court shall send a copy of the certified final judgment of adoption to the Department of Human Resources in the manner prescribed by Section 26-10F-17(a).</a:t>
            </a:r>
          </a:p>
          <a:p>
            <a:endParaRPr lang="en-US" dirty="0"/>
          </a:p>
        </p:txBody>
      </p:sp>
    </p:spTree>
    <p:extLst>
      <p:ext uri="{BB962C8B-B14F-4D97-AF65-F5344CB8AC3E}">
        <p14:creationId xmlns:p14="http://schemas.microsoft.com/office/powerpoint/2010/main" val="27583338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86FDD-A0EB-AF76-0307-73E68333EB8C}"/>
              </a:ext>
            </a:extLst>
          </p:cNvPr>
          <p:cNvSpPr>
            <a:spLocks noGrp="1"/>
          </p:cNvSpPr>
          <p:nvPr>
            <p:ph type="title"/>
          </p:nvPr>
        </p:nvSpPr>
        <p:spPr>
          <a:xfrm>
            <a:off x="418859" y="500235"/>
            <a:ext cx="10634472" cy="1336954"/>
          </a:xfrm>
        </p:spPr>
        <p:txBody>
          <a:bodyPr/>
          <a:lstStyle/>
          <a:p>
            <a:pPr algn="ctr"/>
            <a:r>
              <a:rPr lang="en-US" sz="6000" dirty="0">
                <a:latin typeface="Calibri" panose="020F0502020204030204" pitchFamily="34" charset="0"/>
                <a:cs typeface="Calibri" panose="020F0502020204030204" pitchFamily="34" charset="0"/>
              </a:rPr>
              <a:t>Legal Effect of Final Judgment</a:t>
            </a:r>
          </a:p>
        </p:txBody>
      </p:sp>
      <p:sp>
        <p:nvSpPr>
          <p:cNvPr id="3" name="Content Placeholder 2">
            <a:extLst>
              <a:ext uri="{FF2B5EF4-FFF2-40B4-BE49-F238E27FC236}">
                <a16:creationId xmlns:a16="http://schemas.microsoft.com/office/drawing/2014/main" id="{77F543C2-4655-A759-85EF-4380C9A640E6}"/>
              </a:ext>
            </a:extLst>
          </p:cNvPr>
          <p:cNvSpPr>
            <a:spLocks noGrp="1"/>
          </p:cNvSpPr>
          <p:nvPr>
            <p:ph idx="1"/>
          </p:nvPr>
        </p:nvSpPr>
        <p:spPr>
          <a:xfrm>
            <a:off x="482600" y="1946246"/>
            <a:ext cx="10506991" cy="3933345"/>
          </a:xfrm>
        </p:spPr>
        <p:txBody>
          <a:bodyPr>
            <a:normAutofit fontScale="85000" lnSpcReduction="20000"/>
          </a:bodyPr>
          <a:lstStyle/>
          <a:p>
            <a:r>
              <a:rPr lang="en-US" dirty="0">
                <a:latin typeface="Calibri" panose="020F0502020204030204" pitchFamily="34" charset="0"/>
                <a:cs typeface="Calibri" panose="020F0502020204030204" pitchFamily="34" charset="0"/>
              </a:rPr>
              <a:t>26-10F-16</a:t>
            </a:r>
          </a:p>
          <a:p>
            <a:r>
              <a:rPr lang="en-US" dirty="0">
                <a:latin typeface="Calibri" panose="020F0502020204030204" pitchFamily="34" charset="0"/>
                <a:cs typeface="Calibri" panose="020F0502020204030204" pitchFamily="34" charset="0"/>
              </a:rPr>
              <a:t>(a) A judgment granting a petition for adoption of an adult may order a change in the name of the adoptee unless the court finds that the change of name is requested for fraudulent or criminal purposes; provided, however, that the court may not change the name of an adoptee who is a sex offender as provided in Section 15-20A-36.</a:t>
            </a:r>
          </a:p>
          <a:p>
            <a:r>
              <a:rPr lang="en-US" dirty="0">
                <a:latin typeface="Calibri" panose="020F0502020204030204" pitchFamily="34" charset="0"/>
                <a:cs typeface="Calibri" panose="020F0502020204030204" pitchFamily="34" charset="0"/>
              </a:rPr>
              <a:t>(b) After the final judgment of adoption, the adoptee shall be treated as the legal child of each adopting parent and shall have all rights and be subject to all the duties arising from that relation, including the right of inheritance under the Intestacy laws of the state pursuant to Section 43-8-48.</a:t>
            </a:r>
          </a:p>
          <a:p>
            <a:r>
              <a:rPr lang="en-US" dirty="0">
                <a:latin typeface="Calibri" panose="020F0502020204030204" pitchFamily="34" charset="0"/>
                <a:cs typeface="Calibri" panose="020F0502020204030204" pitchFamily="34" charset="0"/>
              </a:rPr>
              <a:t>(c) Upon the final judgment of adoption, the biological or legal parents of the adoptee, except for a  biological or legal parent who is the spouse of the adopting parent, are relieved of all parental rights and responsibilities for the adoptee. Upon the final judgment of adoption, the adoptee loses all rights of inheritance under the laws of intestacy pursuant to Section 48-8-48, from or through the biological or legal parents of the adoptee, except for a biological or legal parent who is the spouse of the adopting parent.</a:t>
            </a:r>
          </a:p>
          <a:p>
            <a:endParaRPr lang="en-US" dirty="0"/>
          </a:p>
        </p:txBody>
      </p:sp>
    </p:spTree>
    <p:extLst>
      <p:ext uri="{BB962C8B-B14F-4D97-AF65-F5344CB8AC3E}">
        <p14:creationId xmlns:p14="http://schemas.microsoft.com/office/powerpoint/2010/main" val="24358108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CDEF-D217-8EB7-2CBD-CB627A4D663C}"/>
              </a:ext>
            </a:extLst>
          </p:cNvPr>
          <p:cNvSpPr>
            <a:spLocks noGrp="1"/>
          </p:cNvSpPr>
          <p:nvPr>
            <p:ph type="title"/>
          </p:nvPr>
        </p:nvSpPr>
        <p:spPr>
          <a:xfrm>
            <a:off x="418859" y="558958"/>
            <a:ext cx="10634472" cy="1051728"/>
          </a:xfrm>
        </p:spPr>
        <p:txBody>
          <a:bodyPr/>
          <a:lstStyle/>
          <a:p>
            <a:pPr algn="ctr"/>
            <a:r>
              <a:rPr lang="en-US" sz="6000" dirty="0">
                <a:latin typeface="Calibri" panose="020F0502020204030204" pitchFamily="34" charset="0"/>
                <a:cs typeface="Calibri" panose="020F0502020204030204" pitchFamily="34" charset="0"/>
              </a:rPr>
              <a:t>Post Judgement</a:t>
            </a:r>
          </a:p>
        </p:txBody>
      </p:sp>
      <p:sp>
        <p:nvSpPr>
          <p:cNvPr id="3" name="Content Placeholder 2">
            <a:extLst>
              <a:ext uri="{FF2B5EF4-FFF2-40B4-BE49-F238E27FC236}">
                <a16:creationId xmlns:a16="http://schemas.microsoft.com/office/drawing/2014/main" id="{284478B2-73E0-EF9B-74B5-6D2C9420D459}"/>
              </a:ext>
            </a:extLst>
          </p:cNvPr>
          <p:cNvSpPr>
            <a:spLocks noGrp="1"/>
          </p:cNvSpPr>
          <p:nvPr>
            <p:ph idx="1"/>
          </p:nvPr>
        </p:nvSpPr>
        <p:spPr>
          <a:xfrm>
            <a:off x="482600" y="1954636"/>
            <a:ext cx="10506991" cy="4127382"/>
          </a:xfrm>
        </p:spPr>
        <p:txBody>
          <a:bodyPr>
            <a:normAutofit fontScale="70000" lnSpcReduction="20000"/>
          </a:bodyPr>
          <a:lstStyle/>
          <a:p>
            <a:r>
              <a:rPr lang="en-US" dirty="0">
                <a:latin typeface="Calibri" panose="020F0502020204030204" pitchFamily="34" charset="0"/>
                <a:cs typeface="Calibri" panose="020F0502020204030204" pitchFamily="34" charset="0"/>
              </a:rPr>
              <a:t>26-10F-17</a:t>
            </a:r>
          </a:p>
          <a:p>
            <a:r>
              <a:rPr lang="en-US" dirty="0">
                <a:latin typeface="Calibri" panose="020F0502020204030204" pitchFamily="34" charset="0"/>
                <a:cs typeface="Calibri" panose="020F0502020204030204" pitchFamily="34" charset="0"/>
              </a:rPr>
              <a:t>(a) Within 10 days of the final judgment being entered, the judge or the clerk of the court shall send a copy of the certified final judgment of adoption to the Department of Human Resources electronically or by United  States mail and shall send a copy of the certified final judgment of adoption to the Office of Vital Statistics electronically or by United States mail with the report of adoption in the format developed by the Office of Vital Statistics.</a:t>
            </a:r>
          </a:p>
          <a:p>
            <a:r>
              <a:rPr lang="en-US" dirty="0">
                <a:latin typeface="Calibri" panose="020F0502020204030204" pitchFamily="34" charset="0"/>
                <a:cs typeface="Calibri" panose="020F0502020204030204" pitchFamily="34" charset="0"/>
              </a:rPr>
              <a:t>(b) Upon receipt of a copy of any certified final judgment of adoption from the judge or the clerk of the court for an individual born in this state, the Office of Vital Statistics shall prepare an amended record of birth reflecting the registrant's new name and the name of each adopting parent as contained in the final judgment and report of adoption. The original birth certificate or evidence of adoption will not be sealed unless otherwise ordered by the court granting the adoption. If the court orders the documents to be sealed, the adoptee may request the original birth certificate and evidence of adoption as provided by Section 22-9A-12(c).</a:t>
            </a:r>
          </a:p>
          <a:p>
            <a:r>
              <a:rPr lang="en-US" dirty="0">
                <a:latin typeface="Calibri" panose="020F0502020204030204" pitchFamily="34" charset="0"/>
                <a:cs typeface="Calibri" panose="020F0502020204030204" pitchFamily="34" charset="0"/>
              </a:rPr>
              <a:t>(c) Upon receipt of a copy of a certified final judgment of adoption from the judge or the clerk of the court for a foreign-born individual adopted in a court in this state, the Office of Vital Statistics, shall, upon request, create a Certificate of Foreign Birth and sealed file as provided in Section 22-9A-12(</a:t>
            </a:r>
            <a:r>
              <a:rPr lang="en-US" dirty="0" err="1">
                <a:latin typeface="Calibri" panose="020F0502020204030204" pitchFamily="34" charset="0"/>
                <a:cs typeface="Calibri" panose="020F0502020204030204" pitchFamily="34" charset="0"/>
              </a:rPr>
              <a:t>i</a:t>
            </a:r>
            <a:r>
              <a:rPr lang="en-US"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4816239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8EA3-DF02-B7A3-C571-7254D012EC47}"/>
              </a:ext>
            </a:extLst>
          </p:cNvPr>
          <p:cNvSpPr>
            <a:spLocks noGrp="1"/>
          </p:cNvSpPr>
          <p:nvPr>
            <p:ph type="title"/>
          </p:nvPr>
        </p:nvSpPr>
        <p:spPr>
          <a:xfrm>
            <a:off x="482600" y="1079076"/>
            <a:ext cx="10634472" cy="1798348"/>
          </a:xfrm>
        </p:spPr>
        <p:txBody>
          <a:bodyPr/>
          <a:lstStyle/>
          <a:p>
            <a:pPr algn="ctr"/>
            <a:r>
              <a:rPr lang="en-US" sz="5400" dirty="0">
                <a:latin typeface="Calibri" panose="020F0502020204030204" pitchFamily="34" charset="0"/>
                <a:cs typeface="Calibri" panose="020F0502020204030204" pitchFamily="34" charset="0"/>
              </a:rPr>
              <a:t>Alabama Rules of Civil Procedure/  Alabama Rules of Evidence</a:t>
            </a:r>
            <a:br>
              <a:rPr lang="en-US" dirty="0"/>
            </a:br>
            <a:endParaRPr lang="en-US" dirty="0"/>
          </a:p>
        </p:txBody>
      </p:sp>
      <p:sp>
        <p:nvSpPr>
          <p:cNvPr id="3" name="Content Placeholder 2">
            <a:extLst>
              <a:ext uri="{FF2B5EF4-FFF2-40B4-BE49-F238E27FC236}">
                <a16:creationId xmlns:a16="http://schemas.microsoft.com/office/drawing/2014/main" id="{CC8AEC7F-A080-B91D-43B5-1A6FA721FC87}"/>
              </a:ext>
            </a:extLst>
          </p:cNvPr>
          <p:cNvSpPr>
            <a:spLocks noGrp="1"/>
          </p:cNvSpPr>
          <p:nvPr>
            <p:ph idx="1"/>
          </p:nvPr>
        </p:nvSpPr>
        <p:spPr>
          <a:xfrm>
            <a:off x="482600" y="2877424"/>
            <a:ext cx="10506991" cy="3002167"/>
          </a:xfrm>
        </p:spPr>
        <p:txBody>
          <a:bodyPr/>
          <a:lstStyle/>
          <a:p>
            <a:r>
              <a:rPr lang="en-US" dirty="0">
                <a:latin typeface="Calibri" panose="020F0502020204030204" pitchFamily="34" charset="0"/>
                <a:cs typeface="Calibri" panose="020F0502020204030204" pitchFamily="34" charset="0"/>
              </a:rPr>
              <a:t>26-10F-18</a:t>
            </a:r>
          </a:p>
          <a:p>
            <a:r>
              <a:rPr lang="en-US" dirty="0">
                <a:latin typeface="Calibri" panose="020F0502020204030204" pitchFamily="34" charset="0"/>
                <a:cs typeface="Calibri" panose="020F0502020204030204" pitchFamily="34" charset="0"/>
              </a:rPr>
              <a:t>Except as expressly provided within this chapter, the Alabama Rules of Civil Procedure and the Alabama Rules of Evidence apply in any case brought under this chapter.</a:t>
            </a:r>
          </a:p>
          <a:p>
            <a:endParaRPr lang="en-US" dirty="0"/>
          </a:p>
        </p:txBody>
      </p:sp>
    </p:spTree>
    <p:extLst>
      <p:ext uri="{BB962C8B-B14F-4D97-AF65-F5344CB8AC3E}">
        <p14:creationId xmlns:p14="http://schemas.microsoft.com/office/powerpoint/2010/main" val="34750647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737A7-BC22-4E7D-5C4C-71787C875460}"/>
              </a:ext>
            </a:extLst>
          </p:cNvPr>
          <p:cNvSpPr>
            <a:spLocks noGrp="1"/>
          </p:cNvSpPr>
          <p:nvPr>
            <p:ph type="title"/>
          </p:nvPr>
        </p:nvSpPr>
        <p:spPr>
          <a:xfrm>
            <a:off x="423877" y="575736"/>
            <a:ext cx="10634472" cy="1420843"/>
          </a:xfrm>
        </p:spPr>
        <p:txBody>
          <a:bodyPr/>
          <a:lstStyle/>
          <a:p>
            <a:pPr algn="ctr"/>
            <a:r>
              <a:rPr lang="en-US" sz="6000" dirty="0">
                <a:latin typeface="Calibri" panose="020F0502020204030204" pitchFamily="34" charset="0"/>
                <a:cs typeface="Calibri" panose="020F0502020204030204" pitchFamily="34" charset="0"/>
              </a:rPr>
              <a:t>Effective Date of 26-10F</a:t>
            </a:r>
          </a:p>
        </p:txBody>
      </p:sp>
      <p:sp>
        <p:nvSpPr>
          <p:cNvPr id="3" name="Content Placeholder 2">
            <a:extLst>
              <a:ext uri="{FF2B5EF4-FFF2-40B4-BE49-F238E27FC236}">
                <a16:creationId xmlns:a16="http://schemas.microsoft.com/office/drawing/2014/main" id="{45A46F0B-3526-D4C3-F2ED-6692D2A9AFA8}"/>
              </a:ext>
            </a:extLst>
          </p:cNvPr>
          <p:cNvSpPr>
            <a:spLocks noGrp="1"/>
          </p:cNvSpPr>
          <p:nvPr>
            <p:ph idx="1"/>
          </p:nvPr>
        </p:nvSpPr>
        <p:spPr>
          <a:xfrm>
            <a:off x="482600" y="2315362"/>
            <a:ext cx="10506991" cy="3564230"/>
          </a:xfrm>
        </p:spPr>
        <p:txBody>
          <a:bodyPr/>
          <a:lstStyle/>
          <a:p>
            <a:r>
              <a:rPr lang="en-US" dirty="0">
                <a:latin typeface="Calibri" panose="020F0502020204030204" pitchFamily="34" charset="0"/>
                <a:cs typeface="Calibri" panose="020F0502020204030204" pitchFamily="34" charset="0"/>
              </a:rPr>
              <a:t>26-10F-19</a:t>
            </a:r>
          </a:p>
          <a:p>
            <a:r>
              <a:rPr lang="en-US" dirty="0">
                <a:latin typeface="Calibri" panose="020F0502020204030204" pitchFamily="34" charset="0"/>
                <a:cs typeface="Calibri" panose="020F0502020204030204" pitchFamily="34" charset="0"/>
              </a:rPr>
              <a:t>(a) Final judgments of adoptions entered into before January 1, 2024, are valid and remain in effect as they existed prior to the enactment of this chapter except that proceedings after final judgments of adoption entered into before the enactment of this chapter will be governed under this chapter.</a:t>
            </a:r>
          </a:p>
          <a:p>
            <a:r>
              <a:rPr lang="en-US" dirty="0">
                <a:latin typeface="Calibri" panose="020F0502020204030204" pitchFamily="34" charset="0"/>
                <a:cs typeface="Calibri" panose="020F0502020204030204" pitchFamily="34" charset="0"/>
              </a:rPr>
              <a:t>(b) This chapter shall apply to all proceedings related to adult adoptions that have not been commenced as of December 31, 2023.</a:t>
            </a:r>
          </a:p>
        </p:txBody>
      </p:sp>
    </p:spTree>
    <p:extLst>
      <p:ext uri="{BB962C8B-B14F-4D97-AF65-F5344CB8AC3E}">
        <p14:creationId xmlns:p14="http://schemas.microsoft.com/office/powerpoint/2010/main" val="1566022964"/>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emplate>TM03457496[[fn=Parallax]]</Template>
  <TotalTime>802</TotalTime>
  <Words>7629</Words>
  <Application>Microsoft Office PowerPoint</Application>
  <PresentationFormat>Widescreen</PresentationFormat>
  <Paragraphs>584</Paragraphs>
  <Slides>94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Arial</vt:lpstr>
      <vt:lpstr>Calibri</vt:lpstr>
      <vt:lpstr>Seaford</vt:lpstr>
      <vt:lpstr>Times New Roman</vt:lpstr>
      <vt:lpstr>Wingdings</vt:lpstr>
      <vt:lpstr>LevelVTI</vt:lpstr>
      <vt:lpstr>        Changes to the  Adoption Code  Huntsville Bar Association  12-1-23  Frank Barger, Judge of Probate</vt:lpstr>
      <vt:lpstr>MINOR ADOPTION</vt:lpstr>
      <vt:lpstr>Definitions</vt:lpstr>
      <vt:lpstr>Definitions (continued)</vt:lpstr>
      <vt:lpstr>Transfer of Cases</vt:lpstr>
      <vt:lpstr>Transfer of Cases</vt:lpstr>
      <vt:lpstr>Transfer of Cases and Records</vt:lpstr>
      <vt:lpstr> Communicate Between Courts </vt:lpstr>
      <vt:lpstr>UCCJEA (Uniform Child Custody Jurisdiction Enforcement Act) </vt:lpstr>
      <vt:lpstr>Venue</vt:lpstr>
      <vt:lpstr>Venue (Same Old Law) </vt:lpstr>
      <vt:lpstr>Venue (Additional Option) </vt:lpstr>
      <vt:lpstr>  Who can Adopt? (some new, some old)  </vt:lpstr>
      <vt:lpstr>Who can Adopt? (new) </vt:lpstr>
      <vt:lpstr>Vaccination (new) </vt:lpstr>
      <vt:lpstr>Consents</vt:lpstr>
      <vt:lpstr>Consents </vt:lpstr>
      <vt:lpstr>Consents </vt:lpstr>
      <vt:lpstr>Minor Consent </vt:lpstr>
      <vt:lpstr>Implied Consent</vt:lpstr>
      <vt:lpstr>Implied Consent</vt:lpstr>
      <vt:lpstr>When Consent is Not Required</vt:lpstr>
      <vt:lpstr>When Consent is Not Required (continued)</vt:lpstr>
      <vt:lpstr>Express and Implied Consent</vt:lpstr>
      <vt:lpstr>Withdrawal of an Express Consent</vt:lpstr>
      <vt:lpstr>Withdrawal of an Express Consent Time Frame</vt:lpstr>
      <vt:lpstr>Withdrawal of Consent</vt:lpstr>
      <vt:lpstr>Petition</vt:lpstr>
      <vt:lpstr>Petition</vt:lpstr>
      <vt:lpstr>Petition (continued)</vt:lpstr>
      <vt:lpstr>Notice</vt:lpstr>
      <vt:lpstr>Interlocutory Placement</vt:lpstr>
      <vt:lpstr>Investigations</vt:lpstr>
      <vt:lpstr>Investigations</vt:lpstr>
      <vt:lpstr>Investigations</vt:lpstr>
      <vt:lpstr>Investigations</vt:lpstr>
      <vt:lpstr>Investigations</vt:lpstr>
      <vt:lpstr>Fee and Cost</vt:lpstr>
      <vt:lpstr>Temporary Custody Order Pending</vt:lpstr>
      <vt:lpstr>Hearings</vt:lpstr>
      <vt:lpstr>Contested Hearing</vt:lpstr>
      <vt:lpstr>Contested Hearing</vt:lpstr>
      <vt:lpstr>Dispositional Hearing</vt:lpstr>
      <vt:lpstr>Dispositional Hearing </vt:lpstr>
      <vt:lpstr>Technical Changes</vt:lpstr>
      <vt:lpstr>Technical Changes </vt:lpstr>
      <vt:lpstr>Miscellaneous</vt:lpstr>
      <vt:lpstr>Stepparent</vt:lpstr>
      <vt:lpstr>Relative Adoption</vt:lpstr>
      <vt:lpstr>Names</vt:lpstr>
      <vt:lpstr>Rights And Responsibilities Of Former Parents,  And Possible Biological Parents </vt:lpstr>
      <vt:lpstr>Grandparent Visitation</vt:lpstr>
      <vt:lpstr>Grandparent Visitation</vt:lpstr>
      <vt:lpstr>Grandparent Visitation</vt:lpstr>
      <vt:lpstr>Confidential Records</vt:lpstr>
      <vt:lpstr>Confidential Records</vt:lpstr>
      <vt:lpstr>Birth Certificate Procedure</vt:lpstr>
      <vt:lpstr>Birth Certificate Procedure</vt:lpstr>
      <vt:lpstr>Interstate Compact for the Placement of Children</vt:lpstr>
      <vt:lpstr>Alabama Rules of Civil Procedure and the Alabama Rules of Evidence </vt:lpstr>
      <vt:lpstr>Effective Date </vt:lpstr>
      <vt:lpstr>Application</vt:lpstr>
      <vt:lpstr>Transfer Of Records From  Juvenile Court To Probate Court </vt:lpstr>
      <vt:lpstr>Transfer Of Records From  Juvenile Court To Probate Court </vt:lpstr>
      <vt:lpstr>ADULT ADOPTION</vt:lpstr>
      <vt:lpstr>Jurisdiction</vt:lpstr>
      <vt:lpstr>Venue</vt:lpstr>
      <vt:lpstr>Who Can Adopt an Adult?</vt:lpstr>
      <vt:lpstr>Who is Eligible for Adoption?</vt:lpstr>
      <vt:lpstr>Consents Required</vt:lpstr>
      <vt:lpstr>Consents Required</vt:lpstr>
      <vt:lpstr>Petition for Adoption </vt:lpstr>
      <vt:lpstr>Petition for Adoption</vt:lpstr>
      <vt:lpstr>Notice </vt:lpstr>
      <vt:lpstr>Notice</vt:lpstr>
      <vt:lpstr>Service</vt:lpstr>
      <vt:lpstr>Proof of Service</vt:lpstr>
      <vt:lpstr>Guardians ad Litem</vt:lpstr>
      <vt:lpstr>Investigations</vt:lpstr>
      <vt:lpstr>Contested Hearings</vt:lpstr>
      <vt:lpstr>Contested Hearings</vt:lpstr>
      <vt:lpstr>Contested Hearings</vt:lpstr>
      <vt:lpstr>Contested Hearings</vt:lpstr>
      <vt:lpstr>Dispositional Hearings</vt:lpstr>
      <vt:lpstr>Dispositional Hearing - 26-10F-13 </vt:lpstr>
      <vt:lpstr>Dispositional Hearing 26-10F-13 </vt:lpstr>
      <vt:lpstr>Final Judgement</vt:lpstr>
      <vt:lpstr>Final Judgement</vt:lpstr>
      <vt:lpstr>Final Judgement</vt:lpstr>
      <vt:lpstr>Hearing/Final Judgement</vt:lpstr>
      <vt:lpstr>Legal Effect of Final Judgment</vt:lpstr>
      <vt:lpstr>Post Judgement</vt:lpstr>
      <vt:lpstr>Alabama Rules of Civil Procedure/  Alabama Rules of Evidence </vt:lpstr>
      <vt:lpstr>Effective Date of 26-10F</vt:lpstr>
    </vt:vector>
  </TitlesOfParts>
  <Company>Madison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ADOPTION</dc:title>
  <dc:creator>Megan Duncan</dc:creator>
  <cp:lastModifiedBy>Huntsville Bar</cp:lastModifiedBy>
  <cp:revision>128</cp:revision>
  <dcterms:created xsi:type="dcterms:W3CDTF">2023-11-27T20:54:33Z</dcterms:created>
  <dcterms:modified xsi:type="dcterms:W3CDTF">2023-12-01T20:53:48Z</dcterms:modified>
</cp:coreProperties>
</file>