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522" r:id="rId2"/>
    <p:sldId id="257" r:id="rId3"/>
    <p:sldId id="670" r:id="rId4"/>
    <p:sldId id="671" r:id="rId5"/>
    <p:sldId id="672" r:id="rId6"/>
    <p:sldId id="673" r:id="rId7"/>
    <p:sldId id="674" r:id="rId8"/>
    <p:sldId id="675" r:id="rId9"/>
    <p:sldId id="676" r:id="rId10"/>
    <p:sldId id="677" r:id="rId11"/>
    <p:sldId id="678" r:id="rId12"/>
    <p:sldId id="679" r:id="rId13"/>
    <p:sldId id="622" r:id="rId14"/>
    <p:sldId id="680" r:id="rId15"/>
    <p:sldId id="625" r:id="rId16"/>
    <p:sldId id="510" r:id="rId17"/>
    <p:sldId id="511" r:id="rId18"/>
    <p:sldId id="512" r:id="rId19"/>
    <p:sldId id="681" r:id="rId20"/>
    <p:sldId id="682" r:id="rId21"/>
    <p:sldId id="683" r:id="rId22"/>
    <p:sldId id="684" r:id="rId23"/>
    <p:sldId id="685" r:id="rId24"/>
    <p:sldId id="686" r:id="rId25"/>
    <p:sldId id="626" r:id="rId26"/>
    <p:sldId id="628" r:id="rId27"/>
    <p:sldId id="629" r:id="rId28"/>
    <p:sldId id="630" r:id="rId29"/>
    <p:sldId id="631" r:id="rId30"/>
    <p:sldId id="632" r:id="rId31"/>
    <p:sldId id="633" r:id="rId32"/>
    <p:sldId id="634" r:id="rId33"/>
    <p:sldId id="637" r:id="rId34"/>
    <p:sldId id="636" r:id="rId35"/>
    <p:sldId id="638" r:id="rId36"/>
    <p:sldId id="639" r:id="rId37"/>
    <p:sldId id="640" r:id="rId38"/>
    <p:sldId id="641" r:id="rId39"/>
    <p:sldId id="642" r:id="rId40"/>
    <p:sldId id="643" r:id="rId41"/>
    <p:sldId id="650" r:id="rId42"/>
    <p:sldId id="644" r:id="rId43"/>
    <p:sldId id="646" r:id="rId44"/>
    <p:sldId id="649" r:id="rId45"/>
    <p:sldId id="651" r:id="rId46"/>
    <p:sldId id="652" r:id="rId47"/>
    <p:sldId id="653" r:id="rId48"/>
    <p:sldId id="654" r:id="rId49"/>
    <p:sldId id="655" r:id="rId50"/>
    <p:sldId id="656" r:id="rId51"/>
    <p:sldId id="657" r:id="rId52"/>
    <p:sldId id="658" r:id="rId53"/>
    <p:sldId id="659" r:id="rId54"/>
    <p:sldId id="660" r:id="rId55"/>
    <p:sldId id="661" r:id="rId56"/>
    <p:sldId id="662" r:id="rId57"/>
    <p:sldId id="664" r:id="rId58"/>
    <p:sldId id="665" r:id="rId59"/>
    <p:sldId id="663" r:id="rId60"/>
    <p:sldId id="600" r:id="rId61"/>
    <p:sldId id="601" r:id="rId62"/>
    <p:sldId id="602" r:id="rId63"/>
    <p:sldId id="603" r:id="rId64"/>
    <p:sldId id="604" r:id="rId65"/>
    <p:sldId id="605" r:id="rId66"/>
    <p:sldId id="606" r:id="rId67"/>
    <p:sldId id="607" r:id="rId68"/>
    <p:sldId id="608" r:id="rId69"/>
    <p:sldId id="609" r:id="rId70"/>
    <p:sldId id="610" r:id="rId71"/>
    <p:sldId id="611" r:id="rId72"/>
    <p:sldId id="612" r:id="rId73"/>
    <p:sldId id="613" r:id="rId74"/>
    <p:sldId id="614" r:id="rId75"/>
    <p:sldId id="666" r:id="rId76"/>
    <p:sldId id="667" r:id="rId77"/>
    <p:sldId id="668" r:id="rId78"/>
    <p:sldId id="669"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60"/>
  </p:normalViewPr>
  <p:slideViewPr>
    <p:cSldViewPr>
      <p:cViewPr varScale="1">
        <p:scale>
          <a:sx n="74" d="100"/>
          <a:sy n="74"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6296FDE9-2AC3-4B2A-8B9A-C7535985C0D1}" type="datetimeFigureOut">
              <a:rPr lang="en-US" smtClean="0"/>
              <a:t>12/12/2019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66AF507-A95C-42DD-B5F7-8F7F19A1E724}" type="slidenum">
              <a:rPr lang="en-US" smtClean="0"/>
              <a:t>‹#›</a:t>
            </a:fld>
            <a:endParaRPr lang="en-US"/>
          </a:p>
        </p:txBody>
      </p:sp>
    </p:spTree>
    <p:extLst>
      <p:ext uri="{BB962C8B-B14F-4D97-AF65-F5344CB8AC3E}">
        <p14:creationId xmlns:p14="http://schemas.microsoft.com/office/powerpoint/2010/main" val="313661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38CFA747-6A02-4266-B5ED-00E26DFE8845}" type="datetimeFigureOut">
              <a:rPr lang="en-US" smtClean="0"/>
              <a:t>12/12/2019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FA9E07E-8A4A-4EB9-83CB-90CF90B35159}" type="slidenum">
              <a:rPr lang="en-US" smtClean="0"/>
              <a:t>‹#›</a:t>
            </a:fld>
            <a:endParaRPr lang="en-US"/>
          </a:p>
        </p:txBody>
      </p:sp>
    </p:spTree>
    <p:extLst>
      <p:ext uri="{BB962C8B-B14F-4D97-AF65-F5344CB8AC3E}">
        <p14:creationId xmlns:p14="http://schemas.microsoft.com/office/powerpoint/2010/main" val="73292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BCFDC-2D09-4F88-B8CD-9B8626D865A1}" type="slidenum">
              <a:rPr lang="en-US" smtClean="0"/>
              <a:t>2</a:t>
            </a:fld>
            <a:endParaRPr lang="en-US"/>
          </a:p>
        </p:txBody>
      </p:sp>
    </p:spTree>
    <p:extLst>
      <p:ext uri="{BB962C8B-B14F-4D97-AF65-F5344CB8AC3E}">
        <p14:creationId xmlns:p14="http://schemas.microsoft.com/office/powerpoint/2010/main" val="407854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49</a:t>
            </a:fld>
            <a:endParaRPr lang="en-US" dirty="0"/>
          </a:p>
        </p:txBody>
      </p:sp>
    </p:spTree>
    <p:extLst>
      <p:ext uri="{BB962C8B-B14F-4D97-AF65-F5344CB8AC3E}">
        <p14:creationId xmlns:p14="http://schemas.microsoft.com/office/powerpoint/2010/main" val="67083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50</a:t>
            </a:fld>
            <a:endParaRPr lang="en-US" dirty="0"/>
          </a:p>
        </p:txBody>
      </p:sp>
    </p:spTree>
    <p:extLst>
      <p:ext uri="{BB962C8B-B14F-4D97-AF65-F5344CB8AC3E}">
        <p14:creationId xmlns:p14="http://schemas.microsoft.com/office/powerpoint/2010/main" val="238771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51</a:t>
            </a:fld>
            <a:endParaRPr lang="en-US" dirty="0"/>
          </a:p>
        </p:txBody>
      </p:sp>
    </p:spTree>
    <p:extLst>
      <p:ext uri="{BB962C8B-B14F-4D97-AF65-F5344CB8AC3E}">
        <p14:creationId xmlns:p14="http://schemas.microsoft.com/office/powerpoint/2010/main" val="204143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52</a:t>
            </a:fld>
            <a:endParaRPr lang="en-US" dirty="0"/>
          </a:p>
        </p:txBody>
      </p:sp>
    </p:spTree>
    <p:extLst>
      <p:ext uri="{BB962C8B-B14F-4D97-AF65-F5344CB8AC3E}">
        <p14:creationId xmlns:p14="http://schemas.microsoft.com/office/powerpoint/2010/main" val="81192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53</a:t>
            </a:fld>
            <a:endParaRPr lang="en-US" dirty="0"/>
          </a:p>
        </p:txBody>
      </p:sp>
    </p:spTree>
    <p:extLst>
      <p:ext uri="{BB962C8B-B14F-4D97-AF65-F5344CB8AC3E}">
        <p14:creationId xmlns:p14="http://schemas.microsoft.com/office/powerpoint/2010/main" val="48193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54</a:t>
            </a:fld>
            <a:endParaRPr lang="en-US" dirty="0"/>
          </a:p>
        </p:txBody>
      </p:sp>
    </p:spTree>
    <p:extLst>
      <p:ext uri="{BB962C8B-B14F-4D97-AF65-F5344CB8AC3E}">
        <p14:creationId xmlns:p14="http://schemas.microsoft.com/office/powerpoint/2010/main" val="92318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55</a:t>
            </a:fld>
            <a:endParaRPr lang="en-US" dirty="0"/>
          </a:p>
        </p:txBody>
      </p:sp>
    </p:spTree>
    <p:extLst>
      <p:ext uri="{BB962C8B-B14F-4D97-AF65-F5344CB8AC3E}">
        <p14:creationId xmlns:p14="http://schemas.microsoft.com/office/powerpoint/2010/main" val="24348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56</a:t>
            </a:fld>
            <a:endParaRPr lang="en-US" dirty="0"/>
          </a:p>
        </p:txBody>
      </p:sp>
    </p:spTree>
    <p:extLst>
      <p:ext uri="{BB962C8B-B14F-4D97-AF65-F5344CB8AC3E}">
        <p14:creationId xmlns:p14="http://schemas.microsoft.com/office/powerpoint/2010/main" val="11734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9E07E-8A4A-4EB9-83CB-90CF90B35159}" type="slidenum">
              <a:rPr lang="en-US" smtClean="0"/>
              <a:t>60</a:t>
            </a:fld>
            <a:endParaRPr lang="en-US"/>
          </a:p>
        </p:txBody>
      </p:sp>
    </p:spTree>
    <p:extLst>
      <p:ext uri="{BB962C8B-B14F-4D97-AF65-F5344CB8AC3E}">
        <p14:creationId xmlns:p14="http://schemas.microsoft.com/office/powerpoint/2010/main" val="576949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9E07E-8A4A-4EB9-83CB-90CF90B35159}" type="slidenum">
              <a:rPr lang="en-US" smtClean="0"/>
              <a:t>61</a:t>
            </a:fld>
            <a:endParaRPr lang="en-US"/>
          </a:p>
        </p:txBody>
      </p:sp>
    </p:spTree>
    <p:extLst>
      <p:ext uri="{BB962C8B-B14F-4D97-AF65-F5344CB8AC3E}">
        <p14:creationId xmlns:p14="http://schemas.microsoft.com/office/powerpoint/2010/main" val="242358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BCFDC-2D09-4F88-B8CD-9B8626D865A1}" type="slidenum">
              <a:rPr lang="en-US" smtClean="0"/>
              <a:t>11</a:t>
            </a:fld>
            <a:endParaRPr lang="en-US"/>
          </a:p>
        </p:txBody>
      </p:sp>
    </p:spTree>
    <p:extLst>
      <p:ext uri="{BB962C8B-B14F-4D97-AF65-F5344CB8AC3E}">
        <p14:creationId xmlns:p14="http://schemas.microsoft.com/office/powerpoint/2010/main" val="193176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9E07E-8A4A-4EB9-83CB-90CF90B35159}" type="slidenum">
              <a:rPr lang="en-US" smtClean="0"/>
              <a:t>62</a:t>
            </a:fld>
            <a:endParaRPr lang="en-US"/>
          </a:p>
        </p:txBody>
      </p:sp>
    </p:spTree>
    <p:extLst>
      <p:ext uri="{BB962C8B-B14F-4D97-AF65-F5344CB8AC3E}">
        <p14:creationId xmlns:p14="http://schemas.microsoft.com/office/powerpoint/2010/main" val="41087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CFDC-2D09-4F88-B8CD-9B8626D865A1}" type="slidenum">
              <a:rPr lang="en-US" smtClean="0"/>
              <a:t>16</a:t>
            </a:fld>
            <a:endParaRPr lang="en-US"/>
          </a:p>
        </p:txBody>
      </p:sp>
    </p:spTree>
    <p:extLst>
      <p:ext uri="{BB962C8B-B14F-4D97-AF65-F5344CB8AC3E}">
        <p14:creationId xmlns:p14="http://schemas.microsoft.com/office/powerpoint/2010/main" val="349320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BCFDC-2D09-4F88-B8CD-9B8626D865A1}" type="slidenum">
              <a:rPr lang="en-US" smtClean="0"/>
              <a:t>17</a:t>
            </a:fld>
            <a:endParaRPr lang="en-US"/>
          </a:p>
        </p:txBody>
      </p:sp>
    </p:spTree>
    <p:extLst>
      <p:ext uri="{BB962C8B-B14F-4D97-AF65-F5344CB8AC3E}">
        <p14:creationId xmlns:p14="http://schemas.microsoft.com/office/powerpoint/2010/main" val="249007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CFDC-2D09-4F88-B8CD-9B8626D865A1}" type="slidenum">
              <a:rPr lang="en-US" smtClean="0"/>
              <a:t>18</a:t>
            </a:fld>
            <a:endParaRPr lang="en-US"/>
          </a:p>
        </p:txBody>
      </p:sp>
    </p:spTree>
    <p:extLst>
      <p:ext uri="{BB962C8B-B14F-4D97-AF65-F5344CB8AC3E}">
        <p14:creationId xmlns:p14="http://schemas.microsoft.com/office/powerpoint/2010/main" val="362395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9E07E-8A4A-4EB9-83CB-90CF90B35159}" type="slidenum">
              <a:rPr lang="en-US" smtClean="0"/>
              <a:t>34</a:t>
            </a:fld>
            <a:endParaRPr lang="en-US"/>
          </a:p>
        </p:txBody>
      </p:sp>
    </p:spTree>
    <p:extLst>
      <p:ext uri="{BB962C8B-B14F-4D97-AF65-F5344CB8AC3E}">
        <p14:creationId xmlns:p14="http://schemas.microsoft.com/office/powerpoint/2010/main" val="284209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46</a:t>
            </a:fld>
            <a:endParaRPr lang="en-US" dirty="0"/>
          </a:p>
        </p:txBody>
      </p:sp>
    </p:spTree>
    <p:extLst>
      <p:ext uri="{BB962C8B-B14F-4D97-AF65-F5344CB8AC3E}">
        <p14:creationId xmlns:p14="http://schemas.microsoft.com/office/powerpoint/2010/main" val="117694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47</a:t>
            </a:fld>
            <a:endParaRPr lang="en-US" dirty="0"/>
          </a:p>
        </p:txBody>
      </p:sp>
    </p:spTree>
    <p:extLst>
      <p:ext uri="{BB962C8B-B14F-4D97-AF65-F5344CB8AC3E}">
        <p14:creationId xmlns:p14="http://schemas.microsoft.com/office/powerpoint/2010/main" val="241636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48</a:t>
            </a:fld>
            <a:endParaRPr lang="en-US" dirty="0"/>
          </a:p>
        </p:txBody>
      </p:sp>
    </p:spTree>
    <p:extLst>
      <p:ext uri="{BB962C8B-B14F-4D97-AF65-F5344CB8AC3E}">
        <p14:creationId xmlns:p14="http://schemas.microsoft.com/office/powerpoint/2010/main" val="248851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73232E-9D70-4864-A199-6FD94986A351}"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84119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3232E-9D70-4864-A199-6FD94986A351}"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0245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3232E-9D70-4864-A199-6FD94986A351}"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156465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3232E-9D70-4864-A199-6FD94986A351}"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8452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3232E-9D70-4864-A199-6FD94986A351}"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70370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73232E-9D70-4864-A199-6FD94986A351}"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708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73232E-9D70-4864-A199-6FD94986A351}"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416306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73232E-9D70-4864-A199-6FD94986A351}"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65808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3232E-9D70-4864-A199-6FD94986A351}"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4977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3232E-9D70-4864-A199-6FD94986A351}"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88655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3232E-9D70-4864-A199-6FD94986A351}"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126066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3232E-9D70-4864-A199-6FD94986A351}" type="datetimeFigureOut">
              <a:rPr lang="en-US" smtClean="0"/>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C0EE5-7CC9-4E0E-A916-ADFA62E0D155}" type="slidenum">
              <a:rPr lang="en-US" smtClean="0"/>
              <a:t>‹#›</a:t>
            </a:fld>
            <a:endParaRPr lang="en-US"/>
          </a:p>
        </p:txBody>
      </p:sp>
    </p:spTree>
    <p:extLst>
      <p:ext uri="{BB962C8B-B14F-4D97-AF65-F5344CB8AC3E}">
        <p14:creationId xmlns:p14="http://schemas.microsoft.com/office/powerpoint/2010/main" val="4122714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obert.thornhill@alabar.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labar.org/ala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0"/>
            <a:ext cx="5029200" cy="914399"/>
          </a:xfrm>
          <a:noFill/>
          <a:ln>
            <a:noFill/>
          </a:ln>
        </p:spPr>
        <p:style>
          <a:lnRef idx="1">
            <a:schemeClr val="dk1"/>
          </a:lnRef>
          <a:fillRef idx="2">
            <a:schemeClr val="dk1"/>
          </a:fillRef>
          <a:effectRef idx="1">
            <a:schemeClr val="dk1"/>
          </a:effectRef>
          <a:fontRef idx="minor">
            <a:schemeClr val="dk1"/>
          </a:fontRef>
        </p:style>
        <p:txBody>
          <a:bodyPr/>
          <a:lstStyle/>
          <a:p>
            <a:r>
              <a:rPr lang="en-US" b="1" dirty="0" smtClean="0">
                <a:solidFill>
                  <a:schemeClr val="bg1"/>
                </a:solidFill>
                <a:latin typeface="Times New Roman" panose="02020603050405020304" pitchFamily="18" charset="0"/>
                <a:cs typeface="Times New Roman" panose="02020603050405020304" pitchFamily="18" charset="0"/>
              </a:rPr>
              <a:t>Alabama State Bar</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7350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229600" cy="1018309"/>
          </a:xfrm>
        </p:spPr>
        <p:txBody>
          <a:bodyPr>
            <a:normAutofit/>
          </a:bodyPr>
          <a:lstStyle/>
          <a:p>
            <a:r>
              <a:rPr lang="en-US" sz="3200" dirty="0" smtClean="0"/>
              <a:t>Ways to Improve continued!</a:t>
            </a:r>
            <a:endParaRPr lang="en-US" sz="32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sz="2400" b="1" u="sng" dirty="0" smtClean="0"/>
              <a:t>The matter of faith!</a:t>
            </a:r>
            <a:r>
              <a:rPr lang="en-US" sz="2400" dirty="0" smtClean="0"/>
              <a:t>  For those of us who belong to a particular religion or denomination, or who espouse to a more “spiritual” way of life, practicing the tenets of our faith and reaching out to like-minded people can provide tremendous strength and guidance during times of challenge and stress.  </a:t>
            </a:r>
          </a:p>
          <a:p>
            <a:r>
              <a:rPr lang="en-US" sz="2400" b="1" u="sng" dirty="0" smtClean="0"/>
              <a:t>Utilizing the Alabama State Bar!</a:t>
            </a:r>
            <a:r>
              <a:rPr lang="en-US" sz="2400" dirty="0" smtClean="0"/>
              <a:t>  Reaching out to the Office of General Counsel for ethics questions and other legal situations can be very helpful.  The Practice Management Program can provide valuable guidance to solo practitioners and others who need help with the practical side of running a law office.  Finally, the Alabama Lawyer Assistance Program can provide assistance to any lawyer that may be struggling with a mental health issue or a substance use disorder.</a:t>
            </a:r>
            <a:endParaRPr lang="en-US" sz="2400" b="1" u="sng" dirty="0"/>
          </a:p>
        </p:txBody>
      </p:sp>
    </p:spTree>
    <p:extLst>
      <p:ext uri="{BB962C8B-B14F-4D97-AF65-F5344CB8AC3E}">
        <p14:creationId xmlns:p14="http://schemas.microsoft.com/office/powerpoint/2010/main" val="2031161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Lawyer Assistance Programs</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smtClean="0"/>
              <a:t>Alabama Lawyer Assistance Program</a:t>
            </a:r>
            <a:br>
              <a:rPr lang="en-US" sz="1600" b="1" dirty="0" smtClean="0"/>
            </a:br>
            <a:r>
              <a:rPr lang="en-US" sz="1600" dirty="0" smtClean="0"/>
              <a:t/>
            </a:r>
            <a:br>
              <a:rPr lang="en-US" sz="1600" dirty="0" smtClean="0"/>
            </a:br>
            <a:r>
              <a:rPr lang="en-US" sz="1600" dirty="0" smtClean="0"/>
              <a:t>(334) 517-2238 - Phone </a:t>
            </a:r>
            <a:br>
              <a:rPr lang="en-US" sz="1600" dirty="0" smtClean="0"/>
            </a:br>
            <a:r>
              <a:rPr lang="en-US" sz="1600" dirty="0" smtClean="0"/>
              <a:t>(334) 517-2239 - Fax </a:t>
            </a:r>
            <a:br>
              <a:rPr lang="en-US" sz="1600" dirty="0" smtClean="0"/>
            </a:br>
            <a:r>
              <a:rPr lang="en-US" sz="1600" dirty="0" smtClean="0"/>
              <a:t>(334) 224-6920  - 24 Hour Confidential Helpline </a:t>
            </a:r>
            <a:br>
              <a:rPr lang="en-US" sz="1600" dirty="0" smtClean="0"/>
            </a:br>
            <a:r>
              <a:rPr lang="en-US" sz="1600" dirty="0" smtClean="0">
                <a:hlinkClick r:id="rId3"/>
              </a:rPr>
              <a:t>robert.thornhill@alabar.org</a:t>
            </a:r>
            <a:r>
              <a:rPr lang="en-US" sz="1600" dirty="0" smtClean="0"/>
              <a:t/>
            </a:r>
            <a:br>
              <a:rPr lang="en-US" sz="1600" dirty="0" smtClean="0"/>
            </a:br>
            <a:endParaRPr lang="en-US" sz="1600" dirty="0" smtClean="0"/>
          </a:p>
          <a:p>
            <a:pPr marL="0" indent="0">
              <a:buNone/>
            </a:pPr>
            <a:r>
              <a:rPr lang="en-US" sz="1600" dirty="0" smtClean="0">
                <a:hlinkClick r:id="rId4"/>
              </a:rPr>
              <a:t>http://www.alabar.org/alap/</a:t>
            </a:r>
            <a:endParaRPr lang="en-US" sz="1600" dirty="0" smtClean="0"/>
          </a:p>
          <a:p>
            <a:pPr marL="0" indent="0">
              <a:buNone/>
            </a:pPr>
            <a:endParaRPr lang="en-US" sz="1600" dirty="0"/>
          </a:p>
          <a:p>
            <a:pPr marL="0" indent="0">
              <a:buNone/>
            </a:pPr>
            <a:r>
              <a:rPr lang="en-US" sz="1600" dirty="0"/>
              <a:t>	</a:t>
            </a:r>
            <a:endParaRPr lang="en-US" sz="1600" dirty="0" smtClean="0"/>
          </a:p>
          <a:p>
            <a:pPr marL="0" indent="0">
              <a:buNone/>
            </a:pPr>
            <a:r>
              <a:rPr lang="en-US" sz="1600" dirty="0"/>
              <a:t>	</a:t>
            </a:r>
          </a:p>
        </p:txBody>
      </p:sp>
    </p:spTree>
    <p:extLst>
      <p:ext uri="{BB962C8B-B14F-4D97-AF65-F5344CB8AC3E}">
        <p14:creationId xmlns:p14="http://schemas.microsoft.com/office/powerpoint/2010/main" val="2673744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Avoid a Complaint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00624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Criminal and Family Law?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3557587" cy="3962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00200"/>
            <a:ext cx="3733800" cy="3962400"/>
          </a:xfrm>
          <a:prstGeom prst="rect">
            <a:avLst/>
          </a:prstGeom>
        </p:spPr>
      </p:pic>
    </p:spTree>
    <p:extLst>
      <p:ext uri="{BB962C8B-B14F-4D97-AF65-F5344CB8AC3E}">
        <p14:creationId xmlns:p14="http://schemas.microsoft.com/office/powerpoint/2010/main" val="168220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Statistics </a:t>
            </a:r>
            <a:endParaRPr lang="en-US" dirty="0"/>
          </a:p>
        </p:txBody>
      </p:sp>
      <p:sp>
        <p:nvSpPr>
          <p:cNvPr id="3" name="Content Placeholder 2"/>
          <p:cNvSpPr>
            <a:spLocks noGrp="1"/>
          </p:cNvSpPr>
          <p:nvPr>
            <p:ph idx="1"/>
          </p:nvPr>
        </p:nvSpPr>
        <p:spPr/>
        <p:txBody>
          <a:bodyPr>
            <a:normAutofit fontScale="70000" lnSpcReduction="20000"/>
          </a:bodyPr>
          <a:lstStyle/>
          <a:p>
            <a:pPr marL="0" indent="0" hangingPunct="0">
              <a:buNone/>
            </a:pPr>
            <a:r>
              <a:rPr lang="en-US" b="1" dirty="0"/>
              <a:t>Complaints Received                                     </a:t>
            </a:r>
            <a:r>
              <a:rPr lang="en-US" b="1" dirty="0" smtClean="0"/>
              <a:t>	1181</a:t>
            </a:r>
            <a:endParaRPr lang="en-US" dirty="0"/>
          </a:p>
          <a:p>
            <a:pPr marL="0" indent="0" hangingPunct="0">
              <a:buNone/>
            </a:pPr>
            <a:r>
              <a:rPr lang="en-US" b="1" dirty="0"/>
              <a:t>Complaints Screened Out                               </a:t>
            </a:r>
            <a:r>
              <a:rPr lang="en-US" b="1" dirty="0" smtClean="0"/>
              <a:t>	873</a:t>
            </a:r>
            <a:endParaRPr lang="en-US" dirty="0"/>
          </a:p>
          <a:p>
            <a:pPr marL="0" indent="0" hangingPunct="0">
              <a:buNone/>
            </a:pPr>
            <a:r>
              <a:rPr lang="en-US" b="1" dirty="0"/>
              <a:t>Formal Investigation Files Opened               </a:t>
            </a:r>
            <a:r>
              <a:rPr lang="en-US" b="1" dirty="0" smtClean="0"/>
              <a:t>	 303</a:t>
            </a:r>
            <a:endParaRPr lang="en-US" dirty="0"/>
          </a:p>
          <a:p>
            <a:pPr marL="0" indent="0" hangingPunct="0">
              <a:buNone/>
            </a:pPr>
            <a:r>
              <a:rPr lang="en-US" b="1" dirty="0"/>
              <a:t> </a:t>
            </a:r>
            <a:endParaRPr lang="en-US" dirty="0"/>
          </a:p>
          <a:p>
            <a:pPr marL="0" indent="0" hangingPunct="0">
              <a:buNone/>
            </a:pPr>
            <a:r>
              <a:rPr lang="en-US" b="1" dirty="0"/>
              <a:t>Private Reprimands                                         </a:t>
            </a:r>
            <a:r>
              <a:rPr lang="en-US" b="1" dirty="0" smtClean="0"/>
              <a:t>	32 </a:t>
            </a:r>
            <a:endParaRPr lang="en-US" dirty="0"/>
          </a:p>
          <a:p>
            <a:pPr marL="0" indent="0" hangingPunct="0">
              <a:buNone/>
            </a:pPr>
            <a:r>
              <a:rPr lang="en-US" b="1" dirty="0"/>
              <a:t>Public Reprimands                                          </a:t>
            </a:r>
            <a:r>
              <a:rPr lang="en-US" b="1" dirty="0" smtClean="0"/>
              <a:t>	11</a:t>
            </a:r>
            <a:endParaRPr lang="en-US" dirty="0"/>
          </a:p>
          <a:p>
            <a:pPr marL="0" indent="0" hangingPunct="0">
              <a:buNone/>
            </a:pPr>
            <a:r>
              <a:rPr lang="en-US" b="1" dirty="0"/>
              <a:t>Suspensions                                                      </a:t>
            </a:r>
            <a:r>
              <a:rPr lang="en-US" b="1" dirty="0" smtClean="0"/>
              <a:t>	34</a:t>
            </a:r>
            <a:endParaRPr lang="en-US" dirty="0"/>
          </a:p>
          <a:p>
            <a:pPr marL="0" indent="0" hangingPunct="0">
              <a:buNone/>
            </a:pPr>
            <a:r>
              <a:rPr lang="en-US" b="1" dirty="0"/>
              <a:t>Disbarments                                                      </a:t>
            </a:r>
            <a:r>
              <a:rPr lang="en-US" b="1" dirty="0" smtClean="0"/>
              <a:t>	9 </a:t>
            </a:r>
            <a:endParaRPr lang="en-US" dirty="0"/>
          </a:p>
          <a:p>
            <a:pPr marL="0" indent="0" hangingPunct="0">
              <a:buNone/>
            </a:pPr>
            <a:r>
              <a:rPr lang="en-US" b="1" dirty="0"/>
              <a:t>Consent to Disbarment                                    </a:t>
            </a:r>
            <a:r>
              <a:rPr lang="en-US" b="1" dirty="0" smtClean="0"/>
              <a:t>	3</a:t>
            </a:r>
            <a:endParaRPr lang="en-US" dirty="0"/>
          </a:p>
          <a:p>
            <a:pPr marL="0" indent="0" hangingPunct="0">
              <a:buNone/>
            </a:pPr>
            <a:r>
              <a:rPr lang="en-US" b="1" dirty="0"/>
              <a:t>Transfer to Disability Inactive                        </a:t>
            </a:r>
            <a:r>
              <a:rPr lang="en-US" b="1" dirty="0" smtClean="0"/>
              <a:t>	10</a:t>
            </a:r>
            <a:endParaRPr lang="en-US" dirty="0"/>
          </a:p>
          <a:p>
            <a:pPr marL="0" indent="0" hangingPunct="0">
              <a:buNone/>
            </a:pPr>
            <a:r>
              <a:rPr lang="en-US" b="1" dirty="0"/>
              <a:t>Probation  (in connection with discipline)     </a:t>
            </a:r>
            <a:r>
              <a:rPr lang="en-US" b="1" dirty="0" smtClean="0"/>
              <a:t>	8</a:t>
            </a:r>
            <a:endParaRPr lang="en-US" dirty="0"/>
          </a:p>
          <a:p>
            <a:pPr marL="0" indent="0" hangingPunct="0">
              <a:buNone/>
            </a:pPr>
            <a:r>
              <a:rPr lang="en-US" b="1" dirty="0"/>
              <a:t> </a:t>
            </a:r>
            <a:endParaRPr lang="en-US" dirty="0"/>
          </a:p>
        </p:txBody>
      </p:sp>
    </p:spTree>
    <p:extLst>
      <p:ext uri="{BB962C8B-B14F-4D97-AF65-F5344CB8AC3E}">
        <p14:creationId xmlns:p14="http://schemas.microsoft.com/office/powerpoint/2010/main" val="2496600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smtClean="0"/>
              <a:t>Don’t Rely on Your Friends for Ethics Advice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71600"/>
            <a:ext cx="5562600" cy="4267200"/>
          </a:xfrm>
        </p:spPr>
      </p:pic>
    </p:spTree>
    <p:extLst>
      <p:ext uri="{BB962C8B-B14F-4D97-AF65-F5344CB8AC3E}">
        <p14:creationId xmlns:p14="http://schemas.microsoft.com/office/powerpoint/2010/main" val="2325130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Ethics Opinions</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a:t>Alabama Rules of Disciplinary Procedure</a:t>
            </a:r>
          </a:p>
          <a:p>
            <a:pPr marL="0" indent="0" algn="ctr">
              <a:buNone/>
            </a:pPr>
            <a:r>
              <a:rPr lang="en-US" dirty="0"/>
              <a:t>Rule 18.</a:t>
            </a:r>
          </a:p>
          <a:p>
            <a:pPr marL="0" indent="0" algn="ctr">
              <a:buNone/>
            </a:pPr>
            <a:endParaRPr lang="en-US" dirty="0" smtClean="0"/>
          </a:p>
          <a:p>
            <a:pPr marL="0" indent="0" algn="ctr">
              <a:buNone/>
            </a:pPr>
            <a:r>
              <a:rPr lang="en-US" dirty="0" smtClean="0"/>
              <a:t>Conduct </a:t>
            </a:r>
            <a:r>
              <a:rPr lang="en-US" dirty="0"/>
              <a:t>not subject to disciplinary action.</a:t>
            </a:r>
          </a:p>
          <a:p>
            <a:pPr marL="0" indent="0">
              <a:buNone/>
            </a:pPr>
            <a:endParaRPr lang="en-US" dirty="0"/>
          </a:p>
          <a:p>
            <a:pPr marL="0" indent="0">
              <a:buNone/>
            </a:pPr>
            <a:r>
              <a:rPr lang="en-US" dirty="0" smtClean="0"/>
              <a:t> 	If</a:t>
            </a:r>
            <a:r>
              <a:rPr lang="en-US" dirty="0"/>
              <a:t>, </a:t>
            </a:r>
            <a:r>
              <a:rPr lang="en-US" u="sng" dirty="0"/>
              <a:t>before</a:t>
            </a:r>
            <a:r>
              <a:rPr lang="en-US" dirty="0"/>
              <a:t> engaging in a particular course of conduct, a lawyer makes a </a:t>
            </a:r>
            <a:r>
              <a:rPr lang="en-US" u="sng" dirty="0"/>
              <a:t>full and fair disclosure</a:t>
            </a:r>
            <a:r>
              <a:rPr lang="en-US" dirty="0"/>
              <a:t>, to the Office of General Counsel, said inquiry shall be considered </a:t>
            </a:r>
            <a:r>
              <a:rPr lang="en-US" u="sng" dirty="0"/>
              <a:t>confidential</a:t>
            </a:r>
            <a:r>
              <a:rPr lang="en-US" dirty="0"/>
              <a:t>. Additionally, if said lawyer receives a formal or informal opinion from the Office of General Counsel that the </a:t>
            </a:r>
            <a:r>
              <a:rPr lang="en-US" u="sng" dirty="0"/>
              <a:t>proposed conduct is permissible</a:t>
            </a:r>
            <a:r>
              <a:rPr lang="en-US" dirty="0"/>
              <a:t>, such conduct </a:t>
            </a:r>
            <a:r>
              <a:rPr lang="en-US" u="sng" dirty="0"/>
              <a:t>shall not be subject to disciplinary action</a:t>
            </a:r>
            <a:r>
              <a:rPr lang="en-US" dirty="0"/>
              <a:t>. </a:t>
            </a:r>
            <a:r>
              <a:rPr lang="en-US" dirty="0" smtClean="0"/>
              <a:t> </a:t>
            </a:r>
          </a:p>
          <a:p>
            <a:endParaRPr lang="en-US" dirty="0"/>
          </a:p>
        </p:txBody>
      </p:sp>
    </p:spTree>
    <p:extLst>
      <p:ext uri="{BB962C8B-B14F-4D97-AF65-F5344CB8AC3E}">
        <p14:creationId xmlns:p14="http://schemas.microsoft.com/office/powerpoint/2010/main" val="2656972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Opinions</a:t>
            </a:r>
            <a:endParaRPr lang="en-US" dirty="0"/>
          </a:p>
        </p:txBody>
      </p:sp>
      <p:sp>
        <p:nvSpPr>
          <p:cNvPr id="3" name="Content Placeholder 2"/>
          <p:cNvSpPr>
            <a:spLocks noGrp="1"/>
          </p:cNvSpPr>
          <p:nvPr>
            <p:ph idx="1"/>
          </p:nvPr>
        </p:nvSpPr>
        <p:spPr/>
        <p:txBody>
          <a:bodyPr/>
          <a:lstStyle/>
          <a:p>
            <a:pPr marL="0" indent="0">
              <a:buNone/>
            </a:pPr>
            <a:r>
              <a:rPr lang="en-US" dirty="0"/>
              <a:t>	</a:t>
            </a:r>
            <a:r>
              <a:rPr lang="en-US" u="sng" dirty="0" smtClean="0"/>
              <a:t>What Our Office Can Do</a:t>
            </a:r>
            <a:r>
              <a:rPr lang="en-US" dirty="0" smtClean="0"/>
              <a:t>:</a:t>
            </a:r>
          </a:p>
          <a:p>
            <a:pPr marL="0" indent="0">
              <a:buNone/>
            </a:pPr>
            <a:endParaRPr lang="en-US" dirty="0"/>
          </a:p>
          <a:p>
            <a:pPr marL="0" indent="0">
              <a:buNone/>
            </a:pPr>
            <a:r>
              <a:rPr lang="en-US" dirty="0" smtClean="0"/>
              <a:t>Give you a confidential opinion regarding the ethical propriety of your own prospective conduct based upon a verifiable set of facts.</a:t>
            </a:r>
            <a:endParaRPr lang="en-US" dirty="0"/>
          </a:p>
        </p:txBody>
      </p:sp>
    </p:spTree>
    <p:extLst>
      <p:ext uri="{BB962C8B-B14F-4D97-AF65-F5344CB8AC3E}">
        <p14:creationId xmlns:p14="http://schemas.microsoft.com/office/powerpoint/2010/main" val="356437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Opinions</a:t>
            </a:r>
            <a:endParaRPr lang="en-US" dirty="0"/>
          </a:p>
        </p:txBody>
      </p:sp>
      <p:sp>
        <p:nvSpPr>
          <p:cNvPr id="3" name="Content Placeholder 2"/>
          <p:cNvSpPr>
            <a:spLocks noGrp="1"/>
          </p:cNvSpPr>
          <p:nvPr>
            <p:ph idx="1"/>
          </p:nvPr>
        </p:nvSpPr>
        <p:spPr/>
        <p:txBody>
          <a:bodyPr/>
          <a:lstStyle/>
          <a:p>
            <a:pPr marL="0" indent="0">
              <a:buNone/>
            </a:pPr>
            <a:r>
              <a:rPr lang="en-US" dirty="0"/>
              <a:t>	</a:t>
            </a:r>
            <a:r>
              <a:rPr lang="en-US" u="sng" dirty="0" smtClean="0"/>
              <a:t>What Our Office Cannot Do</a:t>
            </a:r>
            <a:r>
              <a:rPr lang="en-US" dirty="0" smtClean="0"/>
              <a:t>:</a:t>
            </a:r>
          </a:p>
          <a:p>
            <a:pPr marL="0" indent="0">
              <a:buNone/>
            </a:pPr>
            <a:endParaRPr lang="en-US" dirty="0"/>
          </a:p>
          <a:p>
            <a:pPr marL="0" indent="0">
              <a:buNone/>
            </a:pPr>
            <a:r>
              <a:rPr lang="en-US" dirty="0" smtClean="0"/>
              <a:t>- 	Provide </a:t>
            </a:r>
            <a:r>
              <a:rPr lang="en-US" dirty="0"/>
              <a:t>legal advice or conclusions</a:t>
            </a:r>
          </a:p>
          <a:p>
            <a:pPr marL="0" indent="0">
              <a:buNone/>
            </a:pPr>
            <a:r>
              <a:rPr lang="en-US" dirty="0" smtClean="0"/>
              <a:t>- 	Comment or opine on your past </a:t>
            </a:r>
            <a:r>
              <a:rPr lang="en-US" dirty="0"/>
              <a:t>conduct</a:t>
            </a:r>
          </a:p>
          <a:p>
            <a:pPr marL="0" indent="0">
              <a:buNone/>
            </a:pPr>
            <a:r>
              <a:rPr lang="en-US" dirty="0" smtClean="0"/>
              <a:t>- 	Comment or opine on the conduct of 	another lawyer</a:t>
            </a:r>
          </a:p>
          <a:p>
            <a:pPr marL="0" indent="0">
              <a:buNone/>
            </a:pPr>
            <a:r>
              <a:rPr lang="en-US" dirty="0" smtClean="0"/>
              <a:t>- 	Answer hypothetical questions</a:t>
            </a:r>
            <a:endParaRPr lang="en-US" dirty="0"/>
          </a:p>
        </p:txBody>
      </p:sp>
    </p:spTree>
    <p:extLst>
      <p:ext uri="{BB962C8B-B14F-4D97-AF65-F5344CB8AC3E}">
        <p14:creationId xmlns:p14="http://schemas.microsoft.com/office/powerpoint/2010/main" val="162104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Case of the Month</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0600"/>
            <a:ext cx="7372389" cy="6477000"/>
          </a:xfrm>
        </p:spPr>
      </p:pic>
    </p:spTree>
    <p:extLst>
      <p:ext uri="{BB962C8B-B14F-4D97-AF65-F5344CB8AC3E}">
        <p14:creationId xmlns:p14="http://schemas.microsoft.com/office/powerpoint/2010/main" val="380367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667000"/>
          </a:xfrm>
        </p:spPr>
        <p:txBody>
          <a:bodyPr>
            <a:normAutofit/>
          </a:bodyPr>
          <a:lstStyle/>
          <a:p>
            <a:endParaRPr lang="en-US" dirty="0"/>
          </a:p>
        </p:txBody>
      </p:sp>
      <p:sp>
        <p:nvSpPr>
          <p:cNvPr id="3" name="Subtitle 2"/>
          <p:cNvSpPr>
            <a:spLocks noGrp="1"/>
          </p:cNvSpPr>
          <p:nvPr>
            <p:ph type="subTitle" idx="1"/>
          </p:nvPr>
        </p:nvSpPr>
        <p:spPr>
          <a:xfrm>
            <a:off x="1371600" y="3048000"/>
            <a:ext cx="6400800" cy="3048000"/>
          </a:xfrm>
        </p:spPr>
        <p:txBody>
          <a:bodyPr>
            <a:normAutofit/>
          </a:bodyPr>
          <a:lstStyle/>
          <a:p>
            <a:pPr>
              <a:spcBef>
                <a:spcPts val="0"/>
              </a:spcBef>
            </a:pPr>
            <a:r>
              <a:rPr lang="en-US" b="1" dirty="0" smtClean="0"/>
              <a:t>HOW TO AVOID A LETTER FROM THE OFFICE OF GENERAL COUNSEL?</a:t>
            </a:r>
          </a:p>
          <a:p>
            <a:pPr>
              <a:spcBef>
                <a:spcPts val="0"/>
              </a:spcBef>
            </a:pPr>
            <a:endParaRPr lang="en-US" dirty="0"/>
          </a:p>
          <a:p>
            <a:pPr>
              <a:spcBef>
                <a:spcPts val="0"/>
              </a:spcBef>
            </a:pPr>
            <a:r>
              <a:rPr lang="en-US" sz="1800" dirty="0" smtClean="0"/>
              <a:t>Jeremy McIntire </a:t>
            </a:r>
          </a:p>
          <a:p>
            <a:pPr>
              <a:spcBef>
                <a:spcPts val="0"/>
              </a:spcBef>
            </a:pPr>
            <a:r>
              <a:rPr lang="en-US" sz="1800" dirty="0" smtClean="0"/>
              <a:t>Assistant General Counsel</a:t>
            </a:r>
          </a:p>
          <a:p>
            <a:pPr>
              <a:spcBef>
                <a:spcPts val="0"/>
              </a:spcBef>
            </a:pPr>
            <a:r>
              <a:rPr lang="en-US" sz="1800" smtClean="0"/>
              <a:t>December 5, 2019</a:t>
            </a:r>
            <a:endParaRPr lang="en-US" sz="1800" dirty="0"/>
          </a:p>
          <a:p>
            <a:pPr>
              <a:spcBef>
                <a:spcPts val="0"/>
              </a:spcBef>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1000"/>
            <a:ext cx="6248400" cy="2209800"/>
          </a:xfrm>
          <a:prstGeom prst="rect">
            <a:avLst/>
          </a:prstGeom>
        </p:spPr>
      </p:pic>
    </p:spTree>
    <p:extLst>
      <p:ext uri="{BB962C8B-B14F-4D97-AF65-F5344CB8AC3E}">
        <p14:creationId xmlns:p14="http://schemas.microsoft.com/office/powerpoint/2010/main" val="301098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Lawyer buys washing machine</a:t>
            </a:r>
          </a:p>
          <a:p>
            <a:endParaRPr lang="en-US" dirty="0"/>
          </a:p>
          <a:p>
            <a:r>
              <a:rPr lang="en-US" dirty="0" smtClean="0"/>
              <a:t>Company issues recall on washing machine</a:t>
            </a:r>
          </a:p>
          <a:p>
            <a:endParaRPr lang="en-US" dirty="0"/>
          </a:p>
          <a:p>
            <a:r>
              <a:rPr lang="en-US" dirty="0" smtClean="0"/>
              <a:t>Lawyer has two options:</a:t>
            </a:r>
          </a:p>
          <a:p>
            <a:pPr lvl="1"/>
            <a:r>
              <a:rPr lang="en-US" dirty="0" smtClean="0"/>
              <a:t>Rebate or Repair</a:t>
            </a:r>
          </a:p>
          <a:p>
            <a:r>
              <a:rPr lang="en-US" dirty="0" smtClean="0"/>
              <a:t>Repairman fails to appear at scheduled date</a:t>
            </a:r>
          </a:p>
          <a:p>
            <a:pPr marL="0" indent="0">
              <a:buNone/>
            </a:pPr>
            <a:endParaRPr lang="en-US" dirty="0" smtClean="0"/>
          </a:p>
          <a:p>
            <a:r>
              <a:rPr lang="en-US" dirty="0" smtClean="0"/>
              <a:t>Lawyer calls company to complain</a:t>
            </a:r>
            <a:endParaRPr lang="en-US" dirty="0"/>
          </a:p>
        </p:txBody>
      </p:sp>
    </p:spTree>
    <p:extLst>
      <p:ext uri="{BB962C8B-B14F-4D97-AF65-F5344CB8AC3E}">
        <p14:creationId xmlns:p14="http://schemas.microsoft.com/office/powerpoint/2010/main" val="15861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Lawyer introduces himself as a lawyer in Alabama and tells Customer Service his is going to sue the company in small claims court.</a:t>
            </a:r>
          </a:p>
          <a:p>
            <a:pPr marL="0" indent="0">
              <a:buNone/>
            </a:pPr>
            <a:endParaRPr lang="en-US" dirty="0" smtClean="0"/>
          </a:p>
          <a:p>
            <a:r>
              <a:rPr lang="en-US" dirty="0" smtClean="0"/>
              <a:t>Lawyer is put on hold for thirty minutes</a:t>
            </a:r>
          </a:p>
          <a:p>
            <a:endParaRPr lang="en-US" dirty="0"/>
          </a:p>
          <a:p>
            <a:r>
              <a:rPr lang="en-US" dirty="0" smtClean="0"/>
              <a:t>Company tells lawyer the actual repair date is the next day</a:t>
            </a:r>
          </a:p>
          <a:p>
            <a:endParaRPr lang="en-US" dirty="0"/>
          </a:p>
        </p:txBody>
      </p:sp>
    </p:spTree>
    <p:extLst>
      <p:ext uri="{BB962C8B-B14F-4D97-AF65-F5344CB8AC3E}">
        <p14:creationId xmlns:p14="http://schemas.microsoft.com/office/powerpoint/2010/main" val="420345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hangingPunct="0"/>
            <a:r>
              <a:rPr lang="en-US" dirty="0"/>
              <a:t>I’ll tell you what; look here you </a:t>
            </a:r>
            <a:r>
              <a:rPr lang="en-US" dirty="0" smtClean="0"/>
              <a:t>f****** </a:t>
            </a:r>
            <a:r>
              <a:rPr lang="en-US" dirty="0"/>
              <a:t>bitch.  I’m just going to haul you into </a:t>
            </a:r>
            <a:r>
              <a:rPr lang="en-US" dirty="0" smtClean="0"/>
              <a:t>f****** </a:t>
            </a:r>
            <a:r>
              <a:rPr lang="en-US" dirty="0"/>
              <a:t>court.  Go </a:t>
            </a:r>
            <a:r>
              <a:rPr lang="en-US" dirty="0" smtClean="0"/>
              <a:t>f*** </a:t>
            </a:r>
            <a:r>
              <a:rPr lang="en-US" dirty="0"/>
              <a:t>yourself, you </a:t>
            </a:r>
            <a:r>
              <a:rPr lang="en-US" dirty="0" smtClean="0"/>
              <a:t>f****** c***.  </a:t>
            </a:r>
            <a:r>
              <a:rPr lang="en-US" dirty="0"/>
              <a:t>You’re about as much help as that </a:t>
            </a:r>
            <a:r>
              <a:rPr lang="en-US" dirty="0" smtClean="0"/>
              <a:t>f****** n***** </a:t>
            </a:r>
            <a:r>
              <a:rPr lang="en-US" dirty="0"/>
              <a:t>that I spoke with. </a:t>
            </a:r>
          </a:p>
          <a:p>
            <a:pPr hangingPunct="0"/>
            <a:endParaRPr lang="en-US" dirty="0"/>
          </a:p>
          <a:p>
            <a:pPr hangingPunct="0"/>
            <a:r>
              <a:rPr lang="en-US" dirty="0"/>
              <a:t> “</a:t>
            </a:r>
            <a:r>
              <a:rPr lang="en-US" dirty="0" smtClean="0"/>
              <a:t>F*** </a:t>
            </a:r>
            <a:r>
              <a:rPr lang="en-US" dirty="0"/>
              <a:t>you. </a:t>
            </a:r>
            <a:r>
              <a:rPr lang="en-US" dirty="0" smtClean="0"/>
              <a:t>F*** </a:t>
            </a:r>
            <a:r>
              <a:rPr lang="en-US" dirty="0"/>
              <a:t>you, you bitch.”</a:t>
            </a:r>
          </a:p>
          <a:p>
            <a:pPr hangingPunct="0"/>
            <a:endParaRPr lang="en-US" dirty="0"/>
          </a:p>
          <a:p>
            <a:pPr hangingPunct="0"/>
            <a:r>
              <a:rPr lang="en-US" dirty="0"/>
              <a:t>	There’s some . . . I promise you there’s somebody at Samsung that’s an Asian, that’s above you.  No lady, no woman at Samsung is the highest level.  I can promise you that.  So there is somebody above you.  I would like to speak with them, please.  </a:t>
            </a:r>
          </a:p>
          <a:p>
            <a:pPr hangingPunct="0"/>
            <a:endParaRPr lang="en-US" dirty="0"/>
          </a:p>
          <a:p>
            <a:pPr hangingPunct="0"/>
            <a:r>
              <a:rPr lang="en-US" dirty="0"/>
              <a:t>	 “I will shoot you in the </a:t>
            </a:r>
            <a:r>
              <a:rPr lang="en-US" dirty="0" smtClean="0"/>
              <a:t>f****** </a:t>
            </a:r>
            <a:r>
              <a:rPr lang="en-US" dirty="0"/>
              <a:t>head . . . I want you to go </a:t>
            </a:r>
            <a:r>
              <a:rPr lang="en-US" dirty="0" smtClean="0"/>
              <a:t>f*** a d***.”</a:t>
            </a:r>
            <a:endParaRPr lang="en-US" dirty="0"/>
          </a:p>
          <a:p>
            <a:endParaRPr lang="en-US" dirty="0"/>
          </a:p>
        </p:txBody>
      </p:sp>
    </p:spTree>
    <p:extLst>
      <p:ext uri="{BB962C8B-B14F-4D97-AF65-F5344CB8AC3E}">
        <p14:creationId xmlns:p14="http://schemas.microsoft.com/office/powerpoint/2010/main" val="171875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of the Year</a:t>
            </a:r>
            <a:endParaRPr lang="en-US" b="1" dirty="0"/>
          </a:p>
        </p:txBody>
      </p:sp>
      <p:pic>
        <p:nvPicPr>
          <p:cNvPr id="4" name="Content Placeholder 3"/>
          <p:cNvPicPr>
            <a:picLocks noGrp="1" noChangeAspect="1"/>
          </p:cNvPicPr>
          <p:nvPr>
            <p:ph idx="1"/>
          </p:nvPr>
        </p:nvPicPr>
        <p:blipFill>
          <a:blip r:embed="rId2"/>
          <a:srcRect/>
          <a:stretch>
            <a:fillRect/>
          </a:stretch>
        </p:blipFill>
        <p:spPr>
          <a:xfrm>
            <a:off x="1676400" y="1600200"/>
            <a:ext cx="5715000" cy="4525963"/>
          </a:xfrm>
          <a:prstGeom prst="rect">
            <a:avLst/>
          </a:prstGeom>
        </p:spPr>
      </p:pic>
    </p:spTree>
    <p:extLst>
      <p:ext uri="{BB962C8B-B14F-4D97-AF65-F5344CB8AC3E}">
        <p14:creationId xmlns:p14="http://schemas.microsoft.com/office/powerpoint/2010/main" val="276854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of the Decade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1" y="1600200"/>
            <a:ext cx="5486400" cy="4525963"/>
          </a:xfrm>
        </p:spPr>
      </p:pic>
    </p:spTree>
    <p:extLst>
      <p:ext uri="{BB962C8B-B14F-4D97-AF65-F5344CB8AC3E}">
        <p14:creationId xmlns:p14="http://schemas.microsoft.com/office/powerpoint/2010/main" val="50200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Your Potential Clients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81200"/>
            <a:ext cx="4952999" cy="3657599"/>
          </a:xfrm>
        </p:spPr>
      </p:pic>
    </p:spTree>
    <p:extLst>
      <p:ext uri="{BB962C8B-B14F-4D97-AF65-F5344CB8AC3E}">
        <p14:creationId xmlns:p14="http://schemas.microsoft.com/office/powerpoint/2010/main" val="1249321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smtClean="0"/>
              <a:t>Rule 1.7</a:t>
            </a:r>
            <a:br>
              <a:rPr lang="en-US" sz="2800" dirty="0" smtClean="0"/>
            </a:br>
            <a:r>
              <a:rPr lang="en-US" sz="2800" dirty="0" smtClean="0"/>
              <a:t>Conflict of Interest:  General Rule</a:t>
            </a:r>
            <a:endParaRPr lang="en-US" sz="2800" dirty="0"/>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pPr marL="0" indent="0" algn="just">
              <a:buNone/>
            </a:pPr>
            <a:r>
              <a:rPr lang="en-US" dirty="0"/>
              <a:t>(a) A lawyer shall not represent a client if the representation of that client will </a:t>
            </a:r>
            <a:r>
              <a:rPr lang="en-US" dirty="0" smtClean="0"/>
              <a:t>be directly </a:t>
            </a:r>
            <a:r>
              <a:rPr lang="en-US" dirty="0"/>
              <a:t>adverse to another client, unless:</a:t>
            </a:r>
          </a:p>
          <a:p>
            <a:pPr marL="0" indent="0" algn="just">
              <a:buNone/>
            </a:pPr>
            <a:endParaRPr lang="en-US" dirty="0" smtClean="0"/>
          </a:p>
          <a:p>
            <a:pPr marL="0" indent="0" algn="just">
              <a:buNone/>
            </a:pPr>
            <a:r>
              <a:rPr lang="en-US" dirty="0" smtClean="0"/>
              <a:t>(</a:t>
            </a:r>
            <a:r>
              <a:rPr lang="en-US" dirty="0"/>
              <a:t>1) The lawyer reasonably believes the representation will not </a:t>
            </a:r>
            <a:r>
              <a:rPr lang="en-US" dirty="0" smtClean="0"/>
              <a:t>adversely affect </a:t>
            </a:r>
            <a:r>
              <a:rPr lang="en-US" dirty="0"/>
              <a:t>the relationship with the other client; and</a:t>
            </a:r>
          </a:p>
          <a:p>
            <a:pPr marL="0" indent="0" algn="just">
              <a:buNone/>
            </a:pPr>
            <a:endParaRPr lang="en-US" dirty="0" smtClean="0"/>
          </a:p>
          <a:p>
            <a:pPr marL="0" indent="0" algn="just">
              <a:buNone/>
            </a:pPr>
            <a:r>
              <a:rPr lang="en-US" dirty="0" smtClean="0"/>
              <a:t>(</a:t>
            </a:r>
            <a:r>
              <a:rPr lang="en-US" dirty="0"/>
              <a:t>2) Each client consents after consultation.</a:t>
            </a:r>
          </a:p>
          <a:p>
            <a:pPr marL="0" indent="0" algn="just">
              <a:buNone/>
            </a:pPr>
            <a:endParaRPr lang="en-US" dirty="0" smtClean="0"/>
          </a:p>
          <a:p>
            <a:pPr marL="0" indent="0" algn="just">
              <a:buNone/>
            </a:pPr>
            <a:r>
              <a:rPr lang="en-US" dirty="0" smtClean="0"/>
              <a:t>(</a:t>
            </a:r>
            <a:r>
              <a:rPr lang="en-US" dirty="0"/>
              <a:t>b) A lawyer shall not represent a client if the representation of that client may </a:t>
            </a:r>
            <a:r>
              <a:rPr lang="en-US" dirty="0" smtClean="0"/>
              <a:t>be materially </a:t>
            </a:r>
            <a:r>
              <a:rPr lang="en-US" dirty="0"/>
              <a:t>limited by the lawyer's responsibilities to another client or a third person, or </a:t>
            </a:r>
            <a:r>
              <a:rPr lang="en-US" dirty="0" smtClean="0"/>
              <a:t>by the </a:t>
            </a:r>
            <a:r>
              <a:rPr lang="en-US" dirty="0"/>
              <a:t>lawyer's own interests, unless:</a:t>
            </a:r>
          </a:p>
          <a:p>
            <a:pPr marL="0" indent="0" algn="just">
              <a:buNone/>
            </a:pPr>
            <a:endParaRPr lang="en-US" dirty="0" smtClean="0"/>
          </a:p>
          <a:p>
            <a:pPr marL="0" indent="0" algn="just">
              <a:buNone/>
            </a:pPr>
            <a:r>
              <a:rPr lang="en-US" dirty="0" smtClean="0"/>
              <a:t>(</a:t>
            </a:r>
            <a:r>
              <a:rPr lang="en-US" dirty="0"/>
              <a:t>1) The lawyer reasonably believes the representation will not </a:t>
            </a:r>
            <a:r>
              <a:rPr lang="en-US" dirty="0" smtClean="0"/>
              <a:t>be adversely </a:t>
            </a:r>
            <a:r>
              <a:rPr lang="en-US" dirty="0"/>
              <a:t>affected; and</a:t>
            </a:r>
          </a:p>
          <a:p>
            <a:pPr marL="0" indent="0" algn="just">
              <a:buNone/>
            </a:pPr>
            <a:endParaRPr lang="en-US" dirty="0" smtClean="0"/>
          </a:p>
          <a:p>
            <a:pPr marL="0" indent="0" algn="just">
              <a:buNone/>
            </a:pPr>
            <a:r>
              <a:rPr lang="en-US" dirty="0" smtClean="0"/>
              <a:t>(</a:t>
            </a:r>
            <a:r>
              <a:rPr lang="en-US" dirty="0"/>
              <a:t>2) The client consents after consultation. When representation of </a:t>
            </a:r>
            <a:r>
              <a:rPr lang="en-US" dirty="0" smtClean="0"/>
              <a:t>multiple clients </a:t>
            </a:r>
            <a:r>
              <a:rPr lang="en-US" dirty="0"/>
              <a:t>in a single matter is undertaken, the consultation shall include </a:t>
            </a:r>
            <a:r>
              <a:rPr lang="en-US" dirty="0" smtClean="0"/>
              <a:t>explanation of </a:t>
            </a:r>
            <a:r>
              <a:rPr lang="en-US" dirty="0"/>
              <a:t>the implications of the common representation and the advantages and </a:t>
            </a:r>
            <a:r>
              <a:rPr lang="en-US" dirty="0" smtClean="0"/>
              <a:t>risks involved</a:t>
            </a:r>
            <a:r>
              <a:rPr lang="en-US" dirty="0"/>
              <a:t>.</a:t>
            </a:r>
          </a:p>
        </p:txBody>
      </p:sp>
    </p:spTree>
    <p:extLst>
      <p:ext uri="{BB962C8B-B14F-4D97-AF65-F5344CB8AC3E}">
        <p14:creationId xmlns:p14="http://schemas.microsoft.com/office/powerpoint/2010/main" val="308239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Rule 1.9</a:t>
            </a:r>
            <a:br>
              <a:rPr lang="en-US" sz="3200" dirty="0" smtClean="0"/>
            </a:br>
            <a:r>
              <a:rPr lang="en-US" sz="3200" dirty="0" smtClean="0"/>
              <a:t>Conflict of Interest: Former Clients</a:t>
            </a:r>
            <a:endParaRPr lang="en-US" sz="32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 lawyer who has formerly represented a client in a matter shall not thereafter:</a:t>
            </a:r>
          </a:p>
          <a:p>
            <a:pPr marL="0" indent="0">
              <a:buNone/>
            </a:pPr>
            <a:endParaRPr lang="en-US" dirty="0" smtClean="0"/>
          </a:p>
          <a:p>
            <a:pPr marL="0" indent="0">
              <a:buNone/>
            </a:pPr>
            <a:r>
              <a:rPr lang="en-US" dirty="0" smtClean="0"/>
              <a:t>(a) Represent </a:t>
            </a:r>
            <a:r>
              <a:rPr lang="en-US" dirty="0"/>
              <a:t>another person in the same or a substantially related matter </a:t>
            </a:r>
            <a:r>
              <a:rPr lang="en-US" dirty="0" smtClean="0"/>
              <a:t>in which </a:t>
            </a:r>
            <a:r>
              <a:rPr lang="en-US" dirty="0"/>
              <a:t>that person's interests are materially adverse to the interests of the former client</a:t>
            </a:r>
            <a:r>
              <a:rPr lang="en-US" dirty="0" smtClean="0"/>
              <a:t>, unless </a:t>
            </a:r>
            <a:r>
              <a:rPr lang="en-US" dirty="0"/>
              <a:t>the former client consents after consultation; </a:t>
            </a:r>
            <a:r>
              <a:rPr lang="en-US" dirty="0" smtClean="0"/>
              <a:t>or</a:t>
            </a:r>
          </a:p>
          <a:p>
            <a:pPr marL="0" indent="0">
              <a:buNone/>
            </a:pPr>
            <a:endParaRPr lang="en-US" dirty="0"/>
          </a:p>
          <a:p>
            <a:pPr marL="0" indent="0">
              <a:buNone/>
            </a:pPr>
            <a:r>
              <a:rPr lang="en-US" dirty="0"/>
              <a:t>(b) Use information relating to the representation to the disadvantage of </a:t>
            </a:r>
            <a:r>
              <a:rPr lang="en-US" dirty="0" err="1" smtClean="0"/>
              <a:t>theformer</a:t>
            </a:r>
            <a:r>
              <a:rPr lang="en-US" dirty="0" smtClean="0"/>
              <a:t> </a:t>
            </a:r>
            <a:r>
              <a:rPr lang="en-US" dirty="0"/>
              <a:t>client except as Rule 1.6 or Rule 3.3 would permit or require with respect to </a:t>
            </a:r>
            <a:r>
              <a:rPr lang="en-US" dirty="0" smtClean="0"/>
              <a:t>a client </a:t>
            </a:r>
            <a:r>
              <a:rPr lang="en-US" dirty="0"/>
              <a:t>or when the information has become generally known.</a:t>
            </a:r>
          </a:p>
        </p:txBody>
      </p:sp>
    </p:spTree>
    <p:extLst>
      <p:ext uri="{BB962C8B-B14F-4D97-AF65-F5344CB8AC3E}">
        <p14:creationId xmlns:p14="http://schemas.microsoft.com/office/powerpoint/2010/main" val="147682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There is a rebuttable presumption that a lawyer obtains confidential information during any attorney-client relationship.</a:t>
            </a:r>
          </a:p>
          <a:p>
            <a:r>
              <a:rPr lang="en-US" dirty="0" smtClean="0"/>
              <a:t>Limit intake of information until officially hired by the client.</a:t>
            </a:r>
          </a:p>
          <a:p>
            <a:r>
              <a:rPr lang="en-US" dirty="0" smtClean="0"/>
              <a:t>Always perform a conflicts check prior to undertaking representation of a client.</a:t>
            </a:r>
            <a:endParaRPr lang="en-US" dirty="0"/>
          </a:p>
        </p:txBody>
      </p:sp>
    </p:spTree>
    <p:extLst>
      <p:ext uri="{BB962C8B-B14F-4D97-AF65-F5344CB8AC3E}">
        <p14:creationId xmlns:p14="http://schemas.microsoft.com/office/powerpoint/2010/main" val="222446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Caseload Threshold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800" y="2269331"/>
            <a:ext cx="4216400" cy="3187700"/>
          </a:xfrm>
        </p:spPr>
      </p:pic>
    </p:spTree>
    <p:extLst>
      <p:ext uri="{BB962C8B-B14F-4D97-AF65-F5344CB8AC3E}">
        <p14:creationId xmlns:p14="http://schemas.microsoft.com/office/powerpoint/2010/main" val="103175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endParaRPr lang="en-US" dirty="0"/>
          </a:p>
        </p:txBody>
      </p:sp>
      <p:pic>
        <p:nvPicPr>
          <p:cNvPr id="1026" name="Picture 2" descr="C:\Users\rshaul\Desktop\lawyer well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3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1.3</a:t>
            </a:r>
            <a:br>
              <a:rPr lang="en-US" dirty="0" smtClean="0"/>
            </a:br>
            <a:r>
              <a:rPr lang="en-US" dirty="0" smtClean="0"/>
              <a:t>Diligence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5800" dirty="0" smtClean="0"/>
              <a:t>A lawyer shall not willfully neglect a legal matter entrusted to him.</a:t>
            </a:r>
          </a:p>
          <a:p>
            <a:pPr marL="0" indent="0">
              <a:buNone/>
            </a:pPr>
            <a:endParaRPr lang="en-US" dirty="0"/>
          </a:p>
          <a:p>
            <a:r>
              <a:rPr lang="en-US" dirty="0"/>
              <a:t>Proof of willful neglect does not require evidence of specific intent.  </a:t>
            </a:r>
            <a:r>
              <a:rPr lang="en-US" i="1" dirty="0"/>
              <a:t>Haynes v. Alabama State Bar, </a:t>
            </a:r>
            <a:r>
              <a:rPr lang="en-US" dirty="0"/>
              <a:t>447 So. 2d 675 (Ala. 1984).  Lawyers must be responsive to clients and communicate with them regarding the status of the matter and the scope of the representation.  Failure to do so will give the appearance that the lawyer is not exercising reasonable diligence on behalf of a client.  Lawyers should not procrastinate; this also gives the appearance of a lack of diligence and often results in poor preparation.  Lawyers must, in addition to the substantive areas of law, be attentive to office management.  A systematic approach to law office management is essential, and must include systems for intake and engagement, conflicts checks, calendaring, case tracking and filing, accounting, and disengagement or termination of representation.  A heavy workload is never a justification for lack of diligence.</a:t>
            </a:r>
          </a:p>
          <a:p>
            <a:endParaRPr lang="en-US" dirty="0"/>
          </a:p>
        </p:txBody>
      </p:sp>
    </p:spTree>
    <p:extLst>
      <p:ext uri="{BB962C8B-B14F-4D97-AF65-F5344CB8AC3E}">
        <p14:creationId xmlns:p14="http://schemas.microsoft.com/office/powerpoint/2010/main" val="105549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is the Key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702" y="1600200"/>
            <a:ext cx="6374595" cy="4525963"/>
          </a:xfrm>
        </p:spPr>
      </p:pic>
    </p:spTree>
    <p:extLst>
      <p:ext uri="{BB962C8B-B14F-4D97-AF65-F5344CB8AC3E}">
        <p14:creationId xmlns:p14="http://schemas.microsoft.com/office/powerpoint/2010/main" val="287165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1.4</a:t>
            </a:r>
            <a:br>
              <a:rPr lang="en-US" dirty="0" smtClean="0"/>
            </a:br>
            <a:r>
              <a:rPr lang="en-US" dirty="0" smtClean="0"/>
              <a:t>Communication</a:t>
            </a:r>
            <a:endParaRPr lang="en-US" dirty="0"/>
          </a:p>
        </p:txBody>
      </p:sp>
      <p:sp>
        <p:nvSpPr>
          <p:cNvPr id="3" name="Content Placeholder 2"/>
          <p:cNvSpPr>
            <a:spLocks noGrp="1"/>
          </p:cNvSpPr>
          <p:nvPr>
            <p:ph idx="1"/>
          </p:nvPr>
        </p:nvSpPr>
        <p:spPr/>
        <p:txBody>
          <a:bodyPr>
            <a:normAutofit fontScale="92500"/>
          </a:bodyPr>
          <a:lstStyle/>
          <a:p>
            <a:pPr marL="0" indent="0" algn="just">
              <a:buNone/>
            </a:pPr>
            <a:endParaRPr lang="en-US" dirty="0" smtClean="0"/>
          </a:p>
          <a:p>
            <a:pPr marL="0" indent="0" algn="just">
              <a:buNone/>
            </a:pPr>
            <a:r>
              <a:rPr lang="en-US" dirty="0" smtClean="0"/>
              <a:t>(</a:t>
            </a:r>
            <a:r>
              <a:rPr lang="en-US" dirty="0"/>
              <a:t>a) A lawyer shall keep a client reasonably informed about the status of a </a:t>
            </a:r>
            <a:r>
              <a:rPr lang="en-US" dirty="0" smtClean="0"/>
              <a:t>matter and </a:t>
            </a:r>
            <a:r>
              <a:rPr lang="en-US" dirty="0"/>
              <a:t>promptly comply with reasonable requests for information.</a:t>
            </a:r>
          </a:p>
          <a:p>
            <a:pPr marL="0" indent="0" algn="just">
              <a:buNone/>
            </a:pPr>
            <a:endParaRPr lang="en-US" dirty="0" smtClean="0"/>
          </a:p>
          <a:p>
            <a:pPr marL="0" indent="0" algn="just">
              <a:buNone/>
            </a:pPr>
            <a:r>
              <a:rPr lang="en-US" dirty="0" smtClean="0"/>
              <a:t>(</a:t>
            </a:r>
            <a:r>
              <a:rPr lang="en-US" dirty="0"/>
              <a:t>b) A lawyer shall explain a matter to the extent reasonably necessary to </a:t>
            </a:r>
            <a:r>
              <a:rPr lang="en-US" dirty="0" smtClean="0"/>
              <a:t>permit the </a:t>
            </a:r>
            <a:r>
              <a:rPr lang="en-US" dirty="0"/>
              <a:t>client to make informed decisions regarding the representation.</a:t>
            </a:r>
          </a:p>
        </p:txBody>
      </p:sp>
    </p:spTree>
    <p:extLst>
      <p:ext uri="{BB962C8B-B14F-4D97-AF65-F5344CB8AC3E}">
        <p14:creationId xmlns:p14="http://schemas.microsoft.com/office/powerpoint/2010/main" val="2981185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r>
              <a:rPr lang="en-US" sz="2800" dirty="0" smtClean="0"/>
              <a:t>Set reasonable expectations for communicating with the client.</a:t>
            </a:r>
          </a:p>
          <a:p>
            <a:r>
              <a:rPr lang="en-US" sz="2800" dirty="0" smtClean="0"/>
              <a:t>Important communications (settlement offers, court dates, discovery deadlines, etc.) should be memorialized in some form of written communication.</a:t>
            </a:r>
          </a:p>
          <a:p>
            <a:r>
              <a:rPr lang="en-US" sz="2800" dirty="0" smtClean="0"/>
              <a:t>Any authorization for communicating with a relative or friend of the client should be in writing and signed by the client.</a:t>
            </a:r>
          </a:p>
          <a:p>
            <a:r>
              <a:rPr lang="en-US" sz="2800" dirty="0" smtClean="0"/>
              <a:t>When using electronic forms of communication, remember three letters - </a:t>
            </a:r>
            <a:r>
              <a:rPr lang="en-US" sz="2800" dirty="0" err="1" smtClean="0"/>
              <a:t>CYA</a:t>
            </a:r>
            <a:r>
              <a:rPr lang="en-US" sz="2800" dirty="0" smtClean="0"/>
              <a:t>.</a:t>
            </a:r>
          </a:p>
          <a:p>
            <a:endParaRPr lang="en-US" sz="2800" dirty="0" smtClean="0"/>
          </a:p>
          <a:p>
            <a:endParaRPr lang="en-US" dirty="0"/>
          </a:p>
        </p:txBody>
      </p:sp>
    </p:spTree>
    <p:extLst>
      <p:ext uri="{BB962C8B-B14F-4D97-AF65-F5344CB8AC3E}">
        <p14:creationId xmlns:p14="http://schemas.microsoft.com/office/powerpoint/2010/main" val="1399284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Confidentiality and the Dangers of Technology</a:t>
            </a:r>
            <a:endParaRPr lang="en-US"/>
          </a:p>
        </p:txBody>
      </p:sp>
      <p:sp>
        <p:nvSpPr>
          <p:cNvPr id="3" name="Content Placeholder 2"/>
          <p:cNvSpPr>
            <a:spLocks noGrp="1"/>
          </p:cNvSpPr>
          <p:nvPr>
            <p:ph idx="1"/>
          </p:nvPr>
        </p:nvSpPr>
        <p:spPr>
          <a:xfrm>
            <a:off x="152400" y="1447800"/>
            <a:ext cx="8839200" cy="5105400"/>
          </a:xfrm>
        </p:spPr>
        <p:txBody>
          <a:bodyPr>
            <a:normAutofit fontScale="47500" lnSpcReduction="20000"/>
          </a:bodyPr>
          <a:lstStyle/>
          <a:p>
            <a:pPr marL="0" indent="0" algn="ctr">
              <a:buNone/>
            </a:pPr>
            <a:r>
              <a:rPr lang="en-US" sz="3800" b="1" dirty="0"/>
              <a:t>Rule 1.6.</a:t>
            </a:r>
          </a:p>
          <a:p>
            <a:pPr marL="0" indent="0" algn="ctr">
              <a:buNone/>
            </a:pPr>
            <a:r>
              <a:rPr lang="en-US" sz="3800" b="1" dirty="0"/>
              <a:t>Confidentiality of Information.</a:t>
            </a:r>
          </a:p>
          <a:p>
            <a:pPr marL="0" indent="0">
              <a:buNone/>
            </a:pPr>
            <a:endParaRPr lang="en-US" dirty="0" smtClean="0"/>
          </a:p>
          <a:p>
            <a:pPr marL="0" indent="0" algn="just">
              <a:buNone/>
            </a:pPr>
            <a:r>
              <a:rPr lang="en-US" dirty="0" smtClean="0"/>
              <a:t>	</a:t>
            </a:r>
            <a:r>
              <a:rPr lang="en-US" sz="3800" dirty="0" smtClean="0"/>
              <a:t>(</a:t>
            </a:r>
            <a:r>
              <a:rPr lang="en-US" sz="3800" dirty="0"/>
              <a:t>a) A lawyer shall not reveal information relating to representation of a </a:t>
            </a:r>
            <a:r>
              <a:rPr lang="en-US" sz="3800" dirty="0" smtClean="0"/>
              <a:t>client unless </a:t>
            </a:r>
            <a:r>
              <a:rPr lang="en-US" sz="3800" dirty="0"/>
              <a:t>the client consents after consultation, except for disclosures that are </a:t>
            </a:r>
            <a:r>
              <a:rPr lang="en-US" sz="3800" dirty="0" smtClean="0"/>
              <a:t>impliedly authorized </a:t>
            </a:r>
            <a:r>
              <a:rPr lang="en-US" sz="3800" dirty="0"/>
              <a:t>in order to carry out the representation, and except as stated in </a:t>
            </a:r>
            <a:r>
              <a:rPr lang="en-US" sz="3800" dirty="0" smtClean="0"/>
              <a:t>paragraph (</a:t>
            </a:r>
            <a:r>
              <a:rPr lang="en-US" sz="3800" dirty="0"/>
              <a:t>b).</a:t>
            </a:r>
          </a:p>
          <a:p>
            <a:pPr marL="0" indent="0">
              <a:buNone/>
            </a:pPr>
            <a:endParaRPr lang="en-US" sz="3800" dirty="0" smtClean="0"/>
          </a:p>
          <a:p>
            <a:pPr marL="0" indent="0">
              <a:buNone/>
            </a:pPr>
            <a:r>
              <a:rPr lang="en-US" sz="3800" dirty="0"/>
              <a:t>	</a:t>
            </a:r>
            <a:r>
              <a:rPr lang="en-US" sz="3800" dirty="0" smtClean="0"/>
              <a:t>(</a:t>
            </a:r>
            <a:r>
              <a:rPr lang="en-US" sz="3800" dirty="0"/>
              <a:t>b) A lawyer may reveal such information to the extent the lawyer </a:t>
            </a:r>
            <a:r>
              <a:rPr lang="en-US" sz="3800" dirty="0" smtClean="0"/>
              <a:t>reasonably believes </a:t>
            </a:r>
            <a:r>
              <a:rPr lang="en-US" sz="3800" dirty="0"/>
              <a:t>necessary:</a:t>
            </a:r>
          </a:p>
          <a:p>
            <a:pPr marL="0" indent="0">
              <a:buNone/>
            </a:pPr>
            <a:endParaRPr lang="en-US" sz="3800" dirty="0" smtClean="0"/>
          </a:p>
          <a:p>
            <a:pPr marL="0" indent="0">
              <a:buNone/>
            </a:pPr>
            <a:r>
              <a:rPr lang="en-US" sz="3800" dirty="0" smtClean="0"/>
              <a:t>	(</a:t>
            </a:r>
            <a:r>
              <a:rPr lang="en-US" sz="3800" dirty="0"/>
              <a:t>1) To prevent the client from committing a criminal act that the </a:t>
            </a:r>
            <a:r>
              <a:rPr lang="en-US" sz="3800" dirty="0" smtClean="0"/>
              <a:t>lawyer believes </a:t>
            </a:r>
            <a:r>
              <a:rPr lang="en-US" sz="3800" dirty="0"/>
              <a:t>is likely to result in imminent death or substantial bodily harm; or</a:t>
            </a:r>
          </a:p>
          <a:p>
            <a:pPr marL="0" indent="0">
              <a:buNone/>
            </a:pPr>
            <a:endParaRPr lang="en-US" sz="3800" dirty="0" smtClean="0"/>
          </a:p>
          <a:p>
            <a:pPr marL="0" indent="0">
              <a:buNone/>
            </a:pPr>
            <a:r>
              <a:rPr lang="en-US" sz="3800" dirty="0" smtClean="0"/>
              <a:t>	(</a:t>
            </a:r>
            <a:r>
              <a:rPr lang="en-US" sz="3800" dirty="0"/>
              <a:t>2) To establish a claim or defense on behalf of the lawyer in </a:t>
            </a:r>
            <a:r>
              <a:rPr lang="en-US" sz="3800" dirty="0" smtClean="0"/>
              <a:t>a controversy </a:t>
            </a:r>
            <a:r>
              <a:rPr lang="en-US" sz="3800" dirty="0"/>
              <a:t>between the lawyer and the client, to establish a defense to </a:t>
            </a:r>
            <a:r>
              <a:rPr lang="en-US" sz="3800" dirty="0" smtClean="0"/>
              <a:t>a criminal </a:t>
            </a:r>
            <a:r>
              <a:rPr lang="en-US" sz="3800" dirty="0"/>
              <a:t>charge or civil claim against the lawyer based upon conduct in which </a:t>
            </a:r>
            <a:r>
              <a:rPr lang="en-US" sz="3800" dirty="0" smtClean="0"/>
              <a:t>the client </a:t>
            </a:r>
            <a:r>
              <a:rPr lang="en-US" sz="3800" dirty="0"/>
              <a:t>was involved, or to respond to allegations in any proceeding concerning </a:t>
            </a:r>
            <a:r>
              <a:rPr lang="en-US" sz="3800" dirty="0" smtClean="0"/>
              <a:t>the lawyer's </a:t>
            </a:r>
            <a:r>
              <a:rPr lang="en-US" sz="3800" dirty="0"/>
              <a:t>representation of the client.</a:t>
            </a:r>
          </a:p>
        </p:txBody>
      </p:sp>
    </p:spTree>
    <p:extLst>
      <p:ext uri="{BB962C8B-B14F-4D97-AF65-F5344CB8AC3E}">
        <p14:creationId xmlns:p14="http://schemas.microsoft.com/office/powerpoint/2010/main" val="2828646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Agreements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752600"/>
            <a:ext cx="3200400" cy="3886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05000"/>
            <a:ext cx="3276600" cy="3657600"/>
          </a:xfrm>
          <a:prstGeom prst="rect">
            <a:avLst/>
          </a:prstGeom>
        </p:spPr>
      </p:pic>
    </p:spTree>
    <p:extLst>
      <p:ext uri="{BB962C8B-B14F-4D97-AF65-F5344CB8AC3E}">
        <p14:creationId xmlns:p14="http://schemas.microsoft.com/office/powerpoint/2010/main" val="107159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000" dirty="0" smtClean="0"/>
              <a:t>Rule 1.5</a:t>
            </a:r>
            <a:br>
              <a:rPr lang="en-US" sz="4000" dirty="0" smtClean="0"/>
            </a:br>
            <a:r>
              <a:rPr lang="en-US" sz="4000" dirty="0" smtClean="0"/>
              <a:t>Fees</a:t>
            </a:r>
            <a:endParaRPr lang="en-US" sz="4000"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endParaRPr lang="en-US" dirty="0" smtClean="0"/>
          </a:p>
          <a:p>
            <a:pPr marL="0" indent="0" algn="just">
              <a:buNone/>
            </a:pPr>
            <a:r>
              <a:rPr lang="en-US" dirty="0" smtClean="0"/>
              <a:t>(</a:t>
            </a:r>
            <a:r>
              <a:rPr lang="en-US" dirty="0"/>
              <a:t>b) When the lawyer has not regularly represented the client, the basis or rate </a:t>
            </a:r>
            <a:r>
              <a:rPr lang="en-US" dirty="0" smtClean="0"/>
              <a:t>of the </a:t>
            </a:r>
            <a:r>
              <a:rPr lang="en-US" dirty="0"/>
              <a:t>fee shall be communicated to the client, preferably in writing, before or within </a:t>
            </a:r>
            <a:r>
              <a:rPr lang="en-US" dirty="0" smtClean="0"/>
              <a:t>a reasonable </a:t>
            </a:r>
            <a:r>
              <a:rPr lang="en-US" dirty="0"/>
              <a:t>time after commencing the representation.</a:t>
            </a:r>
          </a:p>
        </p:txBody>
      </p:sp>
    </p:spTree>
    <p:extLst>
      <p:ext uri="{BB962C8B-B14F-4D97-AF65-F5344CB8AC3E}">
        <p14:creationId xmlns:p14="http://schemas.microsoft.com/office/powerpoint/2010/main" val="2423042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10000"/>
          </a:bodyPr>
          <a:lstStyle/>
          <a:p>
            <a:pPr marL="0" indent="0">
              <a:buNone/>
            </a:pPr>
            <a:r>
              <a:rPr lang="en-US" dirty="0"/>
              <a:t>(c) A fee may be contingent on the outcome of the matter for which the service </a:t>
            </a:r>
            <a:r>
              <a:rPr lang="en-US" dirty="0" smtClean="0"/>
              <a:t>is rendered</a:t>
            </a:r>
            <a:r>
              <a:rPr lang="en-US" dirty="0"/>
              <a:t>, except in a matter in which a contingent fee is prohibited by paragraph (d) </a:t>
            </a:r>
            <a:r>
              <a:rPr lang="en-US" dirty="0" smtClean="0"/>
              <a:t>or other </a:t>
            </a:r>
            <a:r>
              <a:rPr lang="en-US" dirty="0"/>
              <a:t>law. </a:t>
            </a:r>
            <a:r>
              <a:rPr lang="en-US" b="1" dirty="0"/>
              <a:t>A contingent fee agreement shall be in writing and shall state the method </a:t>
            </a:r>
            <a:r>
              <a:rPr lang="en-US" b="1" dirty="0" smtClean="0"/>
              <a:t>by which </a:t>
            </a:r>
            <a:r>
              <a:rPr lang="en-US" b="1" dirty="0"/>
              <a:t>the fee is to be determined, including the percentage or percentages that </a:t>
            </a:r>
            <a:r>
              <a:rPr lang="en-US" b="1" dirty="0" smtClean="0"/>
              <a:t>shall accrue </a:t>
            </a:r>
            <a:r>
              <a:rPr lang="en-US" b="1" dirty="0"/>
              <a:t>to the lawyer in the event of settlement, trial or appeal, litigation and </a:t>
            </a:r>
            <a:r>
              <a:rPr lang="en-US" b="1" dirty="0" smtClean="0"/>
              <a:t>other expenses </a:t>
            </a:r>
            <a:r>
              <a:rPr lang="en-US" b="1" dirty="0"/>
              <a:t>to be deducted from the recovery, and whether such expenses are to </a:t>
            </a:r>
            <a:r>
              <a:rPr lang="en-US" b="1" dirty="0" smtClean="0"/>
              <a:t>be deducted </a:t>
            </a:r>
            <a:r>
              <a:rPr lang="en-US" b="1" dirty="0"/>
              <a:t>before or after the contingent fee is calculated. </a:t>
            </a:r>
            <a:r>
              <a:rPr lang="en-US" dirty="0"/>
              <a:t>Upon conclusion of </a:t>
            </a:r>
            <a:r>
              <a:rPr lang="en-US" dirty="0" smtClean="0"/>
              <a:t>a contingent </a:t>
            </a:r>
            <a:r>
              <a:rPr lang="en-US" dirty="0"/>
              <a:t>fee matter, the lawyer shall provide the client with a written statement </a:t>
            </a:r>
            <a:r>
              <a:rPr lang="en-US" dirty="0" smtClean="0"/>
              <a:t>stating the </a:t>
            </a:r>
            <a:r>
              <a:rPr lang="en-US" dirty="0"/>
              <a:t>outcome of the matter and, if there is a recovery, showing the remittance to </a:t>
            </a:r>
            <a:r>
              <a:rPr lang="en-US" dirty="0" smtClean="0"/>
              <a:t>the client </a:t>
            </a:r>
            <a:r>
              <a:rPr lang="en-US" dirty="0"/>
              <a:t>and the method of its determination.</a:t>
            </a:r>
          </a:p>
          <a:p>
            <a:endParaRPr lang="en-US" dirty="0"/>
          </a:p>
        </p:txBody>
      </p:sp>
    </p:spTree>
    <p:extLst>
      <p:ext uri="{BB962C8B-B14F-4D97-AF65-F5344CB8AC3E}">
        <p14:creationId xmlns:p14="http://schemas.microsoft.com/office/powerpoint/2010/main" val="366053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smtClean="0"/>
              <a:t>	(</a:t>
            </a:r>
            <a:r>
              <a:rPr lang="en-US" dirty="0"/>
              <a:t>d) A lawyer shall not enter into an arrangement for, charge, or collect:</a:t>
            </a:r>
          </a:p>
          <a:p>
            <a:pPr marL="0" indent="0">
              <a:buNone/>
            </a:pPr>
            <a:endParaRPr lang="en-US" dirty="0" smtClean="0"/>
          </a:p>
          <a:p>
            <a:pPr marL="0" indent="0">
              <a:buNone/>
            </a:pPr>
            <a:r>
              <a:rPr lang="en-US" dirty="0"/>
              <a:t>	</a:t>
            </a:r>
            <a:r>
              <a:rPr lang="en-US" dirty="0" smtClean="0"/>
              <a:t>(</a:t>
            </a:r>
            <a:r>
              <a:rPr lang="en-US" dirty="0"/>
              <a:t>1) Any fee in a domestic relations matter, the payment or amount </a:t>
            </a:r>
            <a:r>
              <a:rPr lang="en-US" dirty="0" smtClean="0"/>
              <a:t>of which </a:t>
            </a:r>
            <a:r>
              <a:rPr lang="en-US" dirty="0"/>
              <a:t>is contingent upon the securing of a divorce or upon the amount of </a:t>
            </a:r>
            <a:r>
              <a:rPr lang="en-US" dirty="0" smtClean="0"/>
              <a:t>alimony or </a:t>
            </a:r>
            <a:r>
              <a:rPr lang="en-US" dirty="0"/>
              <a:t>support, or property settlement in lieu thereof; or</a:t>
            </a:r>
          </a:p>
          <a:p>
            <a:pPr marL="0" indent="0">
              <a:buNone/>
            </a:pPr>
            <a:endParaRPr lang="en-US" dirty="0" smtClean="0"/>
          </a:p>
          <a:p>
            <a:pPr marL="0" indent="0">
              <a:buNone/>
            </a:pPr>
            <a:r>
              <a:rPr lang="en-US" dirty="0"/>
              <a:t>	</a:t>
            </a:r>
            <a:r>
              <a:rPr lang="en-US" dirty="0" smtClean="0"/>
              <a:t>(</a:t>
            </a:r>
            <a:r>
              <a:rPr lang="en-US" dirty="0"/>
              <a:t>2) A contingent fee for representing a defendant in a criminal case.</a:t>
            </a:r>
          </a:p>
          <a:p>
            <a:endParaRPr lang="en-US" dirty="0"/>
          </a:p>
        </p:txBody>
      </p:sp>
    </p:spTree>
    <p:extLst>
      <p:ext uri="{BB962C8B-B14F-4D97-AF65-F5344CB8AC3E}">
        <p14:creationId xmlns:p14="http://schemas.microsoft.com/office/powerpoint/2010/main" val="444698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rmAutofit fontScale="77500" lnSpcReduction="20000"/>
          </a:bodyPr>
          <a:lstStyle/>
          <a:p>
            <a:pPr marL="0" indent="0">
              <a:buNone/>
            </a:pPr>
            <a:r>
              <a:rPr lang="en-US" dirty="0" smtClean="0"/>
              <a:t>	(</a:t>
            </a:r>
            <a:r>
              <a:rPr lang="en-US" dirty="0"/>
              <a:t>e) A division of fee between lawyers who are not in the same firm, including </a:t>
            </a:r>
            <a:r>
              <a:rPr lang="en-US" dirty="0" smtClean="0"/>
              <a:t>a division </a:t>
            </a:r>
            <a:r>
              <a:rPr lang="en-US" dirty="0"/>
              <a:t>of fees with a referring lawyer, may be made only if:</a:t>
            </a:r>
          </a:p>
          <a:p>
            <a:pPr marL="0" indent="0">
              <a:buNone/>
            </a:pPr>
            <a:endParaRPr lang="en-US" dirty="0" smtClean="0"/>
          </a:p>
          <a:p>
            <a:pPr marL="514350" indent="-514350">
              <a:buAutoNum type="arabicParenBoth"/>
            </a:pPr>
            <a:r>
              <a:rPr lang="en-US" dirty="0" smtClean="0"/>
              <a:t>Either </a:t>
            </a:r>
            <a:r>
              <a:rPr lang="en-US" dirty="0"/>
              <a:t>(a) the division is in proportion to the services </a:t>
            </a:r>
            <a:endParaRPr lang="en-US" dirty="0" smtClean="0"/>
          </a:p>
          <a:p>
            <a:pPr marL="0" indent="0">
              <a:buNone/>
            </a:pPr>
            <a:r>
              <a:rPr lang="en-US" dirty="0" smtClean="0"/>
              <a:t>performed by each </a:t>
            </a:r>
            <a:r>
              <a:rPr lang="en-US" dirty="0"/>
              <a:t>lawyer, or (b) by written agreement with the client, each lawyer </a:t>
            </a:r>
            <a:r>
              <a:rPr lang="en-US" dirty="0" err="1" smtClean="0"/>
              <a:t>assumesjoint</a:t>
            </a:r>
            <a:r>
              <a:rPr lang="en-US" dirty="0" smtClean="0"/>
              <a:t> </a:t>
            </a:r>
            <a:r>
              <a:rPr lang="en-US" dirty="0"/>
              <a:t>responsibility for the representation, or (c) in a contingency fee case, </a:t>
            </a:r>
            <a:r>
              <a:rPr lang="en-US" dirty="0" smtClean="0"/>
              <a:t>the division </a:t>
            </a:r>
            <a:r>
              <a:rPr lang="en-US" dirty="0"/>
              <a:t>is between the referring or forwarding lawyer and the receiving lawyer</a:t>
            </a:r>
            <a:r>
              <a:rPr lang="en-US" dirty="0" smtClean="0"/>
              <a:t>;</a:t>
            </a:r>
          </a:p>
          <a:p>
            <a:pPr marL="0" indent="0">
              <a:buNone/>
            </a:pPr>
            <a:endParaRPr lang="en-US" dirty="0"/>
          </a:p>
          <a:p>
            <a:pPr marL="0" indent="0">
              <a:buNone/>
            </a:pPr>
            <a:r>
              <a:rPr lang="en-US" dirty="0"/>
              <a:t>(2) The client is advised of and does not object to the participation of </a:t>
            </a:r>
            <a:r>
              <a:rPr lang="en-US" dirty="0" smtClean="0"/>
              <a:t>all the </a:t>
            </a:r>
            <a:r>
              <a:rPr lang="en-US" dirty="0"/>
              <a:t>lawyers involved;</a:t>
            </a:r>
          </a:p>
          <a:p>
            <a:pPr marL="0" indent="0">
              <a:buNone/>
            </a:pPr>
            <a:endParaRPr lang="en-US" dirty="0" smtClean="0"/>
          </a:p>
          <a:p>
            <a:pPr marL="0" indent="0">
              <a:buNone/>
            </a:pPr>
            <a:r>
              <a:rPr lang="en-US" dirty="0" smtClean="0"/>
              <a:t>(</a:t>
            </a:r>
            <a:r>
              <a:rPr lang="en-US" dirty="0"/>
              <a:t>3) The client is advised that a division of fee will occur; and</a:t>
            </a:r>
          </a:p>
          <a:p>
            <a:pPr marL="0" indent="0">
              <a:buNone/>
            </a:pPr>
            <a:endParaRPr lang="en-US" dirty="0" smtClean="0"/>
          </a:p>
          <a:p>
            <a:pPr marL="0" indent="0">
              <a:buNone/>
            </a:pPr>
            <a:r>
              <a:rPr lang="en-US" dirty="0" smtClean="0"/>
              <a:t>(</a:t>
            </a:r>
            <a:r>
              <a:rPr lang="en-US" dirty="0"/>
              <a:t>4) The total fee is not clearly excessive.</a:t>
            </a:r>
          </a:p>
        </p:txBody>
      </p:sp>
    </p:spTree>
    <p:extLst>
      <p:ext uri="{BB962C8B-B14F-4D97-AF65-F5344CB8AC3E}">
        <p14:creationId xmlns:p14="http://schemas.microsoft.com/office/powerpoint/2010/main" val="425364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rshaul\Desktop\Atty St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63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20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Naked Referrals for Non-Contingency Matters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096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Fee Contract Provisions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057400"/>
            <a:ext cx="4267200" cy="3429000"/>
          </a:xfrm>
        </p:spPr>
      </p:pic>
    </p:spTree>
    <p:extLst>
      <p:ext uri="{BB962C8B-B14F-4D97-AF65-F5344CB8AC3E}">
        <p14:creationId xmlns:p14="http://schemas.microsoft.com/office/powerpoint/2010/main" val="2118837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Fee Contract Provisions</a:t>
            </a:r>
            <a:endParaRPr lang="en-US" dirty="0"/>
          </a:p>
        </p:txBody>
      </p:sp>
      <p:sp>
        <p:nvSpPr>
          <p:cNvPr id="3" name="Content Placeholder 2"/>
          <p:cNvSpPr>
            <a:spLocks noGrp="1"/>
          </p:cNvSpPr>
          <p:nvPr>
            <p:ph idx="1"/>
          </p:nvPr>
        </p:nvSpPr>
        <p:spPr/>
        <p:txBody>
          <a:bodyPr>
            <a:normAutofit lnSpcReduction="10000"/>
          </a:bodyPr>
          <a:lstStyle/>
          <a:p>
            <a:r>
              <a:rPr lang="en-US" dirty="0" smtClean="0"/>
              <a:t>Any language in the contract that indicates that the legal fee is non-refundable.</a:t>
            </a:r>
          </a:p>
          <a:p>
            <a:r>
              <a:rPr lang="en-US" dirty="0" smtClean="0"/>
              <a:t>Any language in the contract that authorizes the attorney to negotiate and settle the matter on client’s behalf for an amount deemed reasonable by the attorney or at the attorney’s discretion. </a:t>
            </a:r>
          </a:p>
          <a:p>
            <a:r>
              <a:rPr lang="en-US" dirty="0" smtClean="0"/>
              <a:t>Any language that chills the right of the client to accept or reject a settlement offer.</a:t>
            </a:r>
            <a:endParaRPr lang="en-US" dirty="0"/>
          </a:p>
        </p:txBody>
      </p:sp>
    </p:spTree>
    <p:extLst>
      <p:ext uri="{BB962C8B-B14F-4D97-AF65-F5344CB8AC3E}">
        <p14:creationId xmlns:p14="http://schemas.microsoft.com/office/powerpoint/2010/main" val="287016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Fee Contract Provisions</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Any fee provision that charges a one-time administrative fee for non-itemized expenses.</a:t>
            </a:r>
          </a:p>
          <a:p>
            <a:pPr marL="0" indent="0">
              <a:buNone/>
            </a:pPr>
            <a:endParaRPr lang="en-US" dirty="0"/>
          </a:p>
          <a:p>
            <a:r>
              <a:rPr lang="en-US" dirty="0" smtClean="0"/>
              <a:t>Any charge for expenses must be tied to the actual expense incurred by the lawyer.</a:t>
            </a:r>
          </a:p>
          <a:p>
            <a:pPr marL="0" indent="0">
              <a:buNone/>
            </a:pPr>
            <a:endParaRPr lang="en-US" dirty="0"/>
          </a:p>
          <a:p>
            <a:r>
              <a:rPr lang="en-US" dirty="0" smtClean="0"/>
              <a:t>A </a:t>
            </a:r>
            <a:r>
              <a:rPr lang="en-US" dirty="0"/>
              <a:t>lawyer cannot charge the client for </a:t>
            </a:r>
            <a:r>
              <a:rPr lang="en-US" dirty="0" smtClean="0"/>
              <a:t>an initial or first-time copy </a:t>
            </a:r>
            <a:r>
              <a:rPr lang="en-US" dirty="0"/>
              <a:t>of their file.</a:t>
            </a:r>
          </a:p>
          <a:p>
            <a:pPr marL="0" indent="0">
              <a:buNone/>
            </a:pPr>
            <a:endParaRPr lang="en-US" dirty="0"/>
          </a:p>
        </p:txBody>
      </p:sp>
    </p:spTree>
    <p:extLst>
      <p:ext uri="{BB962C8B-B14F-4D97-AF65-F5344CB8AC3E}">
        <p14:creationId xmlns:p14="http://schemas.microsoft.com/office/powerpoint/2010/main" val="268444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Fee Contract Provisions</a:t>
            </a:r>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pPr marL="0" indent="0" algn="ctr">
              <a:buNone/>
            </a:pPr>
            <a:r>
              <a:rPr lang="en-US" dirty="0" smtClean="0"/>
              <a:t>Formal Opinion 2015-01</a:t>
            </a:r>
          </a:p>
          <a:p>
            <a:pPr marL="0" indent="0" algn="ctr">
              <a:buNone/>
            </a:pPr>
            <a:r>
              <a:rPr lang="en-US" u="sng" dirty="0" smtClean="0"/>
              <a:t>Lien Reduction and Double Dipping</a:t>
            </a:r>
          </a:p>
          <a:p>
            <a:pPr marL="0" indent="0">
              <a:buNone/>
            </a:pPr>
            <a:endParaRPr lang="en-US" dirty="0" smtClean="0"/>
          </a:p>
          <a:p>
            <a:pPr marL="0" indent="0">
              <a:buNone/>
            </a:pPr>
            <a:r>
              <a:rPr lang="en-US" dirty="0" smtClean="0"/>
              <a:t>	</a:t>
            </a:r>
            <a:r>
              <a:rPr lang="en-US" sz="3800" dirty="0" smtClean="0"/>
              <a:t>Absent </a:t>
            </a:r>
            <a:r>
              <a:rPr lang="en-US" sz="3800" dirty="0"/>
              <a:t>extraordinary circumstances, a lawyer may not enter into an agreement for, charge, or collect an attorney’s fee based on the gross recovery or settlement of a matter, and in the same matter charge an additional contingent fee for the negotiation of a reduction of third party liens or claims, where the liens or claims are related to, and to be satisfied from, the gross settlement proceeds from that matter.</a:t>
            </a:r>
            <a:endParaRPr lang="en-US" sz="3800" dirty="0" smtClean="0"/>
          </a:p>
          <a:p>
            <a:pPr marL="0" indent="0">
              <a:buNone/>
            </a:pPr>
            <a:r>
              <a:rPr lang="en-US" dirty="0"/>
              <a:t>	</a:t>
            </a:r>
          </a:p>
        </p:txBody>
      </p:sp>
    </p:spTree>
    <p:extLst>
      <p:ext uri="{BB962C8B-B14F-4D97-AF65-F5344CB8AC3E}">
        <p14:creationId xmlns:p14="http://schemas.microsoft.com/office/powerpoint/2010/main" val="684608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Accounts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447800"/>
            <a:ext cx="4343400" cy="3124200"/>
          </a:xfrm>
        </p:spPr>
      </p:pic>
      <p:sp>
        <p:nvSpPr>
          <p:cNvPr id="6" name="TextBox 5"/>
          <p:cNvSpPr txBox="1"/>
          <p:nvPr/>
        </p:nvSpPr>
        <p:spPr>
          <a:xfrm>
            <a:off x="1752600" y="5257800"/>
            <a:ext cx="4648200" cy="646331"/>
          </a:xfrm>
          <a:prstGeom prst="rect">
            <a:avLst/>
          </a:prstGeom>
          <a:noFill/>
        </p:spPr>
        <p:txBody>
          <a:bodyPr wrap="square" rtlCol="0">
            <a:spAutoFit/>
          </a:bodyPr>
          <a:lstStyle/>
          <a:p>
            <a:pPr algn="ctr"/>
            <a:r>
              <a:rPr lang="en-US" dirty="0" smtClean="0"/>
              <a:t>The Quickest Way to Lose Your License is to Mismanage Your </a:t>
            </a:r>
            <a:r>
              <a:rPr lang="en-US" dirty="0" err="1" smtClean="0"/>
              <a:t>IOLTA</a:t>
            </a:r>
            <a:r>
              <a:rPr lang="en-US" dirty="0" smtClean="0"/>
              <a:t> Account</a:t>
            </a:r>
            <a:endParaRPr lang="en-US" dirty="0"/>
          </a:p>
        </p:txBody>
      </p:sp>
    </p:spTree>
    <p:extLst>
      <p:ext uri="{BB962C8B-B14F-4D97-AF65-F5344CB8AC3E}">
        <p14:creationId xmlns:p14="http://schemas.microsoft.com/office/powerpoint/2010/main" val="3486700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Account Management</a:t>
            </a:r>
            <a:endParaRPr lang="en-US" dirty="0"/>
          </a:p>
        </p:txBody>
      </p:sp>
      <p:sp>
        <p:nvSpPr>
          <p:cNvPr id="3" name="Content Placeholder 2"/>
          <p:cNvSpPr>
            <a:spLocks noGrp="1"/>
          </p:cNvSpPr>
          <p:nvPr>
            <p:ph idx="1"/>
          </p:nvPr>
        </p:nvSpPr>
        <p:spPr/>
        <p:txBody>
          <a:bodyPr/>
          <a:lstStyle/>
          <a:p>
            <a:pPr marL="0" lvl="0" indent="0" algn="ctr">
              <a:buNone/>
            </a:pPr>
            <a:r>
              <a:rPr lang="en-US" b="1" dirty="0" smtClean="0"/>
              <a:t>Rule 1.15</a:t>
            </a:r>
          </a:p>
          <a:p>
            <a:pPr marL="0" lvl="0" indent="0">
              <a:buNone/>
            </a:pPr>
            <a:endParaRPr lang="en-US" b="1" dirty="0"/>
          </a:p>
          <a:p>
            <a:pPr marL="0" lvl="0" indent="0">
              <a:buNone/>
            </a:pPr>
            <a:r>
              <a:rPr lang="en-US" b="1" dirty="0" smtClean="0"/>
              <a:t>Money </a:t>
            </a:r>
            <a:r>
              <a:rPr lang="en-US" b="1" dirty="0"/>
              <a:t>and Property</a:t>
            </a:r>
            <a:r>
              <a:rPr lang="en-US" dirty="0"/>
              <a:t> - Rule 1.15 covers any property belonging to a client or third party that is delivered to the lawyer. (Client files, documents, photos, physical evidence, videotapes and audiotapes, etc.) </a:t>
            </a:r>
            <a:endParaRPr lang="en-US" b="1" dirty="0"/>
          </a:p>
          <a:p>
            <a:pPr marL="0" indent="0">
              <a:buNone/>
            </a:pPr>
            <a:endParaRPr lang="en-US" dirty="0"/>
          </a:p>
        </p:txBody>
      </p:sp>
    </p:spTree>
    <p:extLst>
      <p:ext uri="{BB962C8B-B14F-4D97-AF65-F5344CB8AC3E}">
        <p14:creationId xmlns:p14="http://schemas.microsoft.com/office/powerpoint/2010/main" val="537142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 my trust account?</a:t>
            </a:r>
            <a:endParaRPr lang="en-US" dirty="0"/>
          </a:p>
        </p:txBody>
      </p:sp>
      <p:sp>
        <p:nvSpPr>
          <p:cNvPr id="3" name="Content Placeholder 2"/>
          <p:cNvSpPr>
            <a:spLocks noGrp="1"/>
          </p:cNvSpPr>
          <p:nvPr>
            <p:ph idx="1"/>
          </p:nvPr>
        </p:nvSpPr>
        <p:spPr/>
        <p:txBody>
          <a:bodyPr>
            <a:normAutofit/>
          </a:bodyPr>
          <a:lstStyle/>
          <a:p>
            <a:pPr marL="0" indent="0">
              <a:buNone/>
            </a:pPr>
            <a:r>
              <a:rPr lang="en-US" b="1" dirty="0"/>
              <a:t>Ownership at Receipt</a:t>
            </a:r>
            <a:r>
              <a:rPr lang="en-US" dirty="0"/>
              <a:t> - Whether funds are deposited into a trust account or regular account depends on who owns the funds at the time they are received by the lawyer. </a:t>
            </a:r>
            <a:endParaRPr lang="en-US" b="1" dirty="0"/>
          </a:p>
          <a:p>
            <a:pPr marL="0" indent="0">
              <a:buNone/>
            </a:pPr>
            <a:endParaRPr lang="en-US" dirty="0"/>
          </a:p>
        </p:txBody>
      </p:sp>
    </p:spTree>
    <p:extLst>
      <p:ext uri="{BB962C8B-B14F-4D97-AF65-F5344CB8AC3E}">
        <p14:creationId xmlns:p14="http://schemas.microsoft.com/office/powerpoint/2010/main" val="4266909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Commingling</a:t>
            </a:r>
            <a:endParaRPr lang="en-US" dirty="0"/>
          </a:p>
        </p:txBody>
      </p:sp>
      <p:sp>
        <p:nvSpPr>
          <p:cNvPr id="3" name="Content Placeholder 2"/>
          <p:cNvSpPr>
            <a:spLocks noGrp="1"/>
          </p:cNvSpPr>
          <p:nvPr>
            <p:ph idx="1"/>
          </p:nvPr>
        </p:nvSpPr>
        <p:spPr/>
        <p:txBody>
          <a:bodyPr/>
          <a:lstStyle/>
          <a:p>
            <a:pPr marL="0" lvl="0" indent="0">
              <a:buNone/>
            </a:pPr>
            <a:r>
              <a:rPr lang="en-US" dirty="0" smtClean="0"/>
              <a:t>Money </a:t>
            </a:r>
            <a:r>
              <a:rPr lang="en-US" dirty="0"/>
              <a:t>and property must be kept separate from the lawyer’s personal or business property.  Only client and third-party funds should be deposited into the trust account.  </a:t>
            </a:r>
          </a:p>
        </p:txBody>
      </p:sp>
    </p:spTree>
    <p:extLst>
      <p:ext uri="{BB962C8B-B14F-4D97-AF65-F5344CB8AC3E}">
        <p14:creationId xmlns:p14="http://schemas.microsoft.com/office/powerpoint/2010/main" val="4096148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Money</a:t>
            </a:r>
            <a:endParaRPr lang="en-US" dirty="0"/>
          </a:p>
        </p:txBody>
      </p:sp>
      <p:sp>
        <p:nvSpPr>
          <p:cNvPr id="3" name="Content Placeholder 2"/>
          <p:cNvSpPr>
            <a:spLocks noGrp="1"/>
          </p:cNvSpPr>
          <p:nvPr>
            <p:ph idx="1"/>
          </p:nvPr>
        </p:nvSpPr>
        <p:spPr/>
        <p:txBody>
          <a:bodyPr/>
          <a:lstStyle/>
          <a:p>
            <a:pPr marL="0" lvl="0" indent="0">
              <a:buNone/>
            </a:pPr>
            <a:r>
              <a:rPr lang="en-US" b="1" dirty="0"/>
              <a:t>No Personal or Business Funds</a:t>
            </a:r>
            <a:r>
              <a:rPr lang="en-US" dirty="0"/>
              <a:t> - A lawyer must not deposit personal or business funds into an IOLTA account, except that the lawyer must deposit: (1) unearned attorney’s fees that the lawyer expects to earn; and (2) funds sufficient to cover account charges (credit card charges, NSF fees, stop payment charges, wire transfer charges, check charges). </a:t>
            </a:r>
          </a:p>
        </p:txBody>
      </p:sp>
    </p:spTree>
    <p:extLst>
      <p:ext uri="{BB962C8B-B14F-4D97-AF65-F5344CB8AC3E}">
        <p14:creationId xmlns:p14="http://schemas.microsoft.com/office/powerpoint/2010/main" val="336740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9219" name="Picture 3" descr="C:\Users\rshaul\Desktop\Attorney_SubstanceAbuse_Chart-1024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36063"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0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Account Labeling</a:t>
            </a:r>
            <a:endParaRPr lang="en-US" dirty="0"/>
          </a:p>
        </p:txBody>
      </p:sp>
      <p:sp>
        <p:nvSpPr>
          <p:cNvPr id="3" name="Content Placeholder 2"/>
          <p:cNvSpPr>
            <a:spLocks noGrp="1"/>
          </p:cNvSpPr>
          <p:nvPr>
            <p:ph idx="1"/>
          </p:nvPr>
        </p:nvSpPr>
        <p:spPr/>
        <p:txBody>
          <a:bodyPr/>
          <a:lstStyle/>
          <a:p>
            <a:pPr marL="0" lvl="0" indent="0">
              <a:buNone/>
            </a:pPr>
            <a:r>
              <a:rPr lang="en-US" b="1" dirty="0"/>
              <a:t>Trust Designation</a:t>
            </a:r>
            <a:r>
              <a:rPr lang="en-US" dirty="0"/>
              <a:t> - A trust account, checks and deposit slips must be designated as a trust account by use of terms such as “trust account,” “fiduciary account,” or “escrow account</a:t>
            </a:r>
            <a:r>
              <a:rPr lang="en-US" dirty="0" smtClean="0"/>
              <a:t>.”</a:t>
            </a:r>
            <a:endParaRPr lang="en-US" b="1" dirty="0"/>
          </a:p>
          <a:p>
            <a:pPr marL="0" indent="0">
              <a:buNone/>
            </a:pPr>
            <a:endParaRPr lang="en-US" dirty="0"/>
          </a:p>
        </p:txBody>
      </p:sp>
    </p:spTree>
    <p:extLst>
      <p:ext uri="{BB962C8B-B14F-4D97-AF65-F5344CB8AC3E}">
        <p14:creationId xmlns:p14="http://schemas.microsoft.com/office/powerpoint/2010/main" val="11038665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it out?</a:t>
            </a:r>
            <a:endParaRPr lang="en-US" dirty="0"/>
          </a:p>
        </p:txBody>
      </p:sp>
      <p:sp>
        <p:nvSpPr>
          <p:cNvPr id="3" name="Content Placeholder 2"/>
          <p:cNvSpPr>
            <a:spLocks noGrp="1"/>
          </p:cNvSpPr>
          <p:nvPr>
            <p:ph idx="1"/>
          </p:nvPr>
        </p:nvSpPr>
        <p:spPr/>
        <p:txBody>
          <a:bodyPr/>
          <a:lstStyle/>
          <a:p>
            <a:pPr marL="0" lvl="0" indent="0">
              <a:buNone/>
            </a:pPr>
            <a:r>
              <a:rPr lang="en-US" dirty="0"/>
              <a:t>Withdrawals shall be made only by check payable to a named payee or by authorized electronic transfer. Rule 1.15(f)(3)  Checks may not be made out to cash.</a:t>
            </a:r>
            <a:endParaRPr lang="en-US" b="1" dirty="0"/>
          </a:p>
          <a:p>
            <a:pPr marL="0" indent="0">
              <a:buNone/>
            </a:pPr>
            <a:endParaRPr lang="en-US" b="1" dirty="0"/>
          </a:p>
        </p:txBody>
      </p:sp>
    </p:spTree>
    <p:extLst>
      <p:ext uri="{BB962C8B-B14F-4D97-AF65-F5344CB8AC3E}">
        <p14:creationId xmlns:p14="http://schemas.microsoft.com/office/powerpoint/2010/main" val="3615468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Disputed Funds</a:t>
            </a:r>
            <a:endParaRPr lang="en-US" dirty="0"/>
          </a:p>
        </p:txBody>
      </p:sp>
      <p:sp>
        <p:nvSpPr>
          <p:cNvPr id="3" name="Content Placeholder 2"/>
          <p:cNvSpPr>
            <a:spLocks noGrp="1"/>
          </p:cNvSpPr>
          <p:nvPr>
            <p:ph idx="1"/>
          </p:nvPr>
        </p:nvSpPr>
        <p:spPr/>
        <p:txBody>
          <a:bodyPr/>
          <a:lstStyle/>
          <a:p>
            <a:pPr marL="0" lvl="0" indent="0">
              <a:buNone/>
            </a:pPr>
            <a:r>
              <a:rPr lang="en-US" dirty="0" smtClean="0"/>
              <a:t>When </a:t>
            </a:r>
            <a:r>
              <a:rPr lang="en-US" dirty="0"/>
              <a:t>the ownership of funds is in dispute, the amount in dispute shall be held separately until there is an accounting and severance of the interests.  Any amount not in dispute should be promptly disbursed.  </a:t>
            </a:r>
          </a:p>
        </p:txBody>
      </p:sp>
    </p:spTree>
    <p:extLst>
      <p:ext uri="{BB962C8B-B14F-4D97-AF65-F5344CB8AC3E}">
        <p14:creationId xmlns:p14="http://schemas.microsoft.com/office/powerpoint/2010/main" val="2513046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a:t>
            </a:r>
            <a:endParaRPr lang="en-US" dirty="0"/>
          </a:p>
        </p:txBody>
      </p:sp>
      <p:sp>
        <p:nvSpPr>
          <p:cNvPr id="3" name="Content Placeholder 2"/>
          <p:cNvSpPr>
            <a:spLocks noGrp="1"/>
          </p:cNvSpPr>
          <p:nvPr>
            <p:ph idx="1"/>
          </p:nvPr>
        </p:nvSpPr>
        <p:spPr/>
        <p:txBody>
          <a:bodyPr>
            <a:normAutofit fontScale="85000" lnSpcReduction="10000"/>
          </a:bodyPr>
          <a:lstStyle/>
          <a:p>
            <a:pPr lvl="0" hangingPunct="0"/>
            <a:r>
              <a:rPr lang="en-US" b="1" dirty="0"/>
              <a:t>Complete Records</a:t>
            </a:r>
            <a:r>
              <a:rPr lang="en-US" dirty="0"/>
              <a:t> - Complete records of the account must be </a:t>
            </a:r>
            <a:r>
              <a:rPr lang="en-US" dirty="0" smtClean="0"/>
              <a:t>maintained.  </a:t>
            </a:r>
            <a:r>
              <a:rPr lang="en-US" i="1" dirty="0" smtClean="0"/>
              <a:t>Complete </a:t>
            </a:r>
            <a:r>
              <a:rPr lang="en-US" i="1" dirty="0"/>
              <a:t>records include:</a:t>
            </a:r>
            <a:endParaRPr lang="en-US" b="1" dirty="0"/>
          </a:p>
          <a:p>
            <a:pPr marL="0" indent="0" hangingPunct="0">
              <a:buNone/>
            </a:pPr>
            <a:endParaRPr lang="en-US" b="1" dirty="0"/>
          </a:p>
          <a:p>
            <a:pPr lvl="1" hangingPunct="0"/>
            <a:r>
              <a:rPr lang="en-US" dirty="0"/>
              <a:t> Receipt and disbursement journals</a:t>
            </a:r>
            <a:endParaRPr lang="en-US" b="1" dirty="0"/>
          </a:p>
          <a:p>
            <a:pPr lvl="1" hangingPunct="0"/>
            <a:r>
              <a:rPr lang="en-US" dirty="0"/>
              <a:t>Ledger records for all client trust accounts</a:t>
            </a:r>
            <a:endParaRPr lang="en-US" b="1" dirty="0"/>
          </a:p>
          <a:p>
            <a:pPr lvl="1" hangingPunct="0"/>
            <a:r>
              <a:rPr lang="en-US" dirty="0"/>
              <a:t>Copies of Retainer and Compensation agreements</a:t>
            </a:r>
            <a:endParaRPr lang="en-US" b="1" dirty="0"/>
          </a:p>
          <a:p>
            <a:pPr lvl="1" hangingPunct="0"/>
            <a:r>
              <a:rPr lang="en-US" dirty="0"/>
              <a:t>Copies of Accounting Statements to clients or third persons</a:t>
            </a:r>
            <a:endParaRPr lang="en-US" b="1" dirty="0"/>
          </a:p>
          <a:p>
            <a:pPr lvl="1" hangingPunct="0"/>
            <a:r>
              <a:rPr lang="en-US" dirty="0"/>
              <a:t>Copies of Bills for legal fees and expenses rendered to clients</a:t>
            </a:r>
            <a:endParaRPr lang="en-US" b="1" dirty="0"/>
          </a:p>
          <a:p>
            <a:pPr lvl="1" hangingPunct="0"/>
            <a:r>
              <a:rPr lang="en-US" dirty="0"/>
              <a:t>Copies of Bank Statements, canceled checks and deposits</a:t>
            </a:r>
            <a:endParaRPr lang="en-US" b="1" dirty="0"/>
          </a:p>
          <a:p>
            <a:pPr marL="0" indent="0">
              <a:buNone/>
            </a:pPr>
            <a:endParaRPr lang="en-US" dirty="0"/>
          </a:p>
        </p:txBody>
      </p:sp>
    </p:spTree>
    <p:extLst>
      <p:ext uri="{BB962C8B-B14F-4D97-AF65-F5344CB8AC3E}">
        <p14:creationId xmlns:p14="http://schemas.microsoft.com/office/powerpoint/2010/main" val="2414148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signs the checks?</a:t>
            </a:r>
            <a:endParaRPr lang="en-US" dirty="0"/>
          </a:p>
        </p:txBody>
      </p:sp>
      <p:sp>
        <p:nvSpPr>
          <p:cNvPr id="3" name="Content Placeholder 2"/>
          <p:cNvSpPr>
            <a:spLocks noGrp="1"/>
          </p:cNvSpPr>
          <p:nvPr>
            <p:ph idx="1"/>
          </p:nvPr>
        </p:nvSpPr>
        <p:spPr/>
        <p:txBody>
          <a:bodyPr/>
          <a:lstStyle/>
          <a:p>
            <a:pPr marL="0" lvl="0" indent="0">
              <a:buNone/>
            </a:pPr>
            <a:r>
              <a:rPr lang="en-US" b="1" dirty="0"/>
              <a:t>Direct Supervision Required </a:t>
            </a:r>
            <a:r>
              <a:rPr lang="en-US" dirty="0"/>
              <a:t>– Only a lawyer or a person under the direct supervision of the lawyer may be an authorized signatory on a client trust account.  </a:t>
            </a:r>
            <a:endParaRPr lang="en-US" b="1" dirty="0"/>
          </a:p>
          <a:p>
            <a:pPr marL="0" indent="0">
              <a:buNone/>
            </a:pPr>
            <a:endParaRPr lang="en-US" dirty="0" smtClean="0"/>
          </a:p>
          <a:p>
            <a:pPr marL="0" indent="0">
              <a:buNone/>
            </a:pPr>
            <a:r>
              <a:rPr lang="en-US" dirty="0" smtClean="0"/>
              <a:t>Remember: Rule 5.3 [Responsibilities Regarding Nonlawyer Assistants], Ala. R. Prof. C.  </a:t>
            </a:r>
            <a:endParaRPr lang="en-US" dirty="0"/>
          </a:p>
        </p:txBody>
      </p:sp>
    </p:spTree>
    <p:extLst>
      <p:ext uri="{BB962C8B-B14F-4D97-AF65-F5344CB8AC3E}">
        <p14:creationId xmlns:p14="http://schemas.microsoft.com/office/powerpoint/2010/main" val="338652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and Don’ts</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hangingPunct="0"/>
            <a:r>
              <a:rPr lang="en-US" dirty="0" smtClean="0"/>
              <a:t>Maintain a General Ledger for all Accounts</a:t>
            </a:r>
          </a:p>
          <a:p>
            <a:pPr marL="0" indent="0" hangingPunct="0">
              <a:buNone/>
            </a:pPr>
            <a:endParaRPr lang="en-US" dirty="0" smtClean="0"/>
          </a:p>
          <a:p>
            <a:pPr hangingPunct="0"/>
            <a:r>
              <a:rPr lang="en-US" dirty="0" smtClean="0"/>
              <a:t>Do </a:t>
            </a:r>
            <a:r>
              <a:rPr lang="en-US" dirty="0"/>
              <a:t>not withdraw funds with an ATM card or with a withdrawal slip at the teller window</a:t>
            </a:r>
            <a:r>
              <a:rPr lang="en-US" dirty="0" smtClean="0"/>
              <a:t>.</a:t>
            </a:r>
            <a:endParaRPr lang="en-US" b="1" dirty="0"/>
          </a:p>
          <a:p>
            <a:pPr marL="0" indent="0" hangingPunct="0">
              <a:buNone/>
            </a:pPr>
            <a:endParaRPr lang="en-US" b="1" dirty="0"/>
          </a:p>
          <a:p>
            <a:pPr lvl="0" hangingPunct="0"/>
            <a:r>
              <a:rPr lang="en-US" dirty="0"/>
              <a:t>Do not write checks payable to “Cash.”</a:t>
            </a:r>
            <a:endParaRPr lang="en-US" b="1" dirty="0"/>
          </a:p>
          <a:p>
            <a:pPr marL="0" indent="0" hangingPunct="0">
              <a:buNone/>
            </a:pPr>
            <a:endParaRPr lang="en-US" b="1" dirty="0"/>
          </a:p>
          <a:p>
            <a:pPr lvl="0" hangingPunct="0"/>
            <a:r>
              <a:rPr lang="en-US" dirty="0"/>
              <a:t>Do not make split or cash-back deposits.</a:t>
            </a:r>
            <a:endParaRPr lang="en-US" b="1" dirty="0"/>
          </a:p>
          <a:p>
            <a:pPr marL="0" indent="0" hangingPunct="0">
              <a:buNone/>
            </a:pPr>
            <a:r>
              <a:rPr lang="en-US" i="1" dirty="0"/>
              <a:t> </a:t>
            </a:r>
            <a:endParaRPr lang="en-US" b="1" dirty="0"/>
          </a:p>
          <a:p>
            <a:pPr lvl="0" hangingPunct="0"/>
            <a:r>
              <a:rPr lang="en-US" dirty="0"/>
              <a:t>Make copies of all items received and deposited.</a:t>
            </a:r>
            <a:endParaRPr lang="en-US" b="1" dirty="0"/>
          </a:p>
          <a:p>
            <a:pPr marL="0" indent="0" hangingPunct="0">
              <a:buNone/>
            </a:pPr>
            <a:r>
              <a:rPr lang="en-US" i="1" dirty="0"/>
              <a:t> </a:t>
            </a:r>
            <a:endParaRPr lang="en-US" b="1" dirty="0"/>
          </a:p>
          <a:p>
            <a:pPr lvl="0" hangingPunct="0"/>
            <a:r>
              <a:rPr lang="en-US" dirty="0"/>
              <a:t>Transfer earned fees to the general account regularly with adequate notation or documentation to show the source of the fees.</a:t>
            </a:r>
            <a:endParaRPr lang="en-US" b="1" dirty="0"/>
          </a:p>
          <a:p>
            <a:pPr marL="0" indent="0" hangingPunct="0">
              <a:buNone/>
            </a:pPr>
            <a:r>
              <a:rPr lang="en-US" dirty="0"/>
              <a:t> </a:t>
            </a:r>
            <a:endParaRPr lang="en-US" b="1" dirty="0"/>
          </a:p>
          <a:p>
            <a:endParaRPr lang="en-US" dirty="0"/>
          </a:p>
        </p:txBody>
      </p:sp>
    </p:spTree>
    <p:extLst>
      <p:ext uri="{BB962C8B-B14F-4D97-AF65-F5344CB8AC3E}">
        <p14:creationId xmlns:p14="http://schemas.microsoft.com/office/powerpoint/2010/main" val="1868618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lvl="0" hangingPunct="0"/>
            <a:r>
              <a:rPr lang="en-US" dirty="0"/>
              <a:t>Pay all expenses not related to the client representation out of the general account.</a:t>
            </a:r>
            <a:endParaRPr lang="en-US" b="1" dirty="0"/>
          </a:p>
          <a:p>
            <a:pPr marL="0" indent="0" hangingPunct="0">
              <a:buNone/>
            </a:pPr>
            <a:endParaRPr lang="en-US" b="1" dirty="0"/>
          </a:p>
          <a:p>
            <a:pPr lvl="0" hangingPunct="0"/>
            <a:r>
              <a:rPr lang="en-US" dirty="0"/>
              <a:t>Reconcile the trust account </a:t>
            </a:r>
            <a:r>
              <a:rPr lang="en-US" dirty="0" smtClean="0"/>
              <a:t>monthly, or at the very least, quarterly.  </a:t>
            </a:r>
            <a:endParaRPr lang="en-US" b="1" dirty="0"/>
          </a:p>
          <a:p>
            <a:pPr marL="0" indent="0" hangingPunct="0">
              <a:buNone/>
            </a:pPr>
            <a:endParaRPr lang="en-US" b="1" dirty="0"/>
          </a:p>
          <a:p>
            <a:pPr lvl="0" hangingPunct="0"/>
            <a:r>
              <a:rPr lang="en-US" dirty="0"/>
              <a:t>All firm bank statements should be delivered </a:t>
            </a:r>
            <a:r>
              <a:rPr lang="en-US" u="sng" dirty="0"/>
              <a:t>unopened</a:t>
            </a:r>
            <a:r>
              <a:rPr lang="en-US" dirty="0"/>
              <a:t> to you each month for review.</a:t>
            </a:r>
            <a:endParaRPr lang="en-US" b="1" dirty="0"/>
          </a:p>
          <a:p>
            <a:pPr marL="0" indent="0" hangingPunct="0">
              <a:buNone/>
            </a:pPr>
            <a:endParaRPr lang="en-US" b="1" dirty="0"/>
          </a:p>
          <a:p>
            <a:pPr lvl="0" hangingPunct="0"/>
            <a:r>
              <a:rPr lang="en-US" dirty="0"/>
              <a:t>Secure bank statements and trust account records and limit access to them.</a:t>
            </a:r>
            <a:endParaRPr lang="en-US" b="1" dirty="0"/>
          </a:p>
          <a:p>
            <a:pPr marL="0" indent="0" hangingPunct="0">
              <a:buNone/>
            </a:pPr>
            <a:r>
              <a:rPr lang="en-US" dirty="0"/>
              <a:t> </a:t>
            </a:r>
          </a:p>
          <a:p>
            <a:pPr lvl="0" hangingPunct="0"/>
            <a:r>
              <a:rPr lang="en-US" dirty="0"/>
              <a:t>Keep a running list of outstanding checks and review it monthly.  No check should remain outstanding for more than two months without investigation and resolution.</a:t>
            </a:r>
            <a:endParaRPr lang="en-US" b="1" dirty="0"/>
          </a:p>
          <a:p>
            <a:pPr marL="0" indent="0" hangingPunct="0">
              <a:buNone/>
            </a:pPr>
            <a:r>
              <a:rPr lang="en-US" i="1" dirty="0"/>
              <a:t> </a:t>
            </a:r>
            <a:endParaRPr lang="en-US" b="1" dirty="0"/>
          </a:p>
          <a:p>
            <a:pPr lvl="0" hangingPunct="0"/>
            <a:r>
              <a:rPr lang="en-US" dirty="0"/>
              <a:t>If there is an irregularity in the account, then </a:t>
            </a:r>
            <a:r>
              <a:rPr lang="en-US" u="sng" dirty="0"/>
              <a:t>you</a:t>
            </a:r>
            <a:r>
              <a:rPr lang="en-US" dirty="0"/>
              <a:t> are responsible to  investigate and resolve it.</a:t>
            </a:r>
            <a:endParaRPr lang="en-US" b="1" dirty="0"/>
          </a:p>
          <a:p>
            <a:endParaRPr lang="en-US" dirty="0"/>
          </a:p>
        </p:txBody>
      </p:sp>
    </p:spTree>
    <p:extLst>
      <p:ext uri="{BB962C8B-B14F-4D97-AF65-F5344CB8AC3E}">
        <p14:creationId xmlns:p14="http://schemas.microsoft.com/office/powerpoint/2010/main" val="3300793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90600"/>
            <a:ext cx="5943600" cy="4572000"/>
          </a:xfrm>
        </p:spPr>
      </p:pic>
    </p:spTree>
    <p:extLst>
      <p:ext uri="{BB962C8B-B14F-4D97-AF65-F5344CB8AC3E}">
        <p14:creationId xmlns:p14="http://schemas.microsoft.com/office/powerpoint/2010/main" val="4052881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Rule 1.16(d)</a:t>
            </a:r>
            <a:br>
              <a:rPr lang="en-US" sz="3200" dirty="0" smtClean="0"/>
            </a:br>
            <a:r>
              <a:rPr lang="en-US" sz="3200" dirty="0" smtClean="0"/>
              <a:t>Declining or Terminating Representation</a:t>
            </a:r>
            <a:endParaRPr lang="en-US" sz="3200" dirty="0"/>
          </a:p>
        </p:txBody>
      </p:sp>
      <p:sp>
        <p:nvSpPr>
          <p:cNvPr id="3" name="Content Placeholder 2"/>
          <p:cNvSpPr>
            <a:spLocks noGrp="1"/>
          </p:cNvSpPr>
          <p:nvPr>
            <p:ph idx="1"/>
          </p:nvPr>
        </p:nvSpPr>
        <p:spPr/>
        <p:txBody>
          <a:bodyPr>
            <a:normAutofit lnSpcReduction="10000"/>
          </a:bodyPr>
          <a:lstStyle/>
          <a:p>
            <a:pPr marL="0" indent="0" algn="just">
              <a:buNone/>
            </a:pPr>
            <a:r>
              <a:rPr lang="en-US" sz="2400" dirty="0" smtClean="0"/>
              <a:t>(</a:t>
            </a:r>
            <a:r>
              <a:rPr lang="en-US" sz="2400" dirty="0"/>
              <a:t>d) Upon termination of representation, a lawyer shall take steps to the </a:t>
            </a:r>
            <a:r>
              <a:rPr lang="en-US" sz="2400" dirty="0" smtClean="0"/>
              <a:t>extent reasonably </a:t>
            </a:r>
            <a:r>
              <a:rPr lang="en-US" sz="2400" dirty="0"/>
              <a:t>practicable to protect a client's interests, such as giving reasonable notice </a:t>
            </a:r>
            <a:r>
              <a:rPr lang="en-US" sz="2400" dirty="0" smtClean="0"/>
              <a:t>to the </a:t>
            </a:r>
            <a:r>
              <a:rPr lang="en-US" sz="2400" dirty="0"/>
              <a:t>client, allowing time for employment of other counsel, surrendering papers </a:t>
            </a:r>
            <a:r>
              <a:rPr lang="en-US" sz="2400" dirty="0" smtClean="0"/>
              <a:t>and property </a:t>
            </a:r>
            <a:r>
              <a:rPr lang="en-US" sz="2400" dirty="0"/>
              <a:t>to which the client is entitled and refunding any advance payment of fee </a:t>
            </a:r>
            <a:r>
              <a:rPr lang="en-US" sz="2400" dirty="0" smtClean="0"/>
              <a:t>that has </a:t>
            </a:r>
            <a:r>
              <a:rPr lang="en-US" sz="2400" dirty="0"/>
              <a:t>not been earned. The lawyer may retain papers relating to the client to the </a:t>
            </a:r>
            <a:r>
              <a:rPr lang="en-US" sz="2400" dirty="0" smtClean="0"/>
              <a:t>extent permitted </a:t>
            </a:r>
            <a:r>
              <a:rPr lang="en-US" sz="2400" dirty="0"/>
              <a:t>by other law</a:t>
            </a:r>
            <a:r>
              <a:rPr lang="en-US" sz="2400" dirty="0" smtClean="0"/>
              <a:t>.</a:t>
            </a:r>
          </a:p>
          <a:p>
            <a:pPr algn="just"/>
            <a:r>
              <a:rPr lang="en-US" dirty="0" smtClean="0"/>
              <a:t>Return the client’s file unless a valid attorney’s lien exists.</a:t>
            </a:r>
          </a:p>
          <a:p>
            <a:pPr algn="just"/>
            <a:r>
              <a:rPr lang="en-US" dirty="0" smtClean="0"/>
              <a:t>Issue a termination of representation letter.</a:t>
            </a:r>
            <a:endParaRPr lang="en-US" dirty="0"/>
          </a:p>
          <a:p>
            <a:pPr marL="0" indent="0" algn="just">
              <a:buNone/>
            </a:pPr>
            <a:endParaRPr lang="en-US" dirty="0"/>
          </a:p>
        </p:txBody>
      </p:sp>
    </p:spTree>
    <p:extLst>
      <p:ext uri="{BB962C8B-B14F-4D97-AF65-F5344CB8AC3E}">
        <p14:creationId xmlns:p14="http://schemas.microsoft.com/office/powerpoint/2010/main" val="3017344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are going to advertise, know the rules.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0397"/>
            <a:ext cx="2476500" cy="1981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76400"/>
            <a:ext cx="2381250"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886200"/>
            <a:ext cx="2466975" cy="19145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572000"/>
            <a:ext cx="3962400" cy="18097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1" y="1676400"/>
            <a:ext cx="2590800" cy="2646744"/>
          </a:xfrm>
          <a:prstGeom prst="rect">
            <a:avLst/>
          </a:prstGeom>
        </p:spPr>
      </p:pic>
    </p:spTree>
    <p:extLst>
      <p:ext uri="{BB962C8B-B14F-4D97-AF65-F5344CB8AC3E}">
        <p14:creationId xmlns:p14="http://schemas.microsoft.com/office/powerpoint/2010/main" val="282838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dirty="0" smtClean="0"/>
              <a:t>6 Signs Your Work-Life Balance May Need Attention</a:t>
            </a:r>
            <a:br>
              <a:rPr lang="en-US" sz="2800" dirty="0" smtClean="0"/>
            </a:br>
            <a:r>
              <a:rPr lang="en-US" sz="2800" dirty="0" smtClean="0"/>
              <a:t>By Dr. Amy Sullivan, </a:t>
            </a:r>
            <a:r>
              <a:rPr lang="en-US" sz="2800" dirty="0" err="1" smtClean="0"/>
              <a:t>PsyD</a:t>
            </a:r>
            <a:r>
              <a:rPr lang="en-US" sz="2800" dirty="0" smtClean="0"/>
              <a:t>.</a:t>
            </a:r>
            <a:endParaRPr lang="en-US" sz="2800" dirty="0"/>
          </a:p>
        </p:txBody>
      </p:sp>
      <p:sp>
        <p:nvSpPr>
          <p:cNvPr id="3" name="Content Placeholder 2"/>
          <p:cNvSpPr>
            <a:spLocks noGrp="1"/>
          </p:cNvSpPr>
          <p:nvPr>
            <p:ph idx="1"/>
          </p:nvPr>
        </p:nvSpPr>
        <p:spPr>
          <a:xfrm>
            <a:off x="457200" y="1143000"/>
            <a:ext cx="8229600" cy="5486400"/>
          </a:xfrm>
        </p:spPr>
        <p:txBody>
          <a:bodyPr>
            <a:normAutofit/>
          </a:bodyPr>
          <a:lstStyle/>
          <a:p>
            <a:r>
              <a:rPr lang="en-US" sz="2400" b="1" u="sng" dirty="0" smtClean="0"/>
              <a:t>You stop taking care of your body.</a:t>
            </a:r>
            <a:r>
              <a:rPr lang="en-US" sz="2400" dirty="0" smtClean="0"/>
              <a:t>  You’re staying up too late or having trouble falling asleep.  You’re sitting all day and not exercising.  You’re getting most of your food from vending machines, a drive-thru window, or not eating at all.  You have a nagging pain or health concern but don’t feel you have time to go to the doctor.</a:t>
            </a:r>
          </a:p>
          <a:p>
            <a:r>
              <a:rPr lang="en-US" sz="2400" b="1" u="sng" dirty="0" smtClean="0"/>
              <a:t>Your mental health is going downhill.</a:t>
            </a:r>
            <a:r>
              <a:rPr lang="en-US" sz="2400" dirty="0" smtClean="0"/>
              <a:t>  You’ve started noticing signs of anxiety or depression, or feeling angry or irritable.  You may even experience dread, restlessness, hopelessness, panic attacks, mood swings, and maybe even thoughts of suicide.</a:t>
            </a:r>
          </a:p>
          <a:p>
            <a:r>
              <a:rPr lang="en-US" sz="2400" b="1" u="sng" dirty="0" smtClean="0"/>
              <a:t>You just don’t care anymore.</a:t>
            </a:r>
            <a:r>
              <a:rPr lang="en-US" sz="2400" dirty="0" smtClean="0"/>
              <a:t>  Your work no longer feels meaningful.  You don’t feel connected to your colleagues or clients.  You’re just going through the motions.</a:t>
            </a:r>
            <a:endParaRPr lang="en-US" sz="2400" b="1" u="sng" dirty="0"/>
          </a:p>
        </p:txBody>
      </p:sp>
    </p:spTree>
    <p:extLst>
      <p:ext uri="{BB962C8B-B14F-4D97-AF65-F5344CB8AC3E}">
        <p14:creationId xmlns:p14="http://schemas.microsoft.com/office/powerpoint/2010/main" val="4112718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477000"/>
          </a:xfrm>
        </p:spPr>
        <p:txBody>
          <a:bodyPr>
            <a:normAutofit fontScale="70000" lnSpcReduction="20000"/>
          </a:bodyPr>
          <a:lstStyle/>
          <a:p>
            <a:pPr marL="0" indent="0" algn="ctr">
              <a:buNone/>
            </a:pPr>
            <a:r>
              <a:rPr lang="en-US" b="1" dirty="0"/>
              <a:t>Rule 7.1.</a:t>
            </a:r>
          </a:p>
          <a:p>
            <a:pPr marL="0" indent="0" algn="ctr">
              <a:buNone/>
            </a:pPr>
            <a:r>
              <a:rPr lang="en-US" b="1" dirty="0"/>
              <a:t>Communications Concerning a Lawyer's Services.</a:t>
            </a:r>
          </a:p>
          <a:p>
            <a:pPr marL="0" indent="0">
              <a:buNone/>
            </a:pPr>
            <a:endParaRPr lang="en-US" dirty="0" smtClean="0"/>
          </a:p>
          <a:p>
            <a:pPr lvl="0" hangingPunct="0"/>
            <a:r>
              <a:rPr lang="en-US" dirty="0"/>
              <a:t>This rule applies to any form of marketing</a:t>
            </a:r>
            <a:endParaRPr lang="en-US" sz="4000" b="1" u="sng" dirty="0"/>
          </a:p>
          <a:p>
            <a:pPr marL="0" indent="0" hangingPunct="0">
              <a:buNone/>
            </a:pPr>
            <a:endParaRPr lang="en-US" sz="4000" b="1" u="sng" dirty="0"/>
          </a:p>
          <a:p>
            <a:pPr lvl="0" hangingPunct="0"/>
            <a:r>
              <a:rPr lang="en-US" dirty="0"/>
              <a:t>Focus is on the content of the information, rather than the means of dissemination (RO-96-07)</a:t>
            </a:r>
            <a:endParaRPr lang="en-US" sz="4000" b="1" u="sng" dirty="0"/>
          </a:p>
          <a:p>
            <a:pPr marL="0" indent="0" hangingPunct="0">
              <a:buNone/>
            </a:pPr>
            <a:r>
              <a:rPr lang="en-US" dirty="0"/>
              <a:t> </a:t>
            </a:r>
            <a:endParaRPr lang="en-US" sz="4000" b="1" u="sng" dirty="0"/>
          </a:p>
          <a:p>
            <a:pPr lvl="0" hangingPunct="0"/>
            <a:r>
              <a:rPr lang="en-US" dirty="0"/>
              <a:t>Generally, any information communicated about a lawyer’s services is subject to the following regulations or limitations</a:t>
            </a:r>
            <a:r>
              <a:rPr lang="en-US" dirty="0" smtClean="0"/>
              <a:t>:</a:t>
            </a:r>
          </a:p>
          <a:p>
            <a:pPr lvl="0" hangingPunct="0"/>
            <a:endParaRPr lang="en-US" sz="4000" b="1" u="sng" dirty="0"/>
          </a:p>
          <a:p>
            <a:pPr lvl="1" hangingPunct="0"/>
            <a:r>
              <a:rPr lang="en-US" dirty="0" smtClean="0"/>
              <a:t>False </a:t>
            </a:r>
            <a:r>
              <a:rPr lang="en-US" dirty="0"/>
              <a:t>or misleading information about the lawyer or the lawyer’s services</a:t>
            </a:r>
            <a:endParaRPr lang="en-US" sz="3600" b="1" u="sng" dirty="0"/>
          </a:p>
          <a:p>
            <a:pPr lvl="1" hangingPunct="0"/>
            <a:r>
              <a:rPr lang="en-US" dirty="0" smtClean="0"/>
              <a:t>Information </a:t>
            </a:r>
            <a:r>
              <a:rPr lang="en-US" dirty="0"/>
              <a:t>that would create unjustified expectations</a:t>
            </a:r>
            <a:endParaRPr lang="en-US" sz="3600" b="1" u="sng" dirty="0"/>
          </a:p>
          <a:p>
            <a:pPr lvl="1" hangingPunct="0"/>
            <a:r>
              <a:rPr lang="en-US" dirty="0" smtClean="0"/>
              <a:t>Endorsements </a:t>
            </a:r>
            <a:r>
              <a:rPr lang="en-US" dirty="0"/>
              <a:t>or testimonials</a:t>
            </a:r>
            <a:endParaRPr lang="en-US" sz="3600" b="1" u="sng" dirty="0"/>
          </a:p>
          <a:p>
            <a:pPr lvl="1" hangingPunct="0"/>
            <a:r>
              <a:rPr lang="en-US" dirty="0" smtClean="0"/>
              <a:t>Damage </a:t>
            </a:r>
            <a:r>
              <a:rPr lang="en-US" dirty="0"/>
              <a:t>awards, past results and testimonials are permitted if “extended disclaimer” is used (RO-03-01)</a:t>
            </a:r>
            <a:endParaRPr lang="en-US" sz="3600" b="1" u="sng" dirty="0"/>
          </a:p>
          <a:p>
            <a:pPr lvl="1" hangingPunct="0"/>
            <a:r>
              <a:rPr lang="en-US" dirty="0" smtClean="0"/>
              <a:t>Self-laudatory </a:t>
            </a:r>
            <a:r>
              <a:rPr lang="en-US" dirty="0"/>
              <a:t>statements</a:t>
            </a:r>
            <a:endParaRPr lang="en-US" sz="3600" b="1" u="sng" dirty="0"/>
          </a:p>
          <a:p>
            <a:pPr lvl="1" hangingPunct="0"/>
            <a:r>
              <a:rPr lang="en-US" dirty="0" smtClean="0"/>
              <a:t>Comparative </a:t>
            </a:r>
            <a:r>
              <a:rPr lang="en-US" dirty="0"/>
              <a:t>language</a:t>
            </a:r>
            <a:endParaRPr lang="en-US" sz="3600" b="1" u="sng" dirty="0"/>
          </a:p>
          <a:p>
            <a:pPr marL="0" indent="0">
              <a:buNone/>
            </a:pPr>
            <a:endParaRPr lang="en-US" dirty="0" smtClean="0"/>
          </a:p>
        </p:txBody>
      </p:sp>
    </p:spTree>
    <p:extLst>
      <p:ext uri="{BB962C8B-B14F-4D97-AF65-F5344CB8AC3E}">
        <p14:creationId xmlns:p14="http://schemas.microsoft.com/office/powerpoint/2010/main" val="335780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marL="0" indent="0" algn="ctr">
              <a:buNone/>
            </a:pPr>
            <a:r>
              <a:rPr lang="en-US" b="1" dirty="0"/>
              <a:t>Rule 7.2.</a:t>
            </a:r>
          </a:p>
          <a:p>
            <a:pPr marL="0" indent="0" algn="ctr">
              <a:buNone/>
            </a:pPr>
            <a:r>
              <a:rPr lang="en-US" b="1" dirty="0" smtClean="0"/>
              <a:t>Advertising</a:t>
            </a:r>
          </a:p>
          <a:p>
            <a:pPr marL="0" indent="0" algn="ctr">
              <a:buNone/>
            </a:pPr>
            <a:endParaRPr lang="en-US" b="1" dirty="0"/>
          </a:p>
          <a:p>
            <a:pPr lvl="0" hangingPunct="0"/>
            <a:r>
              <a:rPr lang="en-US" dirty="0"/>
              <a:t>Applies to advertising (i.e., communications concerning a lawyer’s services)</a:t>
            </a:r>
            <a:endParaRPr lang="en-US" b="1" u="sng" dirty="0"/>
          </a:p>
          <a:p>
            <a:pPr marL="0" indent="0" hangingPunct="0">
              <a:buNone/>
            </a:pPr>
            <a:endParaRPr lang="en-US" b="1" u="sng" dirty="0"/>
          </a:p>
          <a:p>
            <a:pPr lvl="0" hangingPunct="0"/>
            <a:r>
              <a:rPr lang="en-US" dirty="0"/>
              <a:t>Copy or recording be mailed or delivered to the Office of General Counsel within three days after the first date of dissemination</a:t>
            </a:r>
            <a:endParaRPr lang="en-US" b="1" u="sng" dirty="0"/>
          </a:p>
          <a:p>
            <a:pPr marL="0" indent="0" hangingPunct="0">
              <a:buNone/>
            </a:pPr>
            <a:endParaRPr lang="en-US" b="1" u="sng" dirty="0"/>
          </a:p>
          <a:p>
            <a:pPr lvl="0" hangingPunct="0"/>
            <a:r>
              <a:rPr lang="en-US" dirty="0"/>
              <a:t>The duration, the publisher, or broadcaster of shall be identified within the advertisement or in a communication accompanying </a:t>
            </a:r>
            <a:endParaRPr lang="en-US" b="1" u="sng" dirty="0"/>
          </a:p>
          <a:p>
            <a:pPr marL="0" indent="0" hangingPunct="0">
              <a:buNone/>
            </a:pPr>
            <a:endParaRPr lang="en-US" b="1" u="sng" dirty="0"/>
          </a:p>
          <a:p>
            <a:pPr lvl="0" hangingPunct="0"/>
            <a:r>
              <a:rPr lang="en-US" dirty="0"/>
              <a:t>The responsible lawyer must keep a copy for six years</a:t>
            </a:r>
            <a:endParaRPr lang="en-US" b="1" u="sng"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92265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10000"/>
          </a:bodyPr>
          <a:lstStyle/>
          <a:p>
            <a:pPr lvl="0" hangingPunct="0"/>
            <a:r>
              <a:rPr lang="en-US" dirty="0"/>
              <a:t>Lawyer may not give anything of value to a person for recommending the lawyer’s service</a:t>
            </a:r>
            <a:endParaRPr lang="en-US" b="1" u="sng" dirty="0"/>
          </a:p>
          <a:p>
            <a:pPr marL="0" indent="0" hangingPunct="0">
              <a:buNone/>
            </a:pPr>
            <a:r>
              <a:rPr lang="en-US" dirty="0"/>
              <a:t> </a:t>
            </a:r>
            <a:endParaRPr lang="en-US" b="1" u="sng" dirty="0"/>
          </a:p>
          <a:p>
            <a:pPr lvl="0" hangingPunct="0"/>
            <a:r>
              <a:rPr lang="en-US" dirty="0"/>
              <a:t>May not establish a separate firm and pay for advertising and other expenses (RO-93-23)</a:t>
            </a:r>
            <a:endParaRPr lang="en-US" b="1" u="sng" dirty="0"/>
          </a:p>
          <a:p>
            <a:pPr marL="0" indent="0" hangingPunct="0">
              <a:buNone/>
            </a:pPr>
            <a:r>
              <a:rPr lang="en-US" dirty="0"/>
              <a:t> </a:t>
            </a:r>
            <a:endParaRPr lang="en-US" b="1" u="sng" dirty="0"/>
          </a:p>
          <a:p>
            <a:pPr lvl="0" hangingPunct="0"/>
            <a:r>
              <a:rPr lang="en-US" dirty="0"/>
              <a:t>Lawyer may not pay for advertising of another attorney in exchange for referrals (RO-99-01)</a:t>
            </a:r>
            <a:endParaRPr lang="en-US" b="1" u="sng" dirty="0"/>
          </a:p>
          <a:p>
            <a:pPr marL="0" indent="0" hangingPunct="0">
              <a:buNone/>
            </a:pPr>
            <a:endParaRPr lang="en-US" b="1" u="sng" dirty="0"/>
          </a:p>
          <a:p>
            <a:pPr lvl="0" hangingPunct="0"/>
            <a:r>
              <a:rPr lang="en-US" dirty="0"/>
              <a:t>Lawyer may pay reasonable cost of advertising</a:t>
            </a:r>
            <a:endParaRPr lang="en-US" b="1" u="sng" dirty="0"/>
          </a:p>
          <a:p>
            <a:pPr marL="0" indent="0" hangingPunct="0">
              <a:buNone/>
            </a:pPr>
            <a:endParaRPr lang="en-US" b="1" u="sng" dirty="0"/>
          </a:p>
          <a:p>
            <a:pPr lvl="0" hangingPunct="0"/>
            <a:r>
              <a:rPr lang="en-US" dirty="0"/>
              <a:t>Lawyer may pay usual charges of a not-for-profit referral service</a:t>
            </a:r>
            <a:endParaRPr lang="en-US" b="1" u="sng" dirty="0"/>
          </a:p>
          <a:p>
            <a:endParaRPr lang="en-US" dirty="0"/>
          </a:p>
        </p:txBody>
      </p:sp>
    </p:spTree>
    <p:extLst>
      <p:ext uri="{BB962C8B-B14F-4D97-AF65-F5344CB8AC3E}">
        <p14:creationId xmlns:p14="http://schemas.microsoft.com/office/powerpoint/2010/main" val="125621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77500" lnSpcReduction="20000"/>
          </a:bodyPr>
          <a:lstStyle/>
          <a:p>
            <a:pPr lvl="0" hangingPunct="0"/>
            <a:r>
              <a:rPr lang="en-US" dirty="0"/>
              <a:t>Advertisement must include the name of a responsible lawyer</a:t>
            </a:r>
            <a:endParaRPr lang="en-US" b="1" u="sng" dirty="0"/>
          </a:p>
          <a:p>
            <a:pPr marL="0" indent="0" hangingPunct="0">
              <a:buNone/>
            </a:pPr>
            <a:endParaRPr lang="en-US" b="1" u="sng" dirty="0"/>
          </a:p>
          <a:p>
            <a:pPr lvl="0" hangingPunct="0"/>
            <a:r>
              <a:rPr lang="en-US" dirty="0"/>
              <a:t>Advertisement must contain disclaimer, “No representation is made that the quality of the legal service to be performed is greater than the quality of legal services performed by other lawyers.”</a:t>
            </a:r>
            <a:endParaRPr lang="en-US" b="1" u="sng" dirty="0"/>
          </a:p>
          <a:p>
            <a:pPr marL="0" indent="0" hangingPunct="0">
              <a:buNone/>
            </a:pPr>
            <a:endParaRPr lang="en-US" b="1" u="sng" dirty="0"/>
          </a:p>
          <a:p>
            <a:pPr lvl="0" hangingPunct="0"/>
            <a:r>
              <a:rPr lang="en-US" dirty="0"/>
              <a:t>Display of the firm name, address and telephone number, along with the scales of justice displayed on the tire cover of a spare tire mounted on the back of a conversion van is advertising and requires the disclaimer. (RO-90-63)</a:t>
            </a:r>
            <a:endParaRPr lang="en-US" b="1" u="sng" dirty="0"/>
          </a:p>
          <a:p>
            <a:pPr marL="0" indent="0" hangingPunct="0">
              <a:buNone/>
            </a:pPr>
            <a:endParaRPr lang="en-US" b="1" u="sng" dirty="0"/>
          </a:p>
          <a:p>
            <a:pPr lvl="0" hangingPunct="0"/>
            <a:r>
              <a:rPr lang="en-US" dirty="0"/>
              <a:t>Advertised fees must be honored for a period of not less than 60 days following the date of the last publication or broadcast of the advertisement, if not prima facie evidence of misleading advertising and deceptive practices</a:t>
            </a:r>
            <a:endParaRPr lang="en-US" b="1" u="sng" dirty="0"/>
          </a:p>
          <a:p>
            <a:endParaRPr lang="en-US" dirty="0"/>
          </a:p>
        </p:txBody>
      </p:sp>
    </p:spTree>
    <p:extLst>
      <p:ext uri="{BB962C8B-B14F-4D97-AF65-F5344CB8AC3E}">
        <p14:creationId xmlns:p14="http://schemas.microsoft.com/office/powerpoint/2010/main" val="39330017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7.3 Direct Contact with Prospective Clients</a:t>
            </a:r>
            <a:endParaRPr lang="en-US" dirty="0"/>
          </a:p>
        </p:txBody>
      </p:sp>
      <p:sp>
        <p:nvSpPr>
          <p:cNvPr id="3" name="Content Placeholder 2"/>
          <p:cNvSpPr>
            <a:spLocks noGrp="1"/>
          </p:cNvSpPr>
          <p:nvPr>
            <p:ph idx="1"/>
          </p:nvPr>
        </p:nvSpPr>
        <p:spPr>
          <a:xfrm>
            <a:off x="457200" y="1524000"/>
            <a:ext cx="8229600" cy="4525963"/>
          </a:xfrm>
        </p:spPr>
        <p:txBody>
          <a:bodyPr>
            <a:normAutofit fontScale="70000" lnSpcReduction="20000"/>
          </a:bodyPr>
          <a:lstStyle/>
          <a:p>
            <a:pPr lvl="0" hangingPunct="0"/>
            <a:endParaRPr lang="en-US" dirty="0" smtClean="0"/>
          </a:p>
          <a:p>
            <a:pPr lvl="0" hangingPunct="0"/>
            <a:endParaRPr lang="en-US" dirty="0"/>
          </a:p>
          <a:p>
            <a:pPr lvl="0" hangingPunct="0"/>
            <a:r>
              <a:rPr lang="en-US" dirty="0" smtClean="0"/>
              <a:t>No </a:t>
            </a:r>
            <a:r>
              <a:rPr lang="en-US" dirty="0"/>
              <a:t>direct contact with prospective clients where there is no familial or current or prior professional relationship</a:t>
            </a:r>
            <a:endParaRPr lang="en-US" b="1" u="sng" dirty="0"/>
          </a:p>
          <a:p>
            <a:pPr marL="0" indent="0" hangingPunct="0">
              <a:buNone/>
            </a:pPr>
            <a:endParaRPr lang="en-US" b="1" u="sng" dirty="0"/>
          </a:p>
          <a:p>
            <a:pPr lvl="0" hangingPunct="0"/>
            <a:r>
              <a:rPr lang="en-US" dirty="0"/>
              <a:t>Lawyer may not contract with “Welcome Wagon” for Welcome Wagon to include the firm’s brochure and other advertising material to the people on whom they call (RO-91-17)</a:t>
            </a:r>
            <a:endParaRPr lang="en-US" b="1" u="sng" dirty="0"/>
          </a:p>
          <a:p>
            <a:pPr marL="0" indent="0" hangingPunct="0">
              <a:buNone/>
            </a:pPr>
            <a:endParaRPr lang="en-US" b="1" u="sng" dirty="0"/>
          </a:p>
          <a:p>
            <a:pPr lvl="0" hangingPunct="0"/>
            <a:r>
              <a:rPr lang="en-US" dirty="0"/>
              <a:t>Lawyer cannot print firm information on exterior of prescription bags to be disbursed by a pharmacy to its customers (RO-03-01)</a:t>
            </a:r>
            <a:endParaRPr lang="en-US" b="1" u="sng" dirty="0"/>
          </a:p>
          <a:p>
            <a:pPr marL="0" indent="0" hangingPunct="0">
              <a:buNone/>
            </a:pPr>
            <a:endParaRPr lang="en-US" b="1" u="sng" dirty="0"/>
          </a:p>
          <a:p>
            <a:pPr lvl="0" hangingPunct="0"/>
            <a:r>
              <a:rPr lang="en-US" dirty="0"/>
              <a:t>Offer to provide legal services on a pro bono basis is not subject to the rules governing advertising and solicitation (RO-03-01)</a:t>
            </a:r>
            <a:endParaRPr lang="en-US" b="1" u="sng" dirty="0"/>
          </a:p>
        </p:txBody>
      </p:sp>
    </p:spTree>
    <p:extLst>
      <p:ext uri="{BB962C8B-B14F-4D97-AF65-F5344CB8AC3E}">
        <p14:creationId xmlns:p14="http://schemas.microsoft.com/office/powerpoint/2010/main" val="9875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term “solicit” </a:t>
            </a:r>
            <a:r>
              <a:rPr lang="en-US" dirty="0" smtClean="0"/>
              <a:t>includes any direct contact </a:t>
            </a:r>
            <a:r>
              <a:rPr lang="en-US" dirty="0"/>
              <a:t>in person, by telephone, telegraph, </a:t>
            </a:r>
            <a:r>
              <a:rPr lang="en-US" dirty="0" smtClean="0"/>
              <a:t>email, electronic message, or </a:t>
            </a:r>
            <a:r>
              <a:rPr lang="en-US" dirty="0"/>
              <a:t>facsimile transmission, or by other communication directed to a specific </a:t>
            </a:r>
            <a:r>
              <a:rPr lang="en-US" dirty="0" smtClean="0"/>
              <a:t>recipient.</a:t>
            </a:r>
            <a:endParaRPr lang="en-US" dirty="0"/>
          </a:p>
          <a:p>
            <a:endParaRPr lang="en-US" dirty="0"/>
          </a:p>
        </p:txBody>
      </p:sp>
    </p:spTree>
    <p:extLst>
      <p:ext uri="{BB962C8B-B14F-4D97-AF65-F5344CB8AC3E}">
        <p14:creationId xmlns:p14="http://schemas.microsoft.com/office/powerpoint/2010/main" val="13211816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516563"/>
          </a:xfrm>
        </p:spPr>
        <p:txBody>
          <a:bodyPr>
            <a:noAutofit/>
          </a:bodyPr>
          <a:lstStyle/>
          <a:p>
            <a:pPr lvl="0" hangingPunct="0"/>
            <a:r>
              <a:rPr lang="en-US" sz="2400" dirty="0"/>
              <a:t>Communications to former clients not covered by Rule 7.3, </a:t>
            </a:r>
            <a:r>
              <a:rPr lang="en-US" sz="2400" i="1" dirty="0" err="1"/>
              <a:t>A.R.P.C</a:t>
            </a:r>
            <a:r>
              <a:rPr lang="en-US" sz="2400" i="1" dirty="0"/>
              <a:t>. </a:t>
            </a:r>
            <a:r>
              <a:rPr lang="en-US" sz="2400" dirty="0"/>
              <a:t>(RO-03-01)</a:t>
            </a:r>
            <a:endParaRPr lang="en-US" sz="2400" b="1" u="sng" dirty="0"/>
          </a:p>
          <a:p>
            <a:pPr marL="0" indent="0" hangingPunct="0">
              <a:buNone/>
            </a:pPr>
            <a:endParaRPr lang="en-US" sz="2400" b="1" u="sng" dirty="0"/>
          </a:p>
          <a:p>
            <a:pPr lvl="0" hangingPunct="0"/>
            <a:r>
              <a:rPr lang="en-US" sz="2400" dirty="0"/>
              <a:t>Lawyer’s employees and agents prohibited from soliciting on lawyer’s behalf</a:t>
            </a:r>
            <a:endParaRPr lang="en-US" sz="2400" b="1" u="sng" dirty="0"/>
          </a:p>
          <a:p>
            <a:pPr marL="0" indent="0" hangingPunct="0">
              <a:buNone/>
            </a:pPr>
            <a:endParaRPr lang="en-US" sz="2400" b="1" u="sng" dirty="0"/>
          </a:p>
          <a:p>
            <a:pPr lvl="0" hangingPunct="0"/>
            <a:r>
              <a:rPr lang="en-US" sz="2400" dirty="0"/>
              <a:t>Lawyer may not enter into an agreement for or charge or collect a fee for professional employment obtained in violation of this </a:t>
            </a:r>
            <a:r>
              <a:rPr lang="en-US" sz="2400" dirty="0" smtClean="0"/>
              <a:t>rule</a:t>
            </a:r>
            <a:endParaRPr lang="en-US" sz="2400" b="1" u="sng" dirty="0"/>
          </a:p>
        </p:txBody>
      </p:sp>
    </p:spTree>
    <p:extLst>
      <p:ext uri="{BB962C8B-B14F-4D97-AF65-F5344CB8AC3E}">
        <p14:creationId xmlns:p14="http://schemas.microsoft.com/office/powerpoint/2010/main" val="3111139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fontScale="92500"/>
          </a:bodyPr>
          <a:lstStyle/>
          <a:p>
            <a:pPr lvl="0" hangingPunct="0"/>
            <a:r>
              <a:rPr lang="en-US" dirty="0"/>
              <a:t>Prohibits contact:</a:t>
            </a:r>
            <a:endParaRPr lang="en-US" sz="4000" b="1" u="sng" dirty="0"/>
          </a:p>
          <a:p>
            <a:pPr marL="0" indent="0" hangingPunct="0">
              <a:buNone/>
            </a:pPr>
            <a:r>
              <a:rPr lang="en-US" dirty="0"/>
              <a:t> </a:t>
            </a:r>
            <a:endParaRPr lang="en-US" sz="4000" b="1" u="sng" dirty="0"/>
          </a:p>
          <a:p>
            <a:pPr lvl="1" hangingPunct="0"/>
            <a:r>
              <a:rPr lang="en-US" dirty="0"/>
              <a:t>In person</a:t>
            </a:r>
            <a:endParaRPr lang="en-US" sz="3600" b="1" u="sng" dirty="0"/>
          </a:p>
          <a:p>
            <a:pPr lvl="1" hangingPunct="0"/>
            <a:r>
              <a:rPr lang="en-US" dirty="0"/>
              <a:t>Telephone</a:t>
            </a:r>
            <a:endParaRPr lang="en-US" sz="3600" b="1" u="sng" dirty="0"/>
          </a:p>
          <a:p>
            <a:pPr lvl="1" hangingPunct="0"/>
            <a:r>
              <a:rPr lang="en-US" dirty="0"/>
              <a:t>Telegraph</a:t>
            </a:r>
            <a:endParaRPr lang="en-US" sz="3600" b="1" u="sng" dirty="0"/>
          </a:p>
          <a:p>
            <a:pPr lvl="1" hangingPunct="0"/>
            <a:r>
              <a:rPr lang="en-US" dirty="0"/>
              <a:t>Facsimile</a:t>
            </a:r>
            <a:endParaRPr lang="en-US" sz="3600" b="1" u="sng" dirty="0"/>
          </a:p>
          <a:p>
            <a:pPr lvl="1" hangingPunct="0"/>
            <a:r>
              <a:rPr lang="en-US" dirty="0"/>
              <a:t>Other communication directed to a specific recipient</a:t>
            </a:r>
            <a:endParaRPr lang="en-US" sz="3600" b="1" u="sng" dirty="0"/>
          </a:p>
          <a:p>
            <a:pPr hangingPunct="0"/>
            <a:r>
              <a:rPr lang="en-US" i="1" dirty="0"/>
              <a:t>Email</a:t>
            </a:r>
            <a:endParaRPr lang="en-US" sz="4000" b="1" u="sng" dirty="0"/>
          </a:p>
          <a:p>
            <a:pPr hangingPunct="0"/>
            <a:r>
              <a:rPr lang="en-US" i="1" dirty="0"/>
              <a:t>Chat groups</a:t>
            </a:r>
            <a:endParaRPr lang="en-US" sz="4000" b="1" u="sng" dirty="0"/>
          </a:p>
          <a:p>
            <a:pPr hangingPunct="0"/>
            <a:r>
              <a:rPr lang="en-US" i="1" dirty="0"/>
              <a:t>Discussion forums</a:t>
            </a:r>
            <a:endParaRPr lang="en-US" sz="4000" b="1" u="sng" dirty="0"/>
          </a:p>
        </p:txBody>
      </p:sp>
    </p:spTree>
    <p:extLst>
      <p:ext uri="{BB962C8B-B14F-4D97-AF65-F5344CB8AC3E}">
        <p14:creationId xmlns:p14="http://schemas.microsoft.com/office/powerpoint/2010/main" val="35294846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normAutofit fontScale="62500" lnSpcReduction="20000"/>
          </a:bodyPr>
          <a:lstStyle/>
          <a:p>
            <a:pPr lvl="0" hangingPunct="0"/>
            <a:r>
              <a:rPr lang="en-US" dirty="0"/>
              <a:t>Written communication not permitted when:</a:t>
            </a:r>
            <a:endParaRPr lang="en-US" sz="4000" b="1" u="sng" dirty="0"/>
          </a:p>
          <a:p>
            <a:pPr marL="0" indent="0" hangingPunct="0">
              <a:buNone/>
            </a:pPr>
            <a:endParaRPr lang="en-US" sz="4000" b="1" u="sng" dirty="0"/>
          </a:p>
          <a:p>
            <a:pPr lvl="1" hangingPunct="0"/>
            <a:r>
              <a:rPr lang="en-US" dirty="0"/>
              <a:t>Concerns personal injury or wrongful death as a result of accident or natural disaster, unless 30 day waiting period is </a:t>
            </a:r>
            <a:r>
              <a:rPr lang="en-US" dirty="0" smtClean="0"/>
              <a:t>observed</a:t>
            </a:r>
            <a:r>
              <a:rPr lang="en-US" dirty="0"/>
              <a:t> </a:t>
            </a:r>
            <a:endParaRPr lang="en-US" dirty="0" smtClean="0"/>
          </a:p>
          <a:p>
            <a:pPr marL="457200" lvl="1" indent="0" hangingPunct="0">
              <a:buNone/>
            </a:pPr>
            <a:endParaRPr lang="en-US" sz="4000" b="1" u="sng" dirty="0"/>
          </a:p>
          <a:p>
            <a:pPr lvl="1" hangingPunct="0"/>
            <a:r>
              <a:rPr lang="en-US" dirty="0"/>
              <a:t>Know or reasonably should person already </a:t>
            </a:r>
            <a:r>
              <a:rPr lang="en-US" dirty="0" smtClean="0"/>
              <a:t>represented</a:t>
            </a:r>
            <a:r>
              <a:rPr lang="en-US" dirty="0"/>
              <a:t> </a:t>
            </a:r>
            <a:endParaRPr lang="en-US" dirty="0" smtClean="0"/>
          </a:p>
          <a:p>
            <a:pPr marL="457200" lvl="1" indent="0" hangingPunct="0">
              <a:buNone/>
            </a:pPr>
            <a:endParaRPr lang="en-US" sz="4000" b="1" u="sng" dirty="0"/>
          </a:p>
          <a:p>
            <a:pPr lvl="1" hangingPunct="0"/>
            <a:r>
              <a:rPr lang="en-US" dirty="0"/>
              <a:t>Person has made known to lawyer they do not want to receive</a:t>
            </a:r>
            <a:endParaRPr lang="en-US" sz="3600" b="1" u="sng" dirty="0"/>
          </a:p>
          <a:p>
            <a:pPr marL="0" indent="0" hangingPunct="0">
              <a:buNone/>
            </a:pPr>
            <a:r>
              <a:rPr lang="en-US" dirty="0"/>
              <a:t> </a:t>
            </a:r>
            <a:endParaRPr lang="en-US" sz="4000" b="1" u="sng" dirty="0"/>
          </a:p>
          <a:p>
            <a:pPr lvl="1" hangingPunct="0"/>
            <a:r>
              <a:rPr lang="en-US" dirty="0"/>
              <a:t>Communication involves coercion, duress, fraud, overreaching, harassment, intimidation, or undue influence</a:t>
            </a:r>
            <a:endParaRPr lang="en-US" sz="3600" b="1" u="sng" dirty="0"/>
          </a:p>
          <a:p>
            <a:pPr marL="0" indent="0" hangingPunct="0">
              <a:buNone/>
            </a:pPr>
            <a:r>
              <a:rPr lang="en-US" dirty="0"/>
              <a:t> </a:t>
            </a:r>
            <a:endParaRPr lang="en-US" sz="4000" b="1" u="sng" dirty="0"/>
          </a:p>
          <a:p>
            <a:pPr lvl="1" hangingPunct="0"/>
            <a:r>
              <a:rPr lang="en-US" dirty="0"/>
              <a:t>Contains false, fraudulent, misleading, deceptive, or unfair statement or claim, or violates Rule 7.1</a:t>
            </a:r>
            <a:endParaRPr lang="en-US" sz="3600" b="1" u="sng" dirty="0"/>
          </a:p>
          <a:p>
            <a:pPr marL="0" indent="0" hangingPunct="0">
              <a:buNone/>
            </a:pPr>
            <a:endParaRPr lang="en-US" sz="4000" b="1" u="sng" dirty="0"/>
          </a:p>
          <a:p>
            <a:pPr lvl="1" hangingPunct="0"/>
            <a:r>
              <a:rPr lang="en-US" dirty="0"/>
              <a:t>Knows or reasonably should know person is a minor, or incompetent or person’s physical, emotional or mental state makes it unlikely the person would use reasonable judgment in employing a lawyer</a:t>
            </a:r>
            <a:endParaRPr lang="en-US" sz="3600" b="1" u="sng" dirty="0"/>
          </a:p>
          <a:p>
            <a:endParaRPr lang="en-US" dirty="0"/>
          </a:p>
        </p:txBody>
      </p:sp>
    </p:spTree>
    <p:extLst>
      <p:ext uri="{BB962C8B-B14F-4D97-AF65-F5344CB8AC3E}">
        <p14:creationId xmlns:p14="http://schemas.microsoft.com/office/powerpoint/2010/main" val="3625010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20000"/>
          </a:bodyPr>
          <a:lstStyle/>
          <a:p>
            <a:pPr lvl="0" hangingPunct="0"/>
            <a:r>
              <a:rPr lang="en-US" dirty="0"/>
              <a:t>Written communication when permitted, must:</a:t>
            </a:r>
            <a:endParaRPr lang="en-US" b="1" u="sng" dirty="0"/>
          </a:p>
          <a:p>
            <a:pPr marL="0" indent="0" hangingPunct="0">
              <a:buNone/>
            </a:pPr>
            <a:endParaRPr lang="en-US" b="1" u="sng" dirty="0"/>
          </a:p>
          <a:p>
            <a:pPr lvl="0" hangingPunct="0"/>
            <a:r>
              <a:rPr lang="en-US" dirty="0"/>
              <a:t>Copy of communication, envelope and list of names and addresses of intended recipients filed with Office of General Counsel, before or concurrently with dissemination</a:t>
            </a:r>
            <a:endParaRPr lang="en-US" b="1" u="sng" dirty="0"/>
          </a:p>
          <a:p>
            <a:pPr marL="0" indent="0" hangingPunct="0">
              <a:buNone/>
            </a:pPr>
            <a:endParaRPr lang="en-US" b="1" u="sng" dirty="0"/>
          </a:p>
          <a:p>
            <a:pPr lvl="0" hangingPunct="0"/>
            <a:r>
              <a:rPr lang="en-US" dirty="0"/>
              <a:t>List cannot be on computer disk (RO-96-05)</a:t>
            </a:r>
            <a:endParaRPr lang="en-US" b="1" u="sng" dirty="0"/>
          </a:p>
          <a:p>
            <a:pPr marL="0" indent="0" hangingPunct="0">
              <a:buNone/>
            </a:pPr>
            <a:endParaRPr lang="en-US" b="1" u="sng" dirty="0"/>
          </a:p>
          <a:p>
            <a:pPr lvl="0" hangingPunct="0"/>
            <a:r>
              <a:rPr lang="en-US" dirty="0"/>
              <a:t>Lawyer must preserve a copy of the above for six years</a:t>
            </a:r>
            <a:endParaRPr lang="en-US" b="1" u="sng" dirty="0"/>
          </a:p>
          <a:p>
            <a:pPr marL="0" indent="0" hangingPunct="0">
              <a:buNone/>
            </a:pPr>
            <a:endParaRPr lang="en-US" b="1" u="sng" dirty="0"/>
          </a:p>
          <a:p>
            <a:pPr lvl="0" hangingPunct="0"/>
            <a:r>
              <a:rPr lang="en-US" dirty="0"/>
              <a:t>Only regular mail permitted</a:t>
            </a:r>
            <a:endParaRPr lang="en-US" b="1" u="sng" dirty="0"/>
          </a:p>
          <a:p>
            <a:pPr marL="0" indent="0" hangingPunct="0">
              <a:buNone/>
            </a:pPr>
            <a:endParaRPr lang="en-US" b="1" u="sng" dirty="0"/>
          </a:p>
          <a:p>
            <a:pPr lvl="0" hangingPunct="0"/>
            <a:r>
              <a:rPr lang="en-US" dirty="0"/>
              <a:t>No reference to approved by the Alabama State Bar</a:t>
            </a:r>
            <a:endParaRPr lang="en-US" b="1" u="sng" dirty="0"/>
          </a:p>
          <a:p>
            <a:endParaRPr lang="en-US" dirty="0"/>
          </a:p>
        </p:txBody>
      </p:sp>
    </p:spTree>
    <p:extLst>
      <p:ext uri="{BB962C8B-B14F-4D97-AF65-F5344CB8AC3E}">
        <p14:creationId xmlns:p14="http://schemas.microsoft.com/office/powerpoint/2010/main" val="136544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200" dirty="0" smtClean="0"/>
              <a:t>Out of balance, continued</a:t>
            </a:r>
            <a:endParaRPr lang="en-US" sz="3200" dirty="0"/>
          </a:p>
        </p:txBody>
      </p:sp>
      <p:sp>
        <p:nvSpPr>
          <p:cNvPr id="3" name="Content Placeholder 2"/>
          <p:cNvSpPr>
            <a:spLocks noGrp="1"/>
          </p:cNvSpPr>
          <p:nvPr>
            <p:ph idx="1"/>
          </p:nvPr>
        </p:nvSpPr>
        <p:spPr>
          <a:xfrm>
            <a:off x="457200" y="762000"/>
            <a:ext cx="8229600" cy="5943600"/>
          </a:xfrm>
        </p:spPr>
        <p:txBody>
          <a:bodyPr>
            <a:normAutofit/>
          </a:bodyPr>
          <a:lstStyle/>
          <a:p>
            <a:r>
              <a:rPr lang="en-US" sz="2400" b="1" u="sng" dirty="0" smtClean="0"/>
              <a:t>You feel incompetent.  </a:t>
            </a:r>
            <a:r>
              <a:rPr lang="en-US" sz="2400" dirty="0" smtClean="0"/>
              <a:t>No matter what you do, it feels like it is never enough.  You’re always behind and the quality of your work may suffer.  You worry constantly about your job performance.  You fear (but in many ways fantasize about) being fired.</a:t>
            </a:r>
          </a:p>
          <a:p>
            <a:r>
              <a:rPr lang="en-US" sz="2400" b="1" u="sng" dirty="0" smtClean="0"/>
              <a:t>There are no clear boundaries between work and home.</a:t>
            </a:r>
            <a:r>
              <a:rPr lang="en-US" sz="2400" dirty="0" smtClean="0"/>
              <a:t>  You’re working longer and longer hours.  You can’t take time off without getting calls, texts, and emails from work.  You feel like you have to be available around the clock.</a:t>
            </a:r>
          </a:p>
          <a:p>
            <a:r>
              <a:rPr lang="en-US" sz="2400" b="1" u="sng" dirty="0" smtClean="0"/>
              <a:t>You’re lonely.  </a:t>
            </a:r>
            <a:r>
              <a:rPr lang="en-US" sz="2400" dirty="0" smtClean="0"/>
              <a:t>Although you may have people around you all the time and you’re constantly connected electronically, you no longer have the time or energy for meaningful interactions with family or friends.  Your relationships begin to suffer.</a:t>
            </a:r>
            <a:endParaRPr lang="en-US" sz="2400" b="1" u="sng" dirty="0"/>
          </a:p>
        </p:txBody>
      </p:sp>
    </p:spTree>
    <p:extLst>
      <p:ext uri="{BB962C8B-B14F-4D97-AF65-F5344CB8AC3E}">
        <p14:creationId xmlns:p14="http://schemas.microsoft.com/office/powerpoint/2010/main" val="3271857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62500" lnSpcReduction="20000"/>
          </a:bodyPr>
          <a:lstStyle/>
          <a:p>
            <a:pPr lvl="0" hangingPunct="0"/>
            <a:r>
              <a:rPr lang="en-US" dirty="0"/>
              <a:t>Advertisement” in 14-point type, red ink, in lower left-hand corner of envelope and on each page of communication</a:t>
            </a:r>
            <a:endParaRPr lang="en-US" b="1" u="sng" dirty="0"/>
          </a:p>
          <a:p>
            <a:pPr marL="0" indent="0" hangingPunct="0">
              <a:buNone/>
            </a:pPr>
            <a:endParaRPr lang="en-US" b="1" u="sng" dirty="0"/>
          </a:p>
          <a:p>
            <a:pPr lvl="0" hangingPunct="0"/>
            <a:r>
              <a:rPr lang="en-US" dirty="0"/>
              <a:t>No extraneous terms (RO-96-05)</a:t>
            </a:r>
            <a:endParaRPr lang="en-US" b="1" u="sng" dirty="0"/>
          </a:p>
          <a:p>
            <a:pPr marL="0" indent="0" hangingPunct="0">
              <a:buNone/>
            </a:pPr>
            <a:endParaRPr lang="en-US" b="1" u="sng" dirty="0"/>
          </a:p>
          <a:p>
            <a:pPr lvl="0" hangingPunct="0"/>
            <a:r>
              <a:rPr lang="en-US" dirty="0"/>
              <a:t>Should not include contract, but if you do, “SAMPLE” must appear on each page and “DO NOT SIGN” must appear on signature line</a:t>
            </a:r>
            <a:endParaRPr lang="en-US" b="1" u="sng" dirty="0"/>
          </a:p>
          <a:p>
            <a:pPr marL="0" indent="0" hangingPunct="0">
              <a:buNone/>
            </a:pPr>
            <a:endParaRPr lang="en-US" b="1" u="sng" dirty="0"/>
          </a:p>
          <a:p>
            <a:pPr lvl="0" hangingPunct="0"/>
            <a:r>
              <a:rPr lang="en-US" dirty="0"/>
              <a:t>First sentence must say, “If you have already hired or retained a lawyer in connection with [state the general subject matter of the solicitation], please disregard this letter [pamphlet, brochure, or written communication]”</a:t>
            </a:r>
            <a:endParaRPr lang="en-US" b="1" u="sng" dirty="0"/>
          </a:p>
          <a:p>
            <a:pPr marL="0" indent="0" hangingPunct="0">
              <a:buNone/>
            </a:pPr>
            <a:endParaRPr lang="en-US" b="1" u="sng" dirty="0"/>
          </a:p>
          <a:p>
            <a:pPr lvl="0" hangingPunct="0"/>
            <a:r>
              <a:rPr lang="en-US" dirty="0"/>
              <a:t>Must state how the lawyer obtained the information prompting the communication</a:t>
            </a:r>
            <a:endParaRPr lang="en-US" b="1" u="sng" dirty="0"/>
          </a:p>
          <a:p>
            <a:pPr marL="0" indent="0" hangingPunct="0">
              <a:buNone/>
            </a:pPr>
            <a:endParaRPr lang="en-US" b="1" u="sng" dirty="0"/>
          </a:p>
          <a:p>
            <a:pPr lvl="0" hangingPunct="0"/>
            <a:r>
              <a:rPr lang="en-US" dirty="0"/>
              <a:t>May not reveal nature of legal matter on envelope</a:t>
            </a:r>
            <a:endParaRPr lang="en-US" b="1" u="sng" dirty="0"/>
          </a:p>
          <a:p>
            <a:pPr marL="0" indent="0" hangingPunct="0">
              <a:buNone/>
            </a:pPr>
            <a:endParaRPr lang="en-US" b="1" u="sng" dirty="0"/>
          </a:p>
          <a:p>
            <a:pPr lvl="0" hangingPunct="0"/>
            <a:r>
              <a:rPr lang="en-US" dirty="0"/>
              <a:t>Lawyer must be able to prove truthfulness of all the information contained in the communication</a:t>
            </a:r>
            <a:endParaRPr lang="en-US" b="1" u="sng" dirty="0"/>
          </a:p>
          <a:p>
            <a:endParaRPr lang="en-US" dirty="0"/>
          </a:p>
        </p:txBody>
      </p:sp>
    </p:spTree>
    <p:extLst>
      <p:ext uri="{BB962C8B-B14F-4D97-AF65-F5344CB8AC3E}">
        <p14:creationId xmlns:p14="http://schemas.microsoft.com/office/powerpoint/2010/main" val="96815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May not participate in Groupon or other Deal of the Day Websites</a:t>
            </a:r>
          </a:p>
          <a:p>
            <a:r>
              <a:rPr lang="en-US" dirty="0"/>
              <a:t>An attorney may advertise the ability of a </a:t>
            </a:r>
            <a:r>
              <a:rPr lang="en-US" dirty="0" err="1"/>
              <a:t>nonlawyer</a:t>
            </a:r>
            <a:r>
              <a:rPr lang="en-US" dirty="0"/>
              <a:t> employee to communicate in a foreign language if the advertisement makes it clear that the </a:t>
            </a:r>
            <a:r>
              <a:rPr lang="en-US" dirty="0" err="1"/>
              <a:t>nonlawyer</a:t>
            </a:r>
            <a:r>
              <a:rPr lang="en-US" dirty="0"/>
              <a:t> employee and not the attorney will be communicating with the client in the foreign language. </a:t>
            </a:r>
            <a:endParaRPr lang="en-US" dirty="0" smtClean="0"/>
          </a:p>
          <a:p>
            <a:r>
              <a:rPr lang="en-US" dirty="0" smtClean="0"/>
              <a:t>Additionally</a:t>
            </a:r>
            <a:r>
              <a:rPr lang="en-US" dirty="0"/>
              <a:t>, if the advertisement is placed using the foreign language being advertised, then the disclaimer required by Rule 7.2(e) must also be in that same foreign language. If the advertisement being placed uses both English and the foreign language, then the disclaimer must be communicated through both the foreign language and English. </a:t>
            </a:r>
            <a:endParaRPr lang="en-US" dirty="0" smtClean="0"/>
          </a:p>
          <a:p>
            <a:r>
              <a:rPr lang="en-US" dirty="0" smtClean="0"/>
              <a:t>Finally</a:t>
            </a:r>
            <a:r>
              <a:rPr lang="en-US" dirty="0"/>
              <a:t>, any attorney using a </a:t>
            </a:r>
            <a:r>
              <a:rPr lang="en-US" dirty="0" err="1"/>
              <a:t>nonlawyer</a:t>
            </a:r>
            <a:r>
              <a:rPr lang="en-US" dirty="0"/>
              <a:t> employee to communicate with a client in a foreign language assumes all responsibility for the accuracy of the information relayed between the </a:t>
            </a:r>
            <a:r>
              <a:rPr lang="en-US" dirty="0" err="1"/>
              <a:t>nonlawyer</a:t>
            </a:r>
            <a:r>
              <a:rPr lang="en-US" dirty="0"/>
              <a:t> employee and client. </a:t>
            </a:r>
          </a:p>
        </p:txBody>
      </p:sp>
    </p:spTree>
    <p:extLst>
      <p:ext uri="{BB962C8B-B14F-4D97-AF65-F5344CB8AC3E}">
        <p14:creationId xmlns:p14="http://schemas.microsoft.com/office/powerpoint/2010/main" val="18693533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lstStyle/>
          <a:p>
            <a:r>
              <a:rPr lang="en-US" dirty="0"/>
              <a:t>The business cards of an attorney can constitute advertising if the cards are distributed to the public in such a way as to, or with the intent to, directly solicit prospective clients</a:t>
            </a:r>
            <a:r>
              <a:rPr lang="en-US" dirty="0" smtClean="0"/>
              <a:t>.</a:t>
            </a:r>
          </a:p>
          <a:p>
            <a:r>
              <a:rPr lang="en-US" dirty="0" smtClean="0"/>
              <a:t>An </a:t>
            </a:r>
            <a:r>
              <a:rPr lang="en-US" dirty="0"/>
              <a:t>offer to provide legal services on a pro bono basis </a:t>
            </a:r>
            <a:r>
              <a:rPr lang="en-US" dirty="0" smtClean="0"/>
              <a:t>is not subject </a:t>
            </a:r>
            <a:r>
              <a:rPr lang="en-US" dirty="0"/>
              <a:t>to the Rules governing advertising and </a:t>
            </a:r>
            <a:r>
              <a:rPr lang="en-US" dirty="0" smtClean="0"/>
              <a:t>solicitation.</a:t>
            </a:r>
            <a:endParaRPr lang="en-US" dirty="0"/>
          </a:p>
        </p:txBody>
      </p:sp>
    </p:spTree>
    <p:extLst>
      <p:ext uri="{BB962C8B-B14F-4D97-AF65-F5344CB8AC3E}">
        <p14:creationId xmlns:p14="http://schemas.microsoft.com/office/powerpoint/2010/main" val="42730616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normAutofit/>
          </a:bodyPr>
          <a:lstStyle/>
          <a:p>
            <a:r>
              <a:rPr lang="en-US" dirty="0"/>
              <a:t>General mailings to persons not known to need legal services, as well as mailings targeted to specific persons or potential clients, are </a:t>
            </a:r>
            <a:r>
              <a:rPr lang="en-US" dirty="0" smtClean="0"/>
              <a:t>required to comply with Rule 7.3. </a:t>
            </a:r>
          </a:p>
          <a:p>
            <a:r>
              <a:rPr lang="en-US" dirty="0" smtClean="0"/>
              <a:t>If an advertisement does not include an area of practice, the disclaimer is not generally required</a:t>
            </a:r>
            <a:endParaRPr lang="en-US" dirty="0"/>
          </a:p>
        </p:txBody>
      </p:sp>
    </p:spTree>
    <p:extLst>
      <p:ext uri="{BB962C8B-B14F-4D97-AF65-F5344CB8AC3E}">
        <p14:creationId xmlns:p14="http://schemas.microsoft.com/office/powerpoint/2010/main" val="21033342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Testimonials and Endorsements</a:t>
            </a:r>
          </a:p>
          <a:p>
            <a:r>
              <a:rPr lang="en-US" dirty="0"/>
              <a:t>“These recoveries and testimonials are not an indication of future results. Every case is different, and regardless of what friends, family, or other individuals may say about what a case is worth, each case must be evaluated on its own facts and circumstances as they apply to the law. The valuation of a case depends on the facts, the injuries, </a:t>
            </a:r>
            <a:r>
              <a:rPr lang="en-US" dirty="0" smtClean="0"/>
              <a:t>the jurisdiction</a:t>
            </a:r>
            <a:r>
              <a:rPr lang="en-US" dirty="0"/>
              <a:t>, the venue, the witnesses, the parties, and the testimony, among other factors. Furthermore, no representation is made that the quality of the legal services to be performed is greater than the quality of legal services performed by other lawyers.”</a:t>
            </a:r>
          </a:p>
        </p:txBody>
      </p:sp>
    </p:spTree>
    <p:extLst>
      <p:ext uri="{BB962C8B-B14F-4D97-AF65-F5344CB8AC3E}">
        <p14:creationId xmlns:p14="http://schemas.microsoft.com/office/powerpoint/2010/main" val="23899405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if You Do Get That Letter?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76400"/>
            <a:ext cx="4343399" cy="3886199"/>
          </a:xfrm>
        </p:spPr>
      </p:pic>
    </p:spTree>
    <p:extLst>
      <p:ext uri="{BB962C8B-B14F-4D97-AF65-F5344CB8AC3E}">
        <p14:creationId xmlns:p14="http://schemas.microsoft.com/office/powerpoint/2010/main" val="1682408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Don’t Panic.  75% of all complaints are screened out after the attorney’s initial response.</a:t>
            </a:r>
          </a:p>
          <a:p>
            <a:r>
              <a:rPr lang="en-US" dirty="0" smtClean="0"/>
              <a:t>But do respond.  Lawyer’s are subject to a summary suspension of their law license for failing to respond to a bar complaint.</a:t>
            </a:r>
          </a:p>
          <a:p>
            <a:r>
              <a:rPr lang="en-US" dirty="0" smtClean="0"/>
              <a:t>Don’t get angry at Bar staff. </a:t>
            </a:r>
            <a:r>
              <a:rPr lang="en-US" dirty="0"/>
              <a:t> </a:t>
            </a:r>
            <a:r>
              <a:rPr lang="en-US" dirty="0" smtClean="0"/>
              <a:t>It doesn’t help.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224337"/>
            <a:ext cx="3505200" cy="2024063"/>
          </a:xfrm>
          <a:prstGeom prst="rect">
            <a:avLst/>
          </a:prstGeom>
        </p:spPr>
      </p:pic>
    </p:spTree>
    <p:extLst>
      <p:ext uri="{BB962C8B-B14F-4D97-AF65-F5344CB8AC3E}">
        <p14:creationId xmlns:p14="http://schemas.microsoft.com/office/powerpoint/2010/main" val="2413926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KISS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1"/>
            <a:ext cx="5715000" cy="2362200"/>
          </a:xfrm>
        </p:spPr>
      </p:pic>
      <p:sp>
        <p:nvSpPr>
          <p:cNvPr id="5" name="TextBox 4"/>
          <p:cNvSpPr txBox="1"/>
          <p:nvPr/>
        </p:nvSpPr>
        <p:spPr>
          <a:xfrm>
            <a:off x="1600200" y="4114800"/>
            <a:ext cx="5562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Keep your response simple and to the point.</a:t>
            </a:r>
          </a:p>
          <a:p>
            <a:pPr marL="285750" indent="-285750">
              <a:buFont typeface="Arial" panose="020B0604020202020204" pitchFamily="34" charset="0"/>
              <a:buChar char="•"/>
            </a:pPr>
            <a:r>
              <a:rPr lang="en-US" dirty="0" smtClean="0"/>
              <a:t>Address all of the allegations of the complaint.</a:t>
            </a:r>
          </a:p>
          <a:p>
            <a:pPr marL="285750" indent="-285750">
              <a:buFont typeface="Arial" panose="020B0604020202020204" pitchFamily="34" charset="0"/>
              <a:buChar char="•"/>
            </a:pPr>
            <a:r>
              <a:rPr lang="en-US" dirty="0" smtClean="0"/>
              <a:t>Attach any supporting documents.</a:t>
            </a:r>
          </a:p>
          <a:p>
            <a:pPr marL="285750" indent="-285750">
              <a:buFont typeface="Arial" panose="020B0604020202020204" pitchFamily="34" charset="0"/>
              <a:buChar char="•"/>
            </a:pPr>
            <a:r>
              <a:rPr lang="en-US" dirty="0" smtClean="0"/>
              <a:t>Briefly address and explain any relevant portions of the law if necessary to address the complaint.</a:t>
            </a:r>
          </a:p>
          <a:p>
            <a:endParaRPr lang="en-US" dirty="0"/>
          </a:p>
        </p:txBody>
      </p:sp>
    </p:spTree>
    <p:extLst>
      <p:ext uri="{BB962C8B-B14F-4D97-AF65-F5344CB8AC3E}">
        <p14:creationId xmlns:p14="http://schemas.microsoft.com/office/powerpoint/2010/main" val="3869129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Most Importantly!</a:t>
            </a:r>
            <a:endParaRPr lang="en-US" dirty="0"/>
          </a:p>
        </p:txBody>
      </p:sp>
      <p:sp>
        <p:nvSpPr>
          <p:cNvPr id="3" name="Content Placeholder 2"/>
          <p:cNvSpPr>
            <a:spLocks noGrp="1"/>
          </p:cNvSpPr>
          <p:nvPr>
            <p:ph idx="1"/>
          </p:nvPr>
        </p:nvSpPr>
        <p:spPr/>
        <p:txBody>
          <a:bodyPr/>
          <a:lstStyle/>
          <a:p>
            <a:r>
              <a:rPr lang="en-US" dirty="0" smtClean="0"/>
              <a:t>Do Not Lie or Mislead in Your Response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0"/>
            <a:ext cx="3810000" cy="3657600"/>
          </a:xfrm>
          <a:prstGeom prst="rect">
            <a:avLst/>
          </a:prstGeom>
        </p:spPr>
      </p:pic>
    </p:spTree>
    <p:extLst>
      <p:ext uri="{BB962C8B-B14F-4D97-AF65-F5344CB8AC3E}">
        <p14:creationId xmlns:p14="http://schemas.microsoft.com/office/powerpoint/2010/main" val="280780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200" dirty="0" smtClean="0"/>
              <a:t>Ways to improve mental, emotional, physical, and spiritual health</a:t>
            </a:r>
            <a:endParaRPr lang="en-US" sz="3200"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sz="2400" b="1" u="sng" dirty="0" smtClean="0"/>
              <a:t>Regular exercise!  </a:t>
            </a:r>
            <a:r>
              <a:rPr lang="en-US" sz="2400" dirty="0" smtClean="0"/>
              <a:t>Staying physically active prolongs life and reduces the risk of disease such as hypertension, diabetes, cancer, and heart disease.  It also has a powerful and positive impact on the brain’s neurotransmitters such as serotonin, the endorphins, and dopamine-the brain chemicals that are directly involved with the physiological creation of our moods!</a:t>
            </a:r>
          </a:p>
          <a:p>
            <a:r>
              <a:rPr lang="en-US" sz="2400" b="1" u="sng" dirty="0" smtClean="0"/>
              <a:t>Eating a healthy diet! </a:t>
            </a:r>
            <a:r>
              <a:rPr lang="en-US" sz="2400" dirty="0"/>
              <a:t> </a:t>
            </a:r>
            <a:r>
              <a:rPr lang="en-US" sz="2400" dirty="0" smtClean="0"/>
              <a:t>A healthy diet is absolutely essential for those of us who truly desire to be intentional about our well-being.  Our pattern of eating, whether it is healthy or unhealthy, has a powerful and profound impact on our physical and emotional health.</a:t>
            </a:r>
          </a:p>
          <a:p>
            <a:r>
              <a:rPr lang="en-US" sz="2400" b="1" u="sng" dirty="0" smtClean="0"/>
              <a:t>Getting adequate sleep!  </a:t>
            </a:r>
            <a:r>
              <a:rPr lang="en-US" sz="2400" dirty="0" smtClean="0"/>
              <a:t>It is essential that we get adequate sleep.  While we sleep, the brain rests busy neurons and forms and repairs neural pathways so that we are ready to face the world in the morning.</a:t>
            </a:r>
            <a:endParaRPr lang="en-US" sz="2400" b="1" u="sng" dirty="0"/>
          </a:p>
        </p:txBody>
      </p:sp>
    </p:spTree>
    <p:extLst>
      <p:ext uri="{BB962C8B-B14F-4D97-AF65-F5344CB8AC3E}">
        <p14:creationId xmlns:p14="http://schemas.microsoft.com/office/powerpoint/2010/main" val="319982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dirty="0" smtClean="0"/>
              <a:t>Ways to Improve continued!</a:t>
            </a:r>
            <a:endParaRPr lang="en-US" sz="3200" dirty="0"/>
          </a:p>
        </p:txBody>
      </p:sp>
      <p:sp>
        <p:nvSpPr>
          <p:cNvPr id="3" name="Content Placeholder 2"/>
          <p:cNvSpPr>
            <a:spLocks noGrp="1"/>
          </p:cNvSpPr>
          <p:nvPr>
            <p:ph idx="1"/>
          </p:nvPr>
        </p:nvSpPr>
        <p:spPr>
          <a:xfrm>
            <a:off x="457200" y="838200"/>
            <a:ext cx="8229600" cy="5715000"/>
          </a:xfrm>
        </p:spPr>
        <p:txBody>
          <a:bodyPr>
            <a:normAutofit/>
          </a:bodyPr>
          <a:lstStyle/>
          <a:p>
            <a:r>
              <a:rPr lang="en-US" sz="2400" b="1" u="sng" dirty="0" smtClean="0"/>
              <a:t>Alcohol and Other Drugs</a:t>
            </a:r>
            <a:r>
              <a:rPr lang="en-US" sz="2400" dirty="0" smtClean="0"/>
              <a:t>  There is nothing wrong with having a drink or two after a hard day’s work!  Abstinence or moderation is the key!  However, if you have come to rely on alcohol (or some other legal or illegal mood-altering substance) as a way of coping with life, it is very likely that you have crossed an unhealthy line.</a:t>
            </a:r>
          </a:p>
          <a:p>
            <a:r>
              <a:rPr lang="en-US" sz="2400" dirty="0" smtClean="0"/>
              <a:t>Once this “dependence” is in place it becomes our one and only coping skill, and effectively blocks us from acquiring healthy ways of coping!</a:t>
            </a:r>
          </a:p>
          <a:p>
            <a:r>
              <a:rPr lang="en-US" sz="2400" dirty="0" smtClean="0"/>
              <a:t>Often leads to full-blown alcoholism or addiction, or both.</a:t>
            </a:r>
          </a:p>
          <a:p>
            <a:r>
              <a:rPr lang="en-US" sz="2400" dirty="0" smtClean="0"/>
              <a:t>Inevitable consequences include broken relationships, decreased productivity at work, formal complaints to the bar, loss of license, legal problems such as DUI or domestic violence.</a:t>
            </a:r>
            <a:endParaRPr lang="en-US" sz="2400" dirty="0"/>
          </a:p>
        </p:txBody>
      </p:sp>
    </p:spTree>
    <p:extLst>
      <p:ext uri="{BB962C8B-B14F-4D97-AF65-F5344CB8AC3E}">
        <p14:creationId xmlns:p14="http://schemas.microsoft.com/office/powerpoint/2010/main" val="1280452818"/>
      </p:ext>
    </p:extLst>
  </p:cSld>
  <p:clrMapOvr>
    <a:masterClrMapping/>
  </p:clrMapOvr>
</p:sld>
</file>

<file path=ppt/theme/theme1.xml><?xml version="1.0" encoding="utf-8"?>
<a:theme xmlns:a="http://schemas.openxmlformats.org/drawingml/2006/main" name="Etowah County November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Etowah County November 2019</Template>
  <TotalTime>1</TotalTime>
  <Words>3583</Words>
  <Application>Microsoft Office PowerPoint</Application>
  <PresentationFormat>On-screen Show (4:3)</PresentationFormat>
  <Paragraphs>387</Paragraphs>
  <Slides>78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Times New Roman</vt:lpstr>
      <vt:lpstr>Etowah County November 2019</vt:lpstr>
      <vt:lpstr>Alabama State Bar</vt:lpstr>
      <vt:lpstr>PowerPoint Presentation</vt:lpstr>
      <vt:lpstr>PowerPoint Presentation</vt:lpstr>
      <vt:lpstr>PowerPoint Presentation</vt:lpstr>
      <vt:lpstr>PowerPoint Presentation</vt:lpstr>
      <vt:lpstr>6 Signs Your Work-Life Balance May Need Attention By Dr. Amy Sullivan, PsyD.</vt:lpstr>
      <vt:lpstr>Out of balance, continued</vt:lpstr>
      <vt:lpstr>Ways to improve mental, emotional, physical, and spiritual health</vt:lpstr>
      <vt:lpstr>Ways to Improve continued!</vt:lpstr>
      <vt:lpstr>Ways to Improve continued!</vt:lpstr>
      <vt:lpstr>Lawyer Assistance Programs</vt:lpstr>
      <vt:lpstr>How to Avoid a Complaint</vt:lpstr>
      <vt:lpstr>Avoid Criminal and Family Law?</vt:lpstr>
      <vt:lpstr>Disciplinary Statistics </vt:lpstr>
      <vt:lpstr>Don’t Rely on Your Friends for Ethics Advice</vt:lpstr>
      <vt:lpstr>Ethics Opinions</vt:lpstr>
      <vt:lpstr>Informal Opinions</vt:lpstr>
      <vt:lpstr>Informal Opinions</vt:lpstr>
      <vt:lpstr>Case of the Month </vt:lpstr>
      <vt:lpstr>PowerPoint Presentation</vt:lpstr>
      <vt:lpstr>PowerPoint Presentation</vt:lpstr>
      <vt:lpstr>PowerPoint Presentation</vt:lpstr>
      <vt:lpstr>Case of the Year</vt:lpstr>
      <vt:lpstr>Case of the Decade</vt:lpstr>
      <vt:lpstr>Screen Your Potential Clients</vt:lpstr>
      <vt:lpstr>Rule 1.7 Conflict of Interest:  General Rule</vt:lpstr>
      <vt:lpstr>Rule 1.9 Conflict of Interest: Former Clients</vt:lpstr>
      <vt:lpstr>Remember!</vt:lpstr>
      <vt:lpstr>Know Your Caseload Threshold</vt:lpstr>
      <vt:lpstr>Rule 1.3 Diligence</vt:lpstr>
      <vt:lpstr>Communication is the Key</vt:lpstr>
      <vt:lpstr>Rule 1.4 Communication</vt:lpstr>
      <vt:lpstr>PowerPoint Presentation</vt:lpstr>
      <vt:lpstr>Confidentiality and the Dangers of Technology</vt:lpstr>
      <vt:lpstr>Fee Agreements</vt:lpstr>
      <vt:lpstr>Rule 1.5 Fees</vt:lpstr>
      <vt:lpstr>PowerPoint Presentation</vt:lpstr>
      <vt:lpstr>PowerPoint Presentation</vt:lpstr>
      <vt:lpstr>PowerPoint Presentation</vt:lpstr>
      <vt:lpstr>No Naked Referrals for Non-Contingency Matters </vt:lpstr>
      <vt:lpstr>Prohibited Fee Contract Provisions</vt:lpstr>
      <vt:lpstr>Prohibited Fee Contract Provisions</vt:lpstr>
      <vt:lpstr>Prohibited Fee Contract Provisions</vt:lpstr>
      <vt:lpstr>Prohibited Fee Contract Provisions</vt:lpstr>
      <vt:lpstr>Trust Accounts</vt:lpstr>
      <vt:lpstr>Trust Account Management</vt:lpstr>
      <vt:lpstr>What goes in my trust account?</vt:lpstr>
      <vt:lpstr>No Commingling</vt:lpstr>
      <vt:lpstr>My Money</vt:lpstr>
      <vt:lpstr>Trust Account Labeling</vt:lpstr>
      <vt:lpstr>How do I get it out?</vt:lpstr>
      <vt:lpstr>Disputed Funds</vt:lpstr>
      <vt:lpstr>Recordkeeping</vt:lpstr>
      <vt:lpstr>Who signs the checks?</vt:lpstr>
      <vt:lpstr>Do’s and Don’ts</vt:lpstr>
      <vt:lpstr>PowerPoint Presentation</vt:lpstr>
      <vt:lpstr>PowerPoint Presentation</vt:lpstr>
      <vt:lpstr>Rule 1.16(d) Declining or Terminating Representation</vt:lpstr>
      <vt:lpstr>If you are going to advertise, know the rules.</vt:lpstr>
      <vt:lpstr>PowerPoint Presentation</vt:lpstr>
      <vt:lpstr>PowerPoint Presentation</vt:lpstr>
      <vt:lpstr>PowerPoint Presentation</vt:lpstr>
      <vt:lpstr>PowerPoint Presentation</vt:lpstr>
      <vt:lpstr>Rule 7.3 Direct Contact with Prospective Clients</vt:lpstr>
      <vt:lpstr>PowerPoint Presentation</vt:lpstr>
      <vt:lpstr>PowerPoint Presentation</vt:lpstr>
      <vt:lpstr>PowerPoint Presentation</vt:lpstr>
      <vt:lpstr>PowerPoint Presentation</vt:lpstr>
      <vt:lpstr>PowerPoint Presentation</vt:lpstr>
      <vt:lpstr>PowerPoint Presentation</vt:lpstr>
      <vt:lpstr>Advertising</vt:lpstr>
      <vt:lpstr>Advertising</vt:lpstr>
      <vt:lpstr>Advertising</vt:lpstr>
      <vt:lpstr>Advertising</vt:lpstr>
      <vt:lpstr>What to Do if You Do Get That Letter?</vt:lpstr>
      <vt:lpstr>PowerPoint Presentation</vt:lpstr>
      <vt:lpstr>Remember KISS</vt:lpstr>
      <vt:lpstr>And Most Importantly!</vt:lpstr>
    </vt:vector>
  </TitlesOfParts>
  <Company>Alabama State Bar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State Bar</dc:title>
  <dc:creator>Jeremy McIntire</dc:creator>
  <cp:lastModifiedBy>Kathy</cp:lastModifiedBy>
  <cp:revision>2</cp:revision>
  <cp:lastPrinted>2019-12-02T17:52:12Z</cp:lastPrinted>
  <dcterms:created xsi:type="dcterms:W3CDTF">2019-12-02T17:50:56Z</dcterms:created>
  <dcterms:modified xsi:type="dcterms:W3CDTF">2019-12-12T13:32:07Z</dcterms:modified>
</cp:coreProperties>
</file>