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6" r:id="rId2"/>
    <p:sldId id="257" r:id="rId3"/>
    <p:sldId id="258" r:id="rId4"/>
    <p:sldId id="259" r:id="rId5"/>
    <p:sldId id="266" r:id="rId6"/>
    <p:sldId id="260" r:id="rId7"/>
    <p:sldId id="261" r:id="rId8"/>
    <p:sldId id="262" r:id="rId9"/>
    <p:sldId id="265" r:id="rId10"/>
    <p:sldId id="404" r:id="rId11"/>
    <p:sldId id="433" r:id="rId12"/>
    <p:sldId id="436" r:id="rId13"/>
    <p:sldId id="343" r:id="rId14"/>
    <p:sldId id="279" r:id="rId15"/>
    <p:sldId id="263" r:id="rId16"/>
    <p:sldId id="393" r:id="rId17"/>
    <p:sldId id="267" r:id="rId18"/>
    <p:sldId id="466" r:id="rId19"/>
    <p:sldId id="268" r:id="rId20"/>
    <p:sldId id="408" r:id="rId21"/>
    <p:sldId id="401" r:id="rId22"/>
    <p:sldId id="400" r:id="rId23"/>
    <p:sldId id="399" r:id="rId24"/>
    <p:sldId id="451" r:id="rId25"/>
    <p:sldId id="438" r:id="rId26"/>
    <p:sldId id="445" r:id="rId27"/>
    <p:sldId id="444" r:id="rId28"/>
    <p:sldId id="443" r:id="rId29"/>
    <p:sldId id="452" r:id="rId30"/>
    <p:sldId id="442" r:id="rId31"/>
    <p:sldId id="446" r:id="rId32"/>
    <p:sldId id="447" r:id="rId33"/>
    <p:sldId id="449" r:id="rId34"/>
    <p:sldId id="464" r:id="rId35"/>
    <p:sldId id="453" r:id="rId36"/>
    <p:sldId id="448" r:id="rId37"/>
    <p:sldId id="450" r:id="rId38"/>
    <p:sldId id="409" r:id="rId39"/>
    <p:sldId id="435" r:id="rId40"/>
    <p:sldId id="454" r:id="rId41"/>
    <p:sldId id="441" r:id="rId42"/>
    <p:sldId id="439" r:id="rId43"/>
    <p:sldId id="455" r:id="rId44"/>
    <p:sldId id="457" r:id="rId45"/>
    <p:sldId id="456" r:id="rId46"/>
    <p:sldId id="458" r:id="rId47"/>
    <p:sldId id="460" r:id="rId48"/>
    <p:sldId id="461" r:id="rId49"/>
    <p:sldId id="297" r:id="rId50"/>
    <p:sldId id="465" r:id="rId51"/>
    <p:sldId id="468" r:id="rId52"/>
    <p:sldId id="416" r:id="rId53"/>
    <p:sldId id="467" r:id="rId54"/>
    <p:sldId id="418" r:id="rId55"/>
    <p:sldId id="413" r:id="rId56"/>
    <p:sldId id="428" r:id="rId57"/>
    <p:sldId id="411" r:id="rId58"/>
    <p:sldId id="462" r:id="rId59"/>
    <p:sldId id="318" r:id="rId60"/>
    <p:sldId id="269" r:id="rId61"/>
    <p:sldId id="280" r:id="rId62"/>
    <p:sldId id="333" r:id="rId63"/>
    <p:sldId id="272" r:id="rId64"/>
    <p:sldId id="271" r:id="rId65"/>
    <p:sldId id="463" r:id="rId66"/>
    <p:sldId id="459" r:id="rId67"/>
    <p:sldId id="270" r:id="rId68"/>
    <p:sldId id="345" r:id="rId69"/>
    <p:sldId id="346" r:id="rId70"/>
    <p:sldId id="386" r:id="rId71"/>
    <p:sldId id="276" r:id="rId72"/>
    <p:sldId id="283" r:id="rId73"/>
    <p:sldId id="335" r:id="rId74"/>
    <p:sldId id="284" r:id="rId75"/>
    <p:sldId id="359" r:id="rId76"/>
    <p:sldId id="360" r:id="rId77"/>
    <p:sldId id="361" r:id="rId78"/>
    <p:sldId id="362" r:id="rId79"/>
    <p:sldId id="321" r:id="rId80"/>
    <p:sldId id="313" r:id="rId81"/>
    <p:sldId id="317" r:id="rId82"/>
    <p:sldId id="437" r:id="rId83"/>
    <p:sldId id="383" r:id="rId84"/>
    <p:sldId id="363" r:id="rId8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27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2" autoAdjust="0"/>
    <p:restoredTop sz="80585" autoAdjust="0"/>
  </p:normalViewPr>
  <p:slideViewPr>
    <p:cSldViewPr>
      <p:cViewPr varScale="1">
        <p:scale>
          <a:sx n="50" d="100"/>
          <a:sy n="50" d="100"/>
        </p:scale>
        <p:origin x="1572" y="44"/>
      </p:cViewPr>
      <p:guideLst>
        <p:guide orient="horz" pos="2160"/>
        <p:guide pos="2880"/>
      </p:guideLst>
    </p:cSldViewPr>
  </p:slideViewPr>
  <p:outlineViewPr>
    <p:cViewPr>
      <p:scale>
        <a:sx n="33" d="100"/>
        <a:sy n="33" d="100"/>
      </p:scale>
      <p:origin x="0" y="-2952"/>
    </p:cViewPr>
  </p:outlineViewPr>
  <p:notesTextViewPr>
    <p:cViewPr>
      <p:scale>
        <a:sx n="1" d="1"/>
        <a:sy n="1" d="1"/>
      </p:scale>
      <p:origin x="0" y="0"/>
    </p:cViewPr>
  </p:notesTextViewPr>
  <p:sorterViewPr>
    <p:cViewPr varScale="1">
      <p:scale>
        <a:sx n="100" d="100"/>
        <a:sy n="100" d="100"/>
      </p:scale>
      <p:origin x="0" y="-11736"/>
    </p:cViewPr>
  </p:sorterViewPr>
  <p:notesViewPr>
    <p:cSldViewPr>
      <p:cViewPr varScale="1">
        <p:scale>
          <a:sx n="88" d="100"/>
          <a:sy n="88" d="100"/>
        </p:scale>
        <p:origin x="-3760" y="-6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C022904-6F47-40D1-A3C4-BA2F228A1BF1}" type="datetimeFigureOut">
              <a:rPr lang="en-US" smtClean="0"/>
              <a:t>12/3/2021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FF7F5BC-0F9B-4CB1-A496-BB29E81D8783}" type="slidenum">
              <a:rPr lang="en-US" smtClean="0"/>
              <a:t>‹#›</a:t>
            </a:fld>
            <a:endParaRPr lang="en-US"/>
          </a:p>
        </p:txBody>
      </p:sp>
    </p:spTree>
    <p:extLst>
      <p:ext uri="{BB962C8B-B14F-4D97-AF65-F5344CB8AC3E}">
        <p14:creationId xmlns:p14="http://schemas.microsoft.com/office/powerpoint/2010/main" val="12946865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350FE88-02C3-4BE9-8ED9-4774172FFEE4}" type="datetimeFigureOut">
              <a:rPr lang="en-US" smtClean="0"/>
              <a:t>12/3/2021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58BDEC2-E84A-4C7E-8DE0-C49F32E9335E}" type="slidenum">
              <a:rPr lang="en-US" smtClean="0"/>
              <a:t>‹#›</a:t>
            </a:fld>
            <a:endParaRPr lang="en-US"/>
          </a:p>
        </p:txBody>
      </p:sp>
    </p:spTree>
    <p:extLst>
      <p:ext uri="{BB962C8B-B14F-4D97-AF65-F5344CB8AC3E}">
        <p14:creationId xmlns:p14="http://schemas.microsoft.com/office/powerpoint/2010/main" val="373531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1</a:t>
            </a:fld>
            <a:endParaRPr lang="en-US"/>
          </a:p>
        </p:txBody>
      </p:sp>
    </p:spTree>
    <p:extLst>
      <p:ext uri="{BB962C8B-B14F-4D97-AF65-F5344CB8AC3E}">
        <p14:creationId xmlns:p14="http://schemas.microsoft.com/office/powerpoint/2010/main" val="283290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10</a:t>
            </a:fld>
            <a:endParaRPr lang="en-US"/>
          </a:p>
        </p:txBody>
      </p:sp>
    </p:spTree>
    <p:extLst>
      <p:ext uri="{BB962C8B-B14F-4D97-AF65-F5344CB8AC3E}">
        <p14:creationId xmlns:p14="http://schemas.microsoft.com/office/powerpoint/2010/main" val="216543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Duck or Rabbit? Webster defines Perception as “a way of regarding, understanding, or interpreting something. A mental impression. Your perceptions are predicated on your experiences. </a:t>
            </a:r>
          </a:p>
        </p:txBody>
      </p:sp>
      <p:sp>
        <p:nvSpPr>
          <p:cNvPr id="4" name="Slide Number Placeholder 3"/>
          <p:cNvSpPr>
            <a:spLocks noGrp="1"/>
          </p:cNvSpPr>
          <p:nvPr>
            <p:ph type="sldNum" sz="quarter" idx="10"/>
          </p:nvPr>
        </p:nvSpPr>
        <p:spPr/>
        <p:txBody>
          <a:bodyPr/>
          <a:lstStyle/>
          <a:p>
            <a:fld id="{258BDEC2-E84A-4C7E-8DE0-C49F32E9335E}" type="slidenum">
              <a:rPr lang="en-US" smtClean="0"/>
              <a:t>11</a:t>
            </a:fld>
            <a:endParaRPr lang="en-US"/>
          </a:p>
        </p:txBody>
      </p:sp>
    </p:spTree>
    <p:extLst>
      <p:ext uri="{BB962C8B-B14F-4D97-AF65-F5344CB8AC3E}">
        <p14:creationId xmlns:p14="http://schemas.microsoft.com/office/powerpoint/2010/main" val="1445178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12</a:t>
            </a:fld>
            <a:endParaRPr lang="en-US"/>
          </a:p>
        </p:txBody>
      </p:sp>
    </p:spTree>
    <p:extLst>
      <p:ext uri="{BB962C8B-B14F-4D97-AF65-F5344CB8AC3E}">
        <p14:creationId xmlns:p14="http://schemas.microsoft.com/office/powerpoint/2010/main" val="801024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Defenders of Justice. Fighting the Good fight!</a:t>
            </a:r>
          </a:p>
        </p:txBody>
      </p:sp>
      <p:sp>
        <p:nvSpPr>
          <p:cNvPr id="4" name="Slide Number Placeholder 3"/>
          <p:cNvSpPr>
            <a:spLocks noGrp="1"/>
          </p:cNvSpPr>
          <p:nvPr>
            <p:ph type="sldNum" sz="quarter" idx="10"/>
          </p:nvPr>
        </p:nvSpPr>
        <p:spPr/>
        <p:txBody>
          <a:bodyPr/>
          <a:lstStyle/>
          <a:p>
            <a:fld id="{258BDEC2-E84A-4C7E-8DE0-C49F32E9335E}" type="slidenum">
              <a:rPr lang="en-US" smtClean="0"/>
              <a:t>13</a:t>
            </a:fld>
            <a:endParaRPr lang="en-US"/>
          </a:p>
        </p:txBody>
      </p:sp>
    </p:spTree>
    <p:extLst>
      <p:ext uri="{BB962C8B-B14F-4D97-AF65-F5344CB8AC3E}">
        <p14:creationId xmlns:p14="http://schemas.microsoft.com/office/powerpoint/2010/main" val="1074957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Politicians, used car salesmen, and telemarketers are about the only people below us and we all know what people think about them </a:t>
            </a:r>
          </a:p>
        </p:txBody>
      </p:sp>
      <p:sp>
        <p:nvSpPr>
          <p:cNvPr id="4" name="Slide Number Placeholder 3"/>
          <p:cNvSpPr>
            <a:spLocks noGrp="1"/>
          </p:cNvSpPr>
          <p:nvPr>
            <p:ph type="sldNum" sz="quarter" idx="10"/>
          </p:nvPr>
        </p:nvSpPr>
        <p:spPr/>
        <p:txBody>
          <a:bodyPr/>
          <a:lstStyle/>
          <a:p>
            <a:fld id="{258BDEC2-E84A-4C7E-8DE0-C49F32E9335E}" type="slidenum">
              <a:rPr lang="en-US" smtClean="0"/>
              <a:t>14</a:t>
            </a:fld>
            <a:endParaRPr lang="en-US"/>
          </a:p>
        </p:txBody>
      </p:sp>
    </p:spTree>
    <p:extLst>
      <p:ext uri="{BB962C8B-B14F-4D97-AF65-F5344CB8AC3E}">
        <p14:creationId xmlns:p14="http://schemas.microsoft.com/office/powerpoint/2010/main" val="183446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bridge the gap? Practicing law ethically</a:t>
            </a:r>
          </a:p>
        </p:txBody>
      </p:sp>
      <p:sp>
        <p:nvSpPr>
          <p:cNvPr id="4" name="Slide Number Placeholder 3"/>
          <p:cNvSpPr>
            <a:spLocks noGrp="1"/>
          </p:cNvSpPr>
          <p:nvPr>
            <p:ph type="sldNum" sz="quarter" idx="10"/>
          </p:nvPr>
        </p:nvSpPr>
        <p:spPr/>
        <p:txBody>
          <a:bodyPr/>
          <a:lstStyle/>
          <a:p>
            <a:fld id="{258BDEC2-E84A-4C7E-8DE0-C49F32E9335E}" type="slidenum">
              <a:rPr lang="en-US" smtClean="0"/>
              <a:t>15</a:t>
            </a:fld>
            <a:endParaRPr lang="en-US"/>
          </a:p>
        </p:txBody>
      </p:sp>
    </p:spTree>
    <p:extLst>
      <p:ext uri="{BB962C8B-B14F-4D97-AF65-F5344CB8AC3E}">
        <p14:creationId xmlns:p14="http://schemas.microsoft.com/office/powerpoint/2010/main" val="2486188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Competence is the cornerstone of the legal profession and the attorney-client relationship. Ala. R. Prof. C., Rule 1.1. </a:t>
            </a:r>
            <a:r>
              <a:rPr lang="en-US" dirty="0">
                <a:solidFill>
                  <a:srgbClr val="142762"/>
                </a:solidFill>
                <a:latin typeface="Georgia" panose="02040502050405020303" pitchFamily="18" charset="0"/>
              </a:rPr>
              <a:t>A lawyer shall provide competent representation to a client. Competent representation requires the legal knowledge, skill, thoroughness, and preparation reasonably necessary for the representation. A lawyer and client may agree, pursuant to Rule 1.2(c), to limit the scope of the representation with respect to a matter. In such circumstances, competence means the knowledge, skill, thoroughness, and preparation reasonably necessary for such limited representation. </a:t>
            </a:r>
          </a:p>
        </p:txBody>
      </p:sp>
      <p:sp>
        <p:nvSpPr>
          <p:cNvPr id="4" name="Slide Number Placeholder 3"/>
          <p:cNvSpPr>
            <a:spLocks noGrp="1"/>
          </p:cNvSpPr>
          <p:nvPr>
            <p:ph type="sldNum" sz="quarter" idx="10"/>
          </p:nvPr>
        </p:nvSpPr>
        <p:spPr/>
        <p:txBody>
          <a:bodyPr/>
          <a:lstStyle/>
          <a:p>
            <a:fld id="{258BDEC2-E84A-4C7E-8DE0-C49F32E9335E}" type="slidenum">
              <a:rPr lang="en-US" smtClean="0"/>
              <a:t>16</a:t>
            </a:fld>
            <a:endParaRPr lang="en-US"/>
          </a:p>
        </p:txBody>
      </p:sp>
    </p:spTree>
    <p:extLst>
      <p:ext uri="{BB962C8B-B14F-4D97-AF65-F5344CB8AC3E}">
        <p14:creationId xmlns:p14="http://schemas.microsoft.com/office/powerpoint/2010/main" val="3768761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Competence is the cornerstone of the legal profession and the attorney-client relationship. Ala. R. Prof. C., Rule 1.1. </a:t>
            </a:r>
          </a:p>
        </p:txBody>
      </p:sp>
      <p:sp>
        <p:nvSpPr>
          <p:cNvPr id="4" name="Slide Number Placeholder 3"/>
          <p:cNvSpPr>
            <a:spLocks noGrp="1"/>
          </p:cNvSpPr>
          <p:nvPr>
            <p:ph type="sldNum" sz="quarter" idx="10"/>
          </p:nvPr>
        </p:nvSpPr>
        <p:spPr/>
        <p:txBody>
          <a:bodyPr/>
          <a:lstStyle/>
          <a:p>
            <a:fld id="{258BDEC2-E84A-4C7E-8DE0-C49F32E9335E}" type="slidenum">
              <a:rPr lang="en-US" smtClean="0"/>
              <a:t>17</a:t>
            </a:fld>
            <a:endParaRPr lang="en-US"/>
          </a:p>
        </p:txBody>
      </p:sp>
    </p:spTree>
    <p:extLst>
      <p:ext uri="{BB962C8B-B14F-4D97-AF65-F5344CB8AC3E}">
        <p14:creationId xmlns:p14="http://schemas.microsoft.com/office/powerpoint/2010/main" val="2318665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maintain the requisite knowledge and skill, a lawyer should keep abreast of changes in the law and its practice, including the benefits and risks associated with relevant technology, engage in continuing study and education and comply with all continuing legal education requirements to which the lawyer is subject. </a:t>
            </a:r>
          </a:p>
        </p:txBody>
      </p:sp>
      <p:sp>
        <p:nvSpPr>
          <p:cNvPr id="4" name="Slide Number Placeholder 3"/>
          <p:cNvSpPr>
            <a:spLocks noGrp="1"/>
          </p:cNvSpPr>
          <p:nvPr>
            <p:ph type="sldNum" sz="quarter" idx="10"/>
          </p:nvPr>
        </p:nvSpPr>
        <p:spPr/>
        <p:txBody>
          <a:bodyPr/>
          <a:lstStyle/>
          <a:p>
            <a:fld id="{258BDEC2-E84A-4C7E-8DE0-C49F32E9335E}" type="slidenum">
              <a:rPr lang="en-US" smtClean="0"/>
              <a:t>18</a:t>
            </a:fld>
            <a:endParaRPr lang="en-US"/>
          </a:p>
        </p:txBody>
      </p:sp>
    </p:spTree>
    <p:extLst>
      <p:ext uri="{BB962C8B-B14F-4D97-AF65-F5344CB8AC3E}">
        <p14:creationId xmlns:p14="http://schemas.microsoft.com/office/powerpoint/2010/main" val="4074396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Fastcase</a:t>
            </a:r>
            <a:r>
              <a:rPr lang="en-US" dirty="0"/>
              <a:t> is a free legal research tool offered to all of our members. Stay up to date with new statutes and case law! </a:t>
            </a:r>
            <a:r>
              <a:rPr lang="en-US" dirty="0" err="1"/>
              <a:t>Fastcase</a:t>
            </a:r>
            <a:r>
              <a:rPr lang="en-US" dirty="0"/>
              <a:t> recently merged with Casemaker and will be integrating new secondary sources as well!</a:t>
            </a:r>
          </a:p>
        </p:txBody>
      </p:sp>
      <p:sp>
        <p:nvSpPr>
          <p:cNvPr id="4" name="Slide Number Placeholder 3"/>
          <p:cNvSpPr>
            <a:spLocks noGrp="1"/>
          </p:cNvSpPr>
          <p:nvPr>
            <p:ph type="sldNum" sz="quarter" idx="10"/>
          </p:nvPr>
        </p:nvSpPr>
        <p:spPr/>
        <p:txBody>
          <a:bodyPr/>
          <a:lstStyle/>
          <a:p>
            <a:fld id="{258BDEC2-E84A-4C7E-8DE0-C49F32E9335E}" type="slidenum">
              <a:rPr lang="en-US" smtClean="0"/>
              <a:t>19</a:t>
            </a:fld>
            <a:endParaRPr lang="en-US"/>
          </a:p>
        </p:txBody>
      </p:sp>
    </p:spTree>
    <p:extLst>
      <p:ext uri="{BB962C8B-B14F-4D97-AF65-F5344CB8AC3E}">
        <p14:creationId xmlns:p14="http://schemas.microsoft.com/office/powerpoint/2010/main" val="252585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2</a:t>
            </a:fld>
            <a:endParaRPr lang="en-US"/>
          </a:p>
        </p:txBody>
      </p:sp>
    </p:spTree>
    <p:extLst>
      <p:ext uri="{BB962C8B-B14F-4D97-AF65-F5344CB8AC3E}">
        <p14:creationId xmlns:p14="http://schemas.microsoft.com/office/powerpoint/2010/main" val="81986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20</a:t>
            </a:fld>
            <a:endParaRPr lang="en-US"/>
          </a:p>
        </p:txBody>
      </p:sp>
    </p:spTree>
    <p:extLst>
      <p:ext uri="{BB962C8B-B14F-4D97-AF65-F5344CB8AC3E}">
        <p14:creationId xmlns:p14="http://schemas.microsoft.com/office/powerpoint/2010/main" val="1182683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21</a:t>
            </a:fld>
            <a:endParaRPr lang="en-US"/>
          </a:p>
        </p:txBody>
      </p:sp>
    </p:spTree>
    <p:extLst>
      <p:ext uri="{BB962C8B-B14F-4D97-AF65-F5344CB8AC3E}">
        <p14:creationId xmlns:p14="http://schemas.microsoft.com/office/powerpoint/2010/main" val="1453424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22</a:t>
            </a:fld>
            <a:endParaRPr lang="en-US"/>
          </a:p>
        </p:txBody>
      </p:sp>
    </p:spTree>
    <p:extLst>
      <p:ext uri="{BB962C8B-B14F-4D97-AF65-F5344CB8AC3E}">
        <p14:creationId xmlns:p14="http://schemas.microsoft.com/office/powerpoint/2010/main" val="1671213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teach an old dog new tricks</a:t>
            </a:r>
          </a:p>
        </p:txBody>
      </p:sp>
      <p:sp>
        <p:nvSpPr>
          <p:cNvPr id="4" name="Slide Number Placeholder 3"/>
          <p:cNvSpPr>
            <a:spLocks noGrp="1"/>
          </p:cNvSpPr>
          <p:nvPr>
            <p:ph type="sldNum" sz="quarter" idx="10"/>
          </p:nvPr>
        </p:nvSpPr>
        <p:spPr/>
        <p:txBody>
          <a:bodyPr/>
          <a:lstStyle/>
          <a:p>
            <a:fld id="{258BDEC2-E84A-4C7E-8DE0-C49F32E9335E}" type="slidenum">
              <a:rPr lang="en-US" smtClean="0"/>
              <a:t>23</a:t>
            </a:fld>
            <a:endParaRPr lang="en-US"/>
          </a:p>
        </p:txBody>
      </p:sp>
    </p:spTree>
    <p:extLst>
      <p:ext uri="{BB962C8B-B14F-4D97-AF65-F5344CB8AC3E}">
        <p14:creationId xmlns:p14="http://schemas.microsoft.com/office/powerpoint/2010/main" val="592501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24</a:t>
            </a:fld>
            <a:endParaRPr lang="en-US"/>
          </a:p>
        </p:txBody>
      </p:sp>
    </p:spTree>
    <p:extLst>
      <p:ext uri="{BB962C8B-B14F-4D97-AF65-F5344CB8AC3E}">
        <p14:creationId xmlns:p14="http://schemas.microsoft.com/office/powerpoint/2010/main" val="1977620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will routinely use Zoom, then you should invest in specialized equipment, including the Pro Plan and proper internet that has enough speed to support a video conference. Shout out to Morris Lilienthal from Huntsville for the equipment recommendations </a:t>
            </a:r>
          </a:p>
        </p:txBody>
      </p:sp>
      <p:sp>
        <p:nvSpPr>
          <p:cNvPr id="4" name="Slide Number Placeholder 3"/>
          <p:cNvSpPr>
            <a:spLocks noGrp="1"/>
          </p:cNvSpPr>
          <p:nvPr>
            <p:ph type="sldNum" sz="quarter" idx="10"/>
          </p:nvPr>
        </p:nvSpPr>
        <p:spPr/>
        <p:txBody>
          <a:bodyPr/>
          <a:lstStyle/>
          <a:p>
            <a:fld id="{258BDEC2-E84A-4C7E-8DE0-C49F32E9335E}" type="slidenum">
              <a:rPr lang="en-US" smtClean="0"/>
              <a:t>25</a:t>
            </a:fld>
            <a:endParaRPr lang="en-US"/>
          </a:p>
        </p:txBody>
      </p:sp>
    </p:spTree>
    <p:extLst>
      <p:ext uri="{BB962C8B-B14F-4D97-AF65-F5344CB8AC3E}">
        <p14:creationId xmlns:p14="http://schemas.microsoft.com/office/powerpoint/2010/main" val="1466709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most laptops come equipped with a camera, those cameras are not intended to be used for video conferences. You can get a camera that isn’t very expensive but will provide a great quality experience. </a:t>
            </a:r>
          </a:p>
        </p:txBody>
      </p:sp>
      <p:sp>
        <p:nvSpPr>
          <p:cNvPr id="4" name="Slide Number Placeholder 3"/>
          <p:cNvSpPr>
            <a:spLocks noGrp="1"/>
          </p:cNvSpPr>
          <p:nvPr>
            <p:ph type="sldNum" sz="quarter" idx="10"/>
          </p:nvPr>
        </p:nvSpPr>
        <p:spPr/>
        <p:txBody>
          <a:bodyPr/>
          <a:lstStyle/>
          <a:p>
            <a:fld id="{258BDEC2-E84A-4C7E-8DE0-C49F32E9335E}" type="slidenum">
              <a:rPr lang="en-US" smtClean="0"/>
              <a:t>26</a:t>
            </a:fld>
            <a:endParaRPr lang="en-US"/>
          </a:p>
        </p:txBody>
      </p:sp>
    </p:spTree>
    <p:extLst>
      <p:ext uri="{BB962C8B-B14F-4D97-AF65-F5344CB8AC3E}">
        <p14:creationId xmlns:p14="http://schemas.microsoft.com/office/powerpoint/2010/main" val="37522098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microphone in my opinion is a must. If you can only purchase one piece of equipment, you should get a microphone. This is particularly important for depositions or hearings where you need a clean record. </a:t>
            </a:r>
          </a:p>
        </p:txBody>
      </p:sp>
      <p:sp>
        <p:nvSpPr>
          <p:cNvPr id="4" name="Slide Number Placeholder 3"/>
          <p:cNvSpPr>
            <a:spLocks noGrp="1"/>
          </p:cNvSpPr>
          <p:nvPr>
            <p:ph type="sldNum" sz="quarter" idx="10"/>
          </p:nvPr>
        </p:nvSpPr>
        <p:spPr/>
        <p:txBody>
          <a:bodyPr/>
          <a:lstStyle/>
          <a:p>
            <a:fld id="{258BDEC2-E84A-4C7E-8DE0-C49F32E9335E}" type="slidenum">
              <a:rPr lang="en-US" smtClean="0"/>
              <a:t>27</a:t>
            </a:fld>
            <a:endParaRPr lang="en-US"/>
          </a:p>
        </p:txBody>
      </p:sp>
    </p:spTree>
    <p:extLst>
      <p:ext uri="{BB962C8B-B14F-4D97-AF65-F5344CB8AC3E}">
        <p14:creationId xmlns:p14="http://schemas.microsoft.com/office/powerpoint/2010/main" val="2994136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the difference is obvious from the above picture. If you will routinely use Zoom for work, then you should invest in a ring light. They are relatively inexpensive for the amount of light and clarity it provides. If you skip the ring light be sure you have proper lighting in your “Zoom Room”</a:t>
            </a:r>
          </a:p>
        </p:txBody>
      </p:sp>
      <p:sp>
        <p:nvSpPr>
          <p:cNvPr id="4" name="Slide Number Placeholder 3"/>
          <p:cNvSpPr>
            <a:spLocks noGrp="1"/>
          </p:cNvSpPr>
          <p:nvPr>
            <p:ph type="sldNum" sz="quarter" idx="10"/>
          </p:nvPr>
        </p:nvSpPr>
        <p:spPr/>
        <p:txBody>
          <a:bodyPr/>
          <a:lstStyle/>
          <a:p>
            <a:fld id="{258BDEC2-E84A-4C7E-8DE0-C49F32E9335E}" type="slidenum">
              <a:rPr lang="en-US" smtClean="0"/>
              <a:t>28</a:t>
            </a:fld>
            <a:endParaRPr lang="en-US"/>
          </a:p>
        </p:txBody>
      </p:sp>
    </p:spTree>
    <p:extLst>
      <p:ext uri="{BB962C8B-B14F-4D97-AF65-F5344CB8AC3E}">
        <p14:creationId xmlns:p14="http://schemas.microsoft.com/office/powerpoint/2010/main" val="2139811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 have a stable internet connection and check you speed. You should routinely check speed, have provider run diagnostic if not an acceptable speed and to refresh your router and </a:t>
            </a:r>
            <a:r>
              <a:rPr lang="en-US" dirty="0" err="1"/>
              <a:t>motom</a:t>
            </a:r>
            <a:r>
              <a:rPr lang="en-US" dirty="0"/>
              <a:t>. You can download </a:t>
            </a:r>
            <a:r>
              <a:rPr lang="en-US" dirty="0" err="1"/>
              <a:t>Speedtest</a:t>
            </a:r>
            <a:r>
              <a:rPr lang="en-US" dirty="0"/>
              <a:t> app to test your </a:t>
            </a:r>
            <a:r>
              <a:rPr lang="en-US" dirty="0" err="1"/>
              <a:t>Wifi</a:t>
            </a:r>
            <a:r>
              <a:rPr lang="en-US" dirty="0"/>
              <a:t> speed. </a:t>
            </a:r>
          </a:p>
        </p:txBody>
      </p:sp>
      <p:sp>
        <p:nvSpPr>
          <p:cNvPr id="4" name="Slide Number Placeholder 3"/>
          <p:cNvSpPr>
            <a:spLocks noGrp="1"/>
          </p:cNvSpPr>
          <p:nvPr>
            <p:ph type="sldNum" sz="quarter" idx="10"/>
          </p:nvPr>
        </p:nvSpPr>
        <p:spPr/>
        <p:txBody>
          <a:bodyPr/>
          <a:lstStyle/>
          <a:p>
            <a:fld id="{258BDEC2-E84A-4C7E-8DE0-C49F32E9335E}" type="slidenum">
              <a:rPr lang="en-US" smtClean="0"/>
              <a:t>29</a:t>
            </a:fld>
            <a:endParaRPr lang="en-US"/>
          </a:p>
        </p:txBody>
      </p:sp>
    </p:spTree>
    <p:extLst>
      <p:ext uri="{BB962C8B-B14F-4D97-AF65-F5344CB8AC3E}">
        <p14:creationId xmlns:p14="http://schemas.microsoft.com/office/powerpoint/2010/main" val="4209189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3</a:t>
            </a:fld>
            <a:endParaRPr lang="en-US"/>
          </a:p>
        </p:txBody>
      </p:sp>
    </p:spTree>
    <p:extLst>
      <p:ext uri="{BB962C8B-B14F-4D97-AF65-F5344CB8AC3E}">
        <p14:creationId xmlns:p14="http://schemas.microsoft.com/office/powerpoint/2010/main" val="410135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ensure you have a smooth Zoom meeting or hearing is to set up your meeting space. If you will be working remotely, make sure you have a dedicated work space. </a:t>
            </a:r>
          </a:p>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30</a:t>
            </a:fld>
            <a:endParaRPr lang="en-US"/>
          </a:p>
        </p:txBody>
      </p:sp>
    </p:spTree>
    <p:extLst>
      <p:ext uri="{BB962C8B-B14F-4D97-AF65-F5344CB8AC3E}">
        <p14:creationId xmlns:p14="http://schemas.microsoft.com/office/powerpoint/2010/main" val="1268737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31</a:t>
            </a:fld>
            <a:endParaRPr lang="en-US"/>
          </a:p>
        </p:txBody>
      </p:sp>
    </p:spTree>
    <p:extLst>
      <p:ext uri="{BB962C8B-B14F-4D97-AF65-F5344CB8AC3E}">
        <p14:creationId xmlns:p14="http://schemas.microsoft.com/office/powerpoint/2010/main" val="1942534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ensure you have a smooth Zoom meeting or hearing is to set up your meeting space. If you will be working remotely, make sure you have a dedicated work space. And have a vanilla area free of clutter and inappropriate art </a:t>
            </a:r>
          </a:p>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32</a:t>
            </a:fld>
            <a:endParaRPr lang="en-US"/>
          </a:p>
        </p:txBody>
      </p:sp>
    </p:spTree>
    <p:extLst>
      <p:ext uri="{BB962C8B-B14F-4D97-AF65-F5344CB8AC3E}">
        <p14:creationId xmlns:p14="http://schemas.microsoft.com/office/powerpoint/2010/main" val="2726543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check your camera an angle brio to the meeting. Avoiding unflattering positions </a:t>
            </a:r>
          </a:p>
        </p:txBody>
      </p:sp>
      <p:sp>
        <p:nvSpPr>
          <p:cNvPr id="4" name="Slide Number Placeholder 3"/>
          <p:cNvSpPr>
            <a:spLocks noGrp="1"/>
          </p:cNvSpPr>
          <p:nvPr>
            <p:ph type="sldNum" sz="quarter" idx="10"/>
          </p:nvPr>
        </p:nvSpPr>
        <p:spPr/>
        <p:txBody>
          <a:bodyPr/>
          <a:lstStyle/>
          <a:p>
            <a:fld id="{258BDEC2-E84A-4C7E-8DE0-C49F32E9335E}" type="slidenum">
              <a:rPr lang="en-US" smtClean="0"/>
              <a:t>33</a:t>
            </a:fld>
            <a:endParaRPr lang="en-US"/>
          </a:p>
        </p:txBody>
      </p:sp>
    </p:spTree>
    <p:extLst>
      <p:ext uri="{BB962C8B-B14F-4D97-AF65-F5344CB8AC3E}">
        <p14:creationId xmlns:p14="http://schemas.microsoft.com/office/powerpoint/2010/main" val="2625720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check your camera an angle brio to the meeting. Avoiding unflattering positions </a:t>
            </a:r>
          </a:p>
        </p:txBody>
      </p:sp>
      <p:sp>
        <p:nvSpPr>
          <p:cNvPr id="4" name="Slide Number Placeholder 3"/>
          <p:cNvSpPr>
            <a:spLocks noGrp="1"/>
          </p:cNvSpPr>
          <p:nvPr>
            <p:ph type="sldNum" sz="quarter" idx="10"/>
          </p:nvPr>
        </p:nvSpPr>
        <p:spPr/>
        <p:txBody>
          <a:bodyPr/>
          <a:lstStyle/>
          <a:p>
            <a:fld id="{258BDEC2-E84A-4C7E-8DE0-C49F32E9335E}" type="slidenum">
              <a:rPr lang="en-US" smtClean="0"/>
              <a:t>34</a:t>
            </a:fld>
            <a:endParaRPr lang="en-US"/>
          </a:p>
        </p:txBody>
      </p:sp>
    </p:spTree>
    <p:extLst>
      <p:ext uri="{BB962C8B-B14F-4D97-AF65-F5344CB8AC3E}">
        <p14:creationId xmlns:p14="http://schemas.microsoft.com/office/powerpoint/2010/main" val="4112999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decide a ring light is not for you, make sure to test the lighting prior to your meeting </a:t>
            </a:r>
          </a:p>
        </p:txBody>
      </p:sp>
      <p:sp>
        <p:nvSpPr>
          <p:cNvPr id="4" name="Slide Number Placeholder 3"/>
          <p:cNvSpPr>
            <a:spLocks noGrp="1"/>
          </p:cNvSpPr>
          <p:nvPr>
            <p:ph type="sldNum" sz="quarter" idx="10"/>
          </p:nvPr>
        </p:nvSpPr>
        <p:spPr/>
        <p:txBody>
          <a:bodyPr/>
          <a:lstStyle/>
          <a:p>
            <a:fld id="{258BDEC2-E84A-4C7E-8DE0-C49F32E9335E}" type="slidenum">
              <a:rPr lang="en-US" smtClean="0"/>
              <a:t>35</a:t>
            </a:fld>
            <a:endParaRPr lang="en-US"/>
          </a:p>
        </p:txBody>
      </p:sp>
    </p:spTree>
    <p:extLst>
      <p:ext uri="{BB962C8B-B14F-4D97-AF65-F5344CB8AC3E}">
        <p14:creationId xmlns:p14="http://schemas.microsoft.com/office/powerpoint/2010/main" val="2879186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ensure you have a smooth Zoom meeting or hearing is to set up your meeting space. If you will be working remotely, make sure you have a dedicated work space. </a:t>
            </a:r>
          </a:p>
          <a:p>
            <a:endParaRPr lang="en-US" dirty="0"/>
          </a:p>
          <a:p>
            <a:r>
              <a:rPr lang="en-US" dirty="0"/>
              <a:t>Trappgod19 story</a:t>
            </a:r>
          </a:p>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36</a:t>
            </a:fld>
            <a:endParaRPr lang="en-US"/>
          </a:p>
        </p:txBody>
      </p:sp>
    </p:spTree>
    <p:extLst>
      <p:ext uri="{BB962C8B-B14F-4D97-AF65-F5344CB8AC3E}">
        <p14:creationId xmlns:p14="http://schemas.microsoft.com/office/powerpoint/2010/main" val="3556014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Zoom feels less formal it is still a professional setting and you should dress as such. If you decide to only be Zoom ready from the waist up, lets make sure the camera is position to only show your zoom ready attire </a:t>
            </a:r>
          </a:p>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37</a:t>
            </a:fld>
            <a:endParaRPr lang="en-US"/>
          </a:p>
        </p:txBody>
      </p:sp>
    </p:spTree>
    <p:extLst>
      <p:ext uri="{BB962C8B-B14F-4D97-AF65-F5344CB8AC3E}">
        <p14:creationId xmlns:p14="http://schemas.microsoft.com/office/powerpoint/2010/main" val="3692018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38</a:t>
            </a:fld>
            <a:endParaRPr lang="en-US"/>
          </a:p>
        </p:txBody>
      </p:sp>
    </p:spTree>
    <p:extLst>
      <p:ext uri="{BB962C8B-B14F-4D97-AF65-F5344CB8AC3E}">
        <p14:creationId xmlns:p14="http://schemas.microsoft.com/office/powerpoint/2010/main" val="2822689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 is the new normal. We must know how to use Zoom, ensuring mic is off when needed, preparing witnesses, maintaining confidentiality, properly introducing evidence, and dressing appropriately for the hearings.</a:t>
            </a:r>
          </a:p>
        </p:txBody>
      </p:sp>
      <p:sp>
        <p:nvSpPr>
          <p:cNvPr id="4" name="Slide Number Placeholder 3"/>
          <p:cNvSpPr>
            <a:spLocks noGrp="1"/>
          </p:cNvSpPr>
          <p:nvPr>
            <p:ph type="sldNum" sz="quarter" idx="10"/>
          </p:nvPr>
        </p:nvSpPr>
        <p:spPr/>
        <p:txBody>
          <a:bodyPr/>
          <a:lstStyle/>
          <a:p>
            <a:fld id="{258BDEC2-E84A-4C7E-8DE0-C49F32E9335E}" type="slidenum">
              <a:rPr lang="en-US" smtClean="0"/>
              <a:t>39</a:t>
            </a:fld>
            <a:endParaRPr lang="en-US"/>
          </a:p>
        </p:txBody>
      </p:sp>
    </p:spTree>
    <p:extLst>
      <p:ext uri="{BB962C8B-B14F-4D97-AF65-F5344CB8AC3E}">
        <p14:creationId xmlns:p14="http://schemas.microsoft.com/office/powerpoint/2010/main" val="3771967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4</a:t>
            </a:fld>
            <a:endParaRPr lang="en-US"/>
          </a:p>
        </p:txBody>
      </p:sp>
    </p:spTree>
    <p:extLst>
      <p:ext uri="{BB962C8B-B14F-4D97-AF65-F5344CB8AC3E}">
        <p14:creationId xmlns:p14="http://schemas.microsoft.com/office/powerpoint/2010/main" val="3037213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40</a:t>
            </a:fld>
            <a:endParaRPr lang="en-US"/>
          </a:p>
        </p:txBody>
      </p:sp>
    </p:spTree>
    <p:extLst>
      <p:ext uri="{BB962C8B-B14F-4D97-AF65-F5344CB8AC3E}">
        <p14:creationId xmlns:p14="http://schemas.microsoft.com/office/powerpoint/2010/main" val="35968993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41</a:t>
            </a:fld>
            <a:endParaRPr lang="en-US"/>
          </a:p>
        </p:txBody>
      </p:sp>
    </p:spTree>
    <p:extLst>
      <p:ext uri="{BB962C8B-B14F-4D97-AF65-F5344CB8AC3E}">
        <p14:creationId xmlns:p14="http://schemas.microsoft.com/office/powerpoint/2010/main" val="2210540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that your witness has reliable, stable internet access</a:t>
            </a:r>
          </a:p>
          <a:p>
            <a:r>
              <a:rPr lang="en-US" dirty="0"/>
              <a:t>-Check internet speed</a:t>
            </a:r>
          </a:p>
          <a:p>
            <a:r>
              <a:rPr lang="en-US" dirty="0"/>
              <a:t>-Help make sure they have the right set up on their computer</a:t>
            </a:r>
          </a:p>
          <a:p>
            <a:r>
              <a:rPr lang="en-US" dirty="0"/>
              <a:t>-Always do a test run</a:t>
            </a:r>
          </a:p>
          <a:p>
            <a:r>
              <a:rPr lang="en-US" dirty="0"/>
              <a:t>-Dress for the occasion</a:t>
            </a:r>
          </a:p>
          <a:p>
            <a:r>
              <a:rPr lang="en-US" dirty="0"/>
              <a:t>-Remove distractions</a:t>
            </a:r>
          </a:p>
          <a:p>
            <a:r>
              <a:rPr lang="en-US" dirty="0"/>
              <a:t>-Speak slowly</a:t>
            </a:r>
          </a:p>
          <a:p>
            <a:r>
              <a:rPr lang="en-US" dirty="0"/>
              <a:t>-Practice with client prior to deposition </a:t>
            </a:r>
          </a:p>
          <a:p>
            <a:r>
              <a:rPr lang="en-US" dirty="0"/>
              <a:t>-Trial run to ensure all equipment is properly working </a:t>
            </a:r>
          </a:p>
          <a:p>
            <a:r>
              <a:rPr lang="en-US" dirty="0"/>
              <a:t>-Consider if you will need extra time to deal with tech issues</a:t>
            </a:r>
          </a:p>
          <a:p>
            <a:r>
              <a:rPr lang="en-US" dirty="0"/>
              <a:t>-Do not forget to notice a video deposition</a:t>
            </a:r>
          </a:p>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42</a:t>
            </a:fld>
            <a:endParaRPr lang="en-US"/>
          </a:p>
        </p:txBody>
      </p:sp>
    </p:spTree>
    <p:extLst>
      <p:ext uri="{BB962C8B-B14F-4D97-AF65-F5344CB8AC3E}">
        <p14:creationId xmlns:p14="http://schemas.microsoft.com/office/powerpoint/2010/main" val="53532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43</a:t>
            </a:fld>
            <a:endParaRPr lang="en-US"/>
          </a:p>
        </p:txBody>
      </p:sp>
    </p:spTree>
    <p:extLst>
      <p:ext uri="{BB962C8B-B14F-4D97-AF65-F5344CB8AC3E}">
        <p14:creationId xmlns:p14="http://schemas.microsoft.com/office/powerpoint/2010/main" val="38946825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44</a:t>
            </a:fld>
            <a:endParaRPr lang="en-US"/>
          </a:p>
        </p:txBody>
      </p:sp>
    </p:spTree>
    <p:extLst>
      <p:ext uri="{BB962C8B-B14F-4D97-AF65-F5344CB8AC3E}">
        <p14:creationId xmlns:p14="http://schemas.microsoft.com/office/powerpoint/2010/main" val="63879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all exhibits</a:t>
            </a:r>
          </a:p>
          <a:p>
            <a:r>
              <a:rPr lang="en-US" dirty="0"/>
              <a:t>-close all other windows</a:t>
            </a:r>
          </a:p>
          <a:p>
            <a:r>
              <a:rPr lang="en-US" dirty="0"/>
              <a:t>-make it easy to get to exhibits quickly</a:t>
            </a:r>
          </a:p>
          <a:p>
            <a:r>
              <a:rPr lang="en-US" dirty="0"/>
              <a:t>-use the chat bot to attach PDFs in the file section</a:t>
            </a:r>
          </a:p>
          <a:p>
            <a:r>
              <a:rPr lang="en-US" dirty="0"/>
              <a:t>-have an assistant to run the exhibits </a:t>
            </a:r>
          </a:p>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45</a:t>
            </a:fld>
            <a:endParaRPr lang="en-US"/>
          </a:p>
        </p:txBody>
      </p:sp>
    </p:spTree>
    <p:extLst>
      <p:ext uri="{BB962C8B-B14F-4D97-AF65-F5344CB8AC3E}">
        <p14:creationId xmlns:p14="http://schemas.microsoft.com/office/powerpoint/2010/main" val="782641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46</a:t>
            </a:fld>
            <a:endParaRPr lang="en-US"/>
          </a:p>
        </p:txBody>
      </p:sp>
    </p:spTree>
    <p:extLst>
      <p:ext uri="{BB962C8B-B14F-4D97-AF65-F5344CB8AC3E}">
        <p14:creationId xmlns:p14="http://schemas.microsoft.com/office/powerpoint/2010/main" val="3550271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47</a:t>
            </a:fld>
            <a:endParaRPr lang="en-US"/>
          </a:p>
        </p:txBody>
      </p:sp>
    </p:spTree>
    <p:extLst>
      <p:ext uri="{BB962C8B-B14F-4D97-AF65-F5344CB8AC3E}">
        <p14:creationId xmlns:p14="http://schemas.microsoft.com/office/powerpoint/2010/main" val="5078741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48</a:t>
            </a:fld>
            <a:endParaRPr lang="en-US"/>
          </a:p>
        </p:txBody>
      </p:sp>
    </p:spTree>
    <p:extLst>
      <p:ext uri="{BB962C8B-B14F-4D97-AF65-F5344CB8AC3E}">
        <p14:creationId xmlns:p14="http://schemas.microsoft.com/office/powerpoint/2010/main" val="3256381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forget to notice a video deposition</a:t>
            </a:r>
          </a:p>
          <a:p>
            <a:r>
              <a:rPr lang="en-US" dirty="0"/>
              <a:t>Disable private chat feature</a:t>
            </a:r>
          </a:p>
          <a:p>
            <a:r>
              <a:rPr lang="en-US" dirty="0"/>
              <a:t>Practice before the deposition</a:t>
            </a:r>
          </a:p>
          <a:p>
            <a:r>
              <a:rPr lang="en-US" dirty="0"/>
              <a:t>Test all equipment the day of the deposition </a:t>
            </a:r>
          </a:p>
          <a:p>
            <a:r>
              <a:rPr lang="en-US" dirty="0"/>
              <a:t>If the lawyer is present with the client, ensure the lawyer can be seen as well</a:t>
            </a:r>
          </a:p>
          <a:p>
            <a:r>
              <a:rPr lang="en-US" dirty="0"/>
              <a:t>Speak slowly </a:t>
            </a:r>
          </a:p>
        </p:txBody>
      </p:sp>
      <p:sp>
        <p:nvSpPr>
          <p:cNvPr id="4" name="Slide Number Placeholder 3"/>
          <p:cNvSpPr>
            <a:spLocks noGrp="1"/>
          </p:cNvSpPr>
          <p:nvPr>
            <p:ph type="sldNum" sz="quarter" idx="10"/>
          </p:nvPr>
        </p:nvSpPr>
        <p:spPr/>
        <p:txBody>
          <a:bodyPr/>
          <a:lstStyle/>
          <a:p>
            <a:fld id="{258BDEC2-E84A-4C7E-8DE0-C49F32E9335E}" type="slidenum">
              <a:rPr lang="en-US" smtClean="0"/>
              <a:t>49</a:t>
            </a:fld>
            <a:endParaRPr lang="en-US"/>
          </a:p>
        </p:txBody>
      </p:sp>
    </p:spTree>
    <p:extLst>
      <p:ext uri="{BB962C8B-B14F-4D97-AF65-F5344CB8AC3E}">
        <p14:creationId xmlns:p14="http://schemas.microsoft.com/office/powerpoint/2010/main" val="171801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5</a:t>
            </a:fld>
            <a:endParaRPr lang="en-US"/>
          </a:p>
        </p:txBody>
      </p:sp>
    </p:spTree>
    <p:extLst>
      <p:ext uri="{BB962C8B-B14F-4D97-AF65-F5344CB8AC3E}">
        <p14:creationId xmlns:p14="http://schemas.microsoft.com/office/powerpoint/2010/main" val="320476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50</a:t>
            </a:fld>
            <a:endParaRPr lang="en-US"/>
          </a:p>
        </p:txBody>
      </p:sp>
    </p:spTree>
    <p:extLst>
      <p:ext uri="{BB962C8B-B14F-4D97-AF65-F5344CB8AC3E}">
        <p14:creationId xmlns:p14="http://schemas.microsoft.com/office/powerpoint/2010/main" val="34186748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-Confirm that your witness has reliable, stable internet access</a:t>
            </a:r>
          </a:p>
          <a:p>
            <a:r>
              <a:rPr lang="en-US" dirty="0"/>
              <a:t>-Check internet speed</a:t>
            </a:r>
          </a:p>
          <a:p>
            <a:r>
              <a:rPr lang="en-US" dirty="0"/>
              <a:t>-Help make sure they have the right set up on their computer</a:t>
            </a:r>
          </a:p>
          <a:p>
            <a:r>
              <a:rPr lang="en-US" dirty="0"/>
              <a:t>-Always do a test run</a:t>
            </a:r>
          </a:p>
          <a:p>
            <a:r>
              <a:rPr lang="en-US" dirty="0"/>
              <a:t>-Dress for the occasion</a:t>
            </a:r>
          </a:p>
          <a:p>
            <a:r>
              <a:rPr lang="en-US" dirty="0"/>
              <a:t>-Remove distractions</a:t>
            </a:r>
          </a:p>
          <a:p>
            <a:r>
              <a:rPr lang="en-US" dirty="0"/>
              <a:t>-Speak slowly</a:t>
            </a:r>
          </a:p>
          <a:p>
            <a:r>
              <a:rPr lang="en-US" dirty="0"/>
              <a:t>-Practice with client prior to deposition </a:t>
            </a:r>
          </a:p>
          <a:p>
            <a:r>
              <a:rPr lang="en-US" dirty="0"/>
              <a:t>-Trial run to ensure all equipment is properly working </a:t>
            </a:r>
          </a:p>
          <a:p>
            <a:r>
              <a:rPr lang="en-US" dirty="0"/>
              <a:t>-Consider if you will need extra time to deal with tech issues</a:t>
            </a:r>
          </a:p>
          <a:p>
            <a:r>
              <a:rPr lang="en-US" dirty="0"/>
              <a:t>-Do not forget to notice a video deposition</a:t>
            </a:r>
          </a:p>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51</a:t>
            </a:fld>
            <a:endParaRPr lang="en-US"/>
          </a:p>
        </p:txBody>
      </p:sp>
    </p:spTree>
    <p:extLst>
      <p:ext uri="{BB962C8B-B14F-4D97-AF65-F5344CB8AC3E}">
        <p14:creationId xmlns:p14="http://schemas.microsoft.com/office/powerpoint/2010/main" val="34836657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745358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543120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657707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317443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9166998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Lawyers and their agent may use their real names and profiles to send friend request to obtain information from an unrepresented person’s social media site. Lawyers and their agents are not required to disclose the reasons for making such requests but may NOT attempt to do so under false pretenses or names. Do NOT create a fake Facebook (or other social media account) to obtain information on adverse witnesses or party. If the person is represented, you cannot friend request without the permission of the party’s attorney. See 4.1 and 8.4, Ala. R. Prof. C.</a:t>
            </a:r>
          </a:p>
        </p:txBody>
      </p:sp>
      <p:sp>
        <p:nvSpPr>
          <p:cNvPr id="4" name="Slide Number Placeholder 3"/>
          <p:cNvSpPr>
            <a:spLocks noGrp="1"/>
          </p:cNvSpPr>
          <p:nvPr>
            <p:ph type="sldNum" sz="quarter" idx="10"/>
          </p:nvPr>
        </p:nvSpPr>
        <p:spPr/>
        <p:txBody>
          <a:bodyPr/>
          <a:lstStyle/>
          <a:p>
            <a:fld id="{258BDEC2-E84A-4C7E-8DE0-C49F32E9335E}"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9830077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8BDEC2-E84A-4C7E-8DE0-C49F32E9335E}" type="slidenum">
              <a:rPr lang="en-US" smtClean="0"/>
              <a:t>58</a:t>
            </a:fld>
            <a:endParaRPr lang="en-US"/>
          </a:p>
        </p:txBody>
      </p:sp>
    </p:spTree>
    <p:extLst>
      <p:ext uri="{BB962C8B-B14F-4D97-AF65-F5344CB8AC3E}">
        <p14:creationId xmlns:p14="http://schemas.microsoft.com/office/powerpoint/2010/main" val="1281516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59</a:t>
            </a:fld>
            <a:endParaRPr lang="en-US"/>
          </a:p>
        </p:txBody>
      </p:sp>
    </p:spTree>
    <p:extLst>
      <p:ext uri="{BB962C8B-B14F-4D97-AF65-F5344CB8AC3E}">
        <p14:creationId xmlns:p14="http://schemas.microsoft.com/office/powerpoint/2010/main" val="171801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a:t>
            </a:fld>
            <a:endParaRPr lang="en-US"/>
          </a:p>
        </p:txBody>
      </p:sp>
    </p:spTree>
    <p:extLst>
      <p:ext uri="{BB962C8B-B14F-4D97-AF65-F5344CB8AC3E}">
        <p14:creationId xmlns:p14="http://schemas.microsoft.com/office/powerpoint/2010/main" val="1972121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60</a:t>
            </a:fld>
            <a:endParaRPr lang="en-US"/>
          </a:p>
        </p:txBody>
      </p:sp>
    </p:spTree>
    <p:extLst>
      <p:ext uri="{BB962C8B-B14F-4D97-AF65-F5344CB8AC3E}">
        <p14:creationId xmlns:p14="http://schemas.microsoft.com/office/powerpoint/2010/main" val="41227330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61</a:t>
            </a:fld>
            <a:endParaRPr lang="en-US"/>
          </a:p>
        </p:txBody>
      </p:sp>
    </p:spTree>
    <p:extLst>
      <p:ext uri="{BB962C8B-B14F-4D97-AF65-F5344CB8AC3E}">
        <p14:creationId xmlns:p14="http://schemas.microsoft.com/office/powerpoint/2010/main" val="40547841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62</a:t>
            </a:fld>
            <a:endParaRPr lang="en-US"/>
          </a:p>
        </p:txBody>
      </p:sp>
    </p:spTree>
    <p:extLst>
      <p:ext uri="{BB962C8B-B14F-4D97-AF65-F5344CB8AC3E}">
        <p14:creationId xmlns:p14="http://schemas.microsoft.com/office/powerpoint/2010/main" val="1718012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63</a:t>
            </a:fld>
            <a:endParaRPr lang="en-US"/>
          </a:p>
        </p:txBody>
      </p:sp>
    </p:spTree>
    <p:extLst>
      <p:ext uri="{BB962C8B-B14F-4D97-AF65-F5344CB8AC3E}">
        <p14:creationId xmlns:p14="http://schemas.microsoft.com/office/powerpoint/2010/main" val="586703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64</a:t>
            </a:fld>
            <a:endParaRPr lang="en-US"/>
          </a:p>
        </p:txBody>
      </p:sp>
    </p:spTree>
    <p:extLst>
      <p:ext uri="{BB962C8B-B14F-4D97-AF65-F5344CB8AC3E}">
        <p14:creationId xmlns:p14="http://schemas.microsoft.com/office/powerpoint/2010/main" val="1166653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attorney’s duties of confidentiality and competence require the attorney to take appropriate steps to ensure that his or her use of technology in conjunction with a client’s representation does not subject confidential client information to an undue risk of unauthorized disclosure. Because of the evolving nature of technology and differences in security features that are available, the attorney must ensure the steps are sufficient for each form of technology being used and must continue to monitor the efficacy of such steps.</a:t>
            </a:r>
          </a:p>
          <a:p>
            <a:endParaRPr lang="en-US" dirty="0"/>
          </a:p>
          <a:p>
            <a:r>
              <a:rPr lang="en-US" dirty="0"/>
              <a:t>The same ethics opinion provides that before using technology in the course of representing a client, an attorney must take appropriate steps to evaluate: (1) the level of security attendant to the use of that technology, including whether reasonable precautions may be taken when using the technology to increase the level of security; (2) the legal ramifications arising from a third party who intercepts, accesses, or exceeds authorized use of the electronic information; (3) the degree of sensitivity of the information; (4) the possible impact on the client of an inadvertent disclosure of privileged or confidential information or work product; (5) the urgency of the situation; and (6) the client’s instructions and circumstances, such as access by others to the client’s devices and communications. Failure to learn the technology and take reasonable precautions could lead to an unintended disclosure of confidential client communications and information.</a:t>
            </a:r>
          </a:p>
        </p:txBody>
      </p:sp>
      <p:sp>
        <p:nvSpPr>
          <p:cNvPr id="4" name="Slide Number Placeholder 3"/>
          <p:cNvSpPr>
            <a:spLocks noGrp="1"/>
          </p:cNvSpPr>
          <p:nvPr>
            <p:ph type="sldNum" sz="quarter" idx="10"/>
          </p:nvPr>
        </p:nvSpPr>
        <p:spPr/>
        <p:txBody>
          <a:bodyPr/>
          <a:lstStyle/>
          <a:p>
            <a:fld id="{258BDEC2-E84A-4C7E-8DE0-C49F32E9335E}" type="slidenum">
              <a:rPr lang="en-US" smtClean="0"/>
              <a:t>65</a:t>
            </a:fld>
            <a:endParaRPr lang="en-US"/>
          </a:p>
        </p:txBody>
      </p:sp>
    </p:spTree>
    <p:extLst>
      <p:ext uri="{BB962C8B-B14F-4D97-AF65-F5344CB8AC3E}">
        <p14:creationId xmlns:p14="http://schemas.microsoft.com/office/powerpoint/2010/main" val="35700321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are important because they usually have security updates that are meant to protect your account and information </a:t>
            </a:r>
          </a:p>
          <a:p>
            <a:endParaRPr lang="en-US" dirty="0"/>
          </a:p>
          <a:p>
            <a:r>
              <a:rPr lang="en-US" dirty="0"/>
              <a:t>Check your configuration: disable screen share with the exception of </a:t>
            </a:r>
            <a:r>
              <a:rPr lang="en-US"/>
              <a:t>the host, </a:t>
            </a:r>
            <a:r>
              <a:rPr lang="en-US" dirty="0"/>
              <a:t>have a two factor authentication, password protect your zoom, verify participants in the room to ensure confidential information is not leaked, control when the meeting starts and enable the host to admit participants to prevent unwanted participants. </a:t>
            </a:r>
          </a:p>
        </p:txBody>
      </p:sp>
      <p:sp>
        <p:nvSpPr>
          <p:cNvPr id="4" name="Slide Number Placeholder 3"/>
          <p:cNvSpPr>
            <a:spLocks noGrp="1"/>
          </p:cNvSpPr>
          <p:nvPr>
            <p:ph type="sldNum" sz="quarter" idx="10"/>
          </p:nvPr>
        </p:nvSpPr>
        <p:spPr/>
        <p:txBody>
          <a:bodyPr/>
          <a:lstStyle/>
          <a:p>
            <a:fld id="{258BDEC2-E84A-4C7E-8DE0-C49F32E9335E}" type="slidenum">
              <a:rPr lang="en-US" smtClean="0"/>
              <a:t>66</a:t>
            </a:fld>
            <a:endParaRPr lang="en-US"/>
          </a:p>
        </p:txBody>
      </p:sp>
    </p:spTree>
    <p:extLst>
      <p:ext uri="{BB962C8B-B14F-4D97-AF65-F5344CB8AC3E}">
        <p14:creationId xmlns:p14="http://schemas.microsoft.com/office/powerpoint/2010/main" val="12576362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67</a:t>
            </a:fld>
            <a:endParaRPr lang="en-US"/>
          </a:p>
        </p:txBody>
      </p:sp>
    </p:spTree>
    <p:extLst>
      <p:ext uri="{BB962C8B-B14F-4D97-AF65-F5344CB8AC3E}">
        <p14:creationId xmlns:p14="http://schemas.microsoft.com/office/powerpoint/2010/main" val="34050399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68</a:t>
            </a:fld>
            <a:endParaRPr lang="en-US"/>
          </a:p>
        </p:txBody>
      </p:sp>
    </p:spTree>
    <p:extLst>
      <p:ext uri="{BB962C8B-B14F-4D97-AF65-F5344CB8AC3E}">
        <p14:creationId xmlns:p14="http://schemas.microsoft.com/office/powerpoint/2010/main" val="18422295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69</a:t>
            </a:fld>
            <a:endParaRPr lang="en-US"/>
          </a:p>
        </p:txBody>
      </p:sp>
    </p:spTree>
    <p:extLst>
      <p:ext uri="{BB962C8B-B14F-4D97-AF65-F5344CB8AC3E}">
        <p14:creationId xmlns:p14="http://schemas.microsoft.com/office/powerpoint/2010/main" val="1810414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a:t>
            </a:fld>
            <a:endParaRPr lang="en-US"/>
          </a:p>
        </p:txBody>
      </p:sp>
    </p:spTree>
    <p:extLst>
      <p:ext uri="{BB962C8B-B14F-4D97-AF65-F5344CB8AC3E}">
        <p14:creationId xmlns:p14="http://schemas.microsoft.com/office/powerpoint/2010/main" val="6798676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70</a:t>
            </a:fld>
            <a:endParaRPr lang="en-US"/>
          </a:p>
        </p:txBody>
      </p:sp>
    </p:spTree>
    <p:extLst>
      <p:ext uri="{BB962C8B-B14F-4D97-AF65-F5344CB8AC3E}">
        <p14:creationId xmlns:p14="http://schemas.microsoft.com/office/powerpoint/2010/main" val="15604216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71</a:t>
            </a:fld>
            <a:endParaRPr lang="en-US"/>
          </a:p>
        </p:txBody>
      </p:sp>
    </p:spTree>
    <p:extLst>
      <p:ext uri="{BB962C8B-B14F-4D97-AF65-F5344CB8AC3E}">
        <p14:creationId xmlns:p14="http://schemas.microsoft.com/office/powerpoint/2010/main" val="2892447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72</a:t>
            </a:fld>
            <a:endParaRPr lang="en-US"/>
          </a:p>
        </p:txBody>
      </p:sp>
    </p:spTree>
    <p:extLst>
      <p:ext uri="{BB962C8B-B14F-4D97-AF65-F5344CB8AC3E}">
        <p14:creationId xmlns:p14="http://schemas.microsoft.com/office/powerpoint/2010/main" val="3079042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Practice Management Month: Promos, Giveaways, and Free CLEs</a:t>
            </a:r>
          </a:p>
        </p:txBody>
      </p:sp>
      <p:sp>
        <p:nvSpPr>
          <p:cNvPr id="4" name="Slide Number Placeholder 3"/>
          <p:cNvSpPr>
            <a:spLocks noGrp="1"/>
          </p:cNvSpPr>
          <p:nvPr>
            <p:ph type="sldNum" sz="quarter" idx="10"/>
          </p:nvPr>
        </p:nvSpPr>
        <p:spPr/>
        <p:txBody>
          <a:bodyPr/>
          <a:lstStyle/>
          <a:p>
            <a:fld id="{258BDEC2-E84A-4C7E-8DE0-C49F32E9335E}"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7180125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74</a:t>
            </a:fld>
            <a:endParaRPr lang="en-US"/>
          </a:p>
        </p:txBody>
      </p:sp>
    </p:spTree>
    <p:extLst>
      <p:ext uri="{BB962C8B-B14F-4D97-AF65-F5344CB8AC3E}">
        <p14:creationId xmlns:p14="http://schemas.microsoft.com/office/powerpoint/2010/main" val="22967776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75</a:t>
            </a:fld>
            <a:endParaRPr lang="en-US"/>
          </a:p>
        </p:txBody>
      </p:sp>
    </p:spTree>
    <p:extLst>
      <p:ext uri="{BB962C8B-B14F-4D97-AF65-F5344CB8AC3E}">
        <p14:creationId xmlns:p14="http://schemas.microsoft.com/office/powerpoint/2010/main" val="841255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76</a:t>
            </a:fld>
            <a:endParaRPr lang="en-US"/>
          </a:p>
        </p:txBody>
      </p:sp>
    </p:spTree>
    <p:extLst>
      <p:ext uri="{BB962C8B-B14F-4D97-AF65-F5344CB8AC3E}">
        <p14:creationId xmlns:p14="http://schemas.microsoft.com/office/powerpoint/2010/main" val="498419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77</a:t>
            </a:fld>
            <a:endParaRPr lang="en-US"/>
          </a:p>
        </p:txBody>
      </p:sp>
    </p:spTree>
    <p:extLst>
      <p:ext uri="{BB962C8B-B14F-4D97-AF65-F5344CB8AC3E}">
        <p14:creationId xmlns:p14="http://schemas.microsoft.com/office/powerpoint/2010/main" val="18690849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78</a:t>
            </a:fld>
            <a:endParaRPr lang="en-US"/>
          </a:p>
        </p:txBody>
      </p:sp>
    </p:spTree>
    <p:extLst>
      <p:ext uri="{BB962C8B-B14F-4D97-AF65-F5344CB8AC3E}">
        <p14:creationId xmlns:p14="http://schemas.microsoft.com/office/powerpoint/2010/main" val="37695562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79</a:t>
            </a:fld>
            <a:endParaRPr lang="en-US"/>
          </a:p>
        </p:txBody>
      </p:sp>
    </p:spTree>
    <p:extLst>
      <p:ext uri="{BB962C8B-B14F-4D97-AF65-F5344CB8AC3E}">
        <p14:creationId xmlns:p14="http://schemas.microsoft.com/office/powerpoint/2010/main" val="1718012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8</a:t>
            </a:fld>
            <a:endParaRPr lang="en-US"/>
          </a:p>
        </p:txBody>
      </p:sp>
    </p:spTree>
    <p:extLst>
      <p:ext uri="{BB962C8B-B14F-4D97-AF65-F5344CB8AC3E}">
        <p14:creationId xmlns:p14="http://schemas.microsoft.com/office/powerpoint/2010/main" val="24668579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80</a:t>
            </a:fld>
            <a:endParaRPr lang="en-US"/>
          </a:p>
        </p:txBody>
      </p:sp>
    </p:spTree>
    <p:extLst>
      <p:ext uri="{BB962C8B-B14F-4D97-AF65-F5344CB8AC3E}">
        <p14:creationId xmlns:p14="http://schemas.microsoft.com/office/powerpoint/2010/main" val="17180125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81</a:t>
            </a:fld>
            <a:endParaRPr lang="en-US"/>
          </a:p>
        </p:txBody>
      </p:sp>
    </p:spTree>
    <p:extLst>
      <p:ext uri="{BB962C8B-B14F-4D97-AF65-F5344CB8AC3E}">
        <p14:creationId xmlns:p14="http://schemas.microsoft.com/office/powerpoint/2010/main" val="17180125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82</a:t>
            </a:fld>
            <a:endParaRPr lang="en-US"/>
          </a:p>
        </p:txBody>
      </p:sp>
    </p:spTree>
    <p:extLst>
      <p:ext uri="{BB962C8B-B14F-4D97-AF65-F5344CB8AC3E}">
        <p14:creationId xmlns:p14="http://schemas.microsoft.com/office/powerpoint/2010/main" val="28792355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83</a:t>
            </a:fld>
            <a:endParaRPr lang="en-US"/>
          </a:p>
        </p:txBody>
      </p:sp>
    </p:spTree>
    <p:extLst>
      <p:ext uri="{BB962C8B-B14F-4D97-AF65-F5344CB8AC3E}">
        <p14:creationId xmlns:p14="http://schemas.microsoft.com/office/powerpoint/2010/main" val="10513220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58BDEC2-E84A-4C7E-8DE0-C49F32E9335E}" type="slidenum">
              <a:rPr lang="en-US" smtClean="0"/>
              <a:t>84</a:t>
            </a:fld>
            <a:endParaRPr lang="en-US"/>
          </a:p>
        </p:txBody>
      </p:sp>
    </p:spTree>
    <p:extLst>
      <p:ext uri="{BB962C8B-B14F-4D97-AF65-F5344CB8AC3E}">
        <p14:creationId xmlns:p14="http://schemas.microsoft.com/office/powerpoint/2010/main" val="2442372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Alabama Rules of Disciplinary Procedure 1(a)(1): The Alabama State Bar has jurisdiction over lawyers admitted to practice law in this sate, including district attorneys, assistant district attorneys, United States attorneys, assistant U S Attorneys, the attorney general, assistant AGs, and lawyers specially admitted by any court in this state for a particular proceeding. </a:t>
            </a:r>
          </a:p>
        </p:txBody>
      </p:sp>
      <p:sp>
        <p:nvSpPr>
          <p:cNvPr id="4" name="Slide Number Placeholder 3"/>
          <p:cNvSpPr>
            <a:spLocks noGrp="1"/>
          </p:cNvSpPr>
          <p:nvPr>
            <p:ph type="sldNum" sz="quarter" idx="10"/>
          </p:nvPr>
        </p:nvSpPr>
        <p:spPr/>
        <p:txBody>
          <a:bodyPr/>
          <a:lstStyle/>
          <a:p>
            <a:fld id="{258BDEC2-E84A-4C7E-8DE0-C49F32E9335E}" type="slidenum">
              <a:rPr lang="en-US" smtClean="0"/>
              <a:t>9</a:t>
            </a:fld>
            <a:endParaRPr lang="en-US"/>
          </a:p>
        </p:txBody>
      </p:sp>
    </p:spTree>
    <p:extLst>
      <p:ext uri="{BB962C8B-B14F-4D97-AF65-F5344CB8AC3E}">
        <p14:creationId xmlns:p14="http://schemas.microsoft.com/office/powerpoint/2010/main" val="388033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89ACE5-4735-4513-A945-D8D4F8E73FF7}"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394660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9ACE5-4735-4513-A945-D8D4F8E73FF7}"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3585710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9ACE5-4735-4513-A945-D8D4F8E73FF7}"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15443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9ACE5-4735-4513-A945-D8D4F8E73FF7}"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660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89ACE5-4735-4513-A945-D8D4F8E73FF7}"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80733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89ACE5-4735-4513-A945-D8D4F8E73FF7}"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955884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89ACE5-4735-4513-A945-D8D4F8E73FF7}"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2694644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89ACE5-4735-4513-A945-D8D4F8E73FF7}"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2822956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9ACE5-4735-4513-A945-D8D4F8E73FF7}"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2429226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89ACE5-4735-4513-A945-D8D4F8E73FF7}"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938009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89ACE5-4735-4513-A945-D8D4F8E73FF7}"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6A4685-68DB-4A81-9C70-3F04FA75E436}" type="slidenum">
              <a:rPr lang="en-US" smtClean="0"/>
              <a:t>‹#›</a:t>
            </a:fld>
            <a:endParaRPr lang="en-US"/>
          </a:p>
        </p:txBody>
      </p:sp>
    </p:spTree>
    <p:extLst>
      <p:ext uri="{BB962C8B-B14F-4D97-AF65-F5344CB8AC3E}">
        <p14:creationId xmlns:p14="http://schemas.microsoft.com/office/powerpoint/2010/main" val="174983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9ACE5-4735-4513-A945-D8D4F8E73FF7}" type="datetimeFigureOut">
              <a:rPr lang="en-US" smtClean="0"/>
              <a:t>12/3/2021</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6A4685-68DB-4A81-9C70-3F04FA75E436}" type="slidenum">
              <a:rPr lang="en-US" smtClean="0"/>
              <a:t>‹#›</a:t>
            </a:fld>
            <a:endParaRPr lang="en-US"/>
          </a:p>
        </p:txBody>
      </p:sp>
    </p:spTree>
    <p:extLst>
      <p:ext uri="{BB962C8B-B14F-4D97-AF65-F5344CB8AC3E}">
        <p14:creationId xmlns:p14="http://schemas.microsoft.com/office/powerpoint/2010/main" val="107003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lGOofzZOyl8" TargetMode="External"/><Relationship Id="rId5" Type="http://schemas.openxmlformats.org/officeDocument/2006/relationships/image" Target="../media/image42.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ideo" Target="https://www.youtube.com/embed/uODScwpyQ08" TargetMode="External"/><Relationship Id="rId5" Type="http://schemas.openxmlformats.org/officeDocument/2006/relationships/image" Target="../media/image47.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ethics@alabar.org"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mailto:jeremy.rakes@alabar.org"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88" t="79" r="1"/>
          <a:stretch/>
        </p:blipFill>
        <p:spPr bwMode="auto">
          <a:xfrm>
            <a:off x="-2674" y="-155073"/>
            <a:ext cx="9244271" cy="710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9457" y="2150498"/>
            <a:ext cx="5238343" cy="2362200"/>
          </a:xfrm>
        </p:spPr>
        <p:txBody>
          <a:bodyPr>
            <a:noAutofit/>
          </a:bodyPr>
          <a:lstStyle/>
          <a:p>
            <a:r>
              <a:rPr lang="en-US" sz="4500" dirty="0">
                <a:solidFill>
                  <a:schemeClr val="bg1"/>
                </a:solidFill>
                <a:latin typeface="Georgia" panose="02040502050405020303" pitchFamily="18" charset="0"/>
              </a:rPr>
              <a:t>Law Practice Management, Ethics, &amp; Zoom</a:t>
            </a:r>
          </a:p>
        </p:txBody>
      </p:sp>
      <p:sp>
        <p:nvSpPr>
          <p:cNvPr id="3" name="Subtitle 2"/>
          <p:cNvSpPr>
            <a:spLocks noGrp="1"/>
          </p:cNvSpPr>
          <p:nvPr>
            <p:ph type="subTitle" idx="1"/>
          </p:nvPr>
        </p:nvSpPr>
        <p:spPr>
          <a:xfrm>
            <a:off x="19457" y="4874345"/>
            <a:ext cx="5695543" cy="1715572"/>
          </a:xfrm>
        </p:spPr>
        <p:txBody>
          <a:bodyPr>
            <a:noAutofit/>
          </a:bodyPr>
          <a:lstStyle/>
          <a:p>
            <a:r>
              <a:rPr lang="en-US" sz="3400" dirty="0">
                <a:solidFill>
                  <a:schemeClr val="bg2">
                    <a:lumMod val="75000"/>
                  </a:schemeClr>
                </a:solidFill>
                <a:latin typeface="Georgia" panose="02040502050405020303" pitchFamily="18" charset="0"/>
              </a:rPr>
              <a:t>Last Chance Seminar </a:t>
            </a:r>
          </a:p>
          <a:p>
            <a:r>
              <a:rPr lang="en-US" sz="3400" dirty="0">
                <a:solidFill>
                  <a:schemeClr val="bg2">
                    <a:lumMod val="75000"/>
                  </a:schemeClr>
                </a:solidFill>
                <a:latin typeface="Georgia" panose="02040502050405020303" pitchFamily="18" charset="0"/>
              </a:rPr>
              <a:t>December 3, 2021</a:t>
            </a:r>
          </a:p>
        </p:txBody>
      </p:sp>
      <p:pic>
        <p:nvPicPr>
          <p:cNvPr id="1029" name="Picture 5" descr="\\ASB-FILESERVER\ACaudell\Pictures\Saved Pictures\ASB-0003-Logo-Versions-White-Standalone_cropped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999" y="-11723"/>
            <a:ext cx="2048358" cy="2057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83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752600" y="381000"/>
            <a:ext cx="7162800" cy="646331"/>
          </a:xfrm>
          <a:prstGeom prst="rect">
            <a:avLst/>
          </a:prstGeom>
          <a:noFill/>
        </p:spPr>
        <p:txBody>
          <a:bodyPr wrap="square" rtlCol="0">
            <a:spAutoFit/>
          </a:bodyPr>
          <a:lstStyle/>
          <a:p>
            <a:pPr algn="ctr"/>
            <a:r>
              <a:rPr lang="en-US" sz="3600" u="sng" dirty="0">
                <a:solidFill>
                  <a:srgbClr val="142762"/>
                </a:solidFill>
                <a:latin typeface="Georgia" panose="02040502050405020303" pitchFamily="18" charset="0"/>
              </a:rPr>
              <a:t>Disciplinary Stats</a:t>
            </a:r>
          </a:p>
        </p:txBody>
      </p:sp>
      <p:sp>
        <p:nvSpPr>
          <p:cNvPr id="2" name="Rectangle 1">
            <a:extLst>
              <a:ext uri="{FF2B5EF4-FFF2-40B4-BE49-F238E27FC236}">
                <a16:creationId xmlns:a16="http://schemas.microsoft.com/office/drawing/2014/main" id="{211624D7-C105-4816-AAF3-CEDBCF851855}"/>
              </a:ext>
            </a:extLst>
          </p:cNvPr>
          <p:cNvSpPr/>
          <p:nvPr/>
        </p:nvSpPr>
        <p:spPr>
          <a:xfrm>
            <a:off x="1828800" y="1143000"/>
            <a:ext cx="7239000" cy="4832092"/>
          </a:xfrm>
          <a:prstGeom prst="rect">
            <a:avLst/>
          </a:prstGeom>
        </p:spPr>
        <p:txBody>
          <a:bodyPr wrap="square">
            <a:spAutoFit/>
          </a:bodyPr>
          <a:lstStyle/>
          <a:p>
            <a:r>
              <a:rPr lang="en-US" sz="2200" dirty="0">
                <a:solidFill>
                  <a:srgbClr val="142762"/>
                </a:solidFill>
                <a:latin typeface="Georgia" panose="02040502050405020303" pitchFamily="18" charset="0"/>
              </a:rPr>
              <a:t>Complaints Received                                    		1317</a:t>
            </a:r>
          </a:p>
          <a:p>
            <a:pPr eaLnBrk="0"/>
            <a:r>
              <a:rPr lang="en-US" sz="2200" dirty="0">
                <a:solidFill>
                  <a:srgbClr val="142762"/>
                </a:solidFill>
                <a:latin typeface="Georgia" panose="02040502050405020303" pitchFamily="18" charset="0"/>
              </a:rPr>
              <a:t>Complaints Screened Out                             	 	969</a:t>
            </a:r>
          </a:p>
          <a:p>
            <a:pPr eaLnBrk="0"/>
            <a:r>
              <a:rPr lang="en-US" sz="2200" dirty="0">
                <a:solidFill>
                  <a:srgbClr val="142762"/>
                </a:solidFill>
                <a:latin typeface="Georgia" panose="02040502050405020303" pitchFamily="18" charset="0"/>
              </a:rPr>
              <a:t>Formal Investigation Files Opened              	 	305</a:t>
            </a:r>
          </a:p>
          <a:p>
            <a:pPr eaLnBrk="0"/>
            <a:r>
              <a:rPr lang="en-US" sz="2200" dirty="0">
                <a:solidFill>
                  <a:srgbClr val="142762"/>
                </a:solidFill>
                <a:latin typeface="Georgia" panose="02040502050405020303" pitchFamily="18" charset="0"/>
              </a:rPr>
              <a:t> </a:t>
            </a:r>
          </a:p>
          <a:p>
            <a:pPr eaLnBrk="0"/>
            <a:r>
              <a:rPr lang="en-US" sz="2200" dirty="0">
                <a:solidFill>
                  <a:srgbClr val="142762"/>
                </a:solidFill>
                <a:latin typeface="Georgia" panose="02040502050405020303" pitchFamily="18" charset="0"/>
              </a:rPr>
              <a:t>Private Reprimands                                       	  	19 Public Reprimands                                          		14</a:t>
            </a:r>
          </a:p>
          <a:p>
            <a:pPr eaLnBrk="0"/>
            <a:r>
              <a:rPr lang="en-US" sz="2200" dirty="0">
                <a:solidFill>
                  <a:srgbClr val="142762"/>
                </a:solidFill>
                <a:latin typeface="Georgia" panose="02040502050405020303" pitchFamily="18" charset="0"/>
              </a:rPr>
              <a:t>Suspensions                                                      		14 </a:t>
            </a:r>
          </a:p>
          <a:p>
            <a:pPr eaLnBrk="0"/>
            <a:r>
              <a:rPr lang="en-US" sz="2200" dirty="0">
                <a:solidFill>
                  <a:srgbClr val="142762"/>
                </a:solidFill>
                <a:latin typeface="Georgia" panose="02040502050405020303" pitchFamily="18" charset="0"/>
              </a:rPr>
              <a:t>Disbarments                                                     	 	5 Consent to Disbarment                                    		9 Transfer to Disability Inactive                        		6</a:t>
            </a:r>
          </a:p>
          <a:p>
            <a:pPr eaLnBrk="0"/>
            <a:r>
              <a:rPr lang="en-US" sz="2200" dirty="0">
                <a:solidFill>
                  <a:srgbClr val="142762"/>
                </a:solidFill>
                <a:latin typeface="Georgia" panose="02040502050405020303" pitchFamily="18" charset="0"/>
              </a:rPr>
              <a:t>Probation(with suspensions abated)          		1</a:t>
            </a:r>
          </a:p>
          <a:p>
            <a:pPr eaLnBrk="0"/>
            <a:endParaRPr lang="en-US" sz="2200" dirty="0">
              <a:solidFill>
                <a:srgbClr val="142762"/>
              </a:solidFill>
              <a:latin typeface="Georgia" panose="02040502050405020303" pitchFamily="18" charset="0"/>
            </a:endParaRPr>
          </a:p>
          <a:p>
            <a:pPr eaLnBrk="0"/>
            <a:r>
              <a:rPr lang="en-US" sz="2200" dirty="0">
                <a:solidFill>
                  <a:srgbClr val="142762"/>
                </a:solidFill>
                <a:latin typeface="Georgia" panose="02040502050405020303" pitchFamily="18" charset="0"/>
              </a:rPr>
              <a:t>Formal Opinions Issued                                  	              1</a:t>
            </a:r>
          </a:p>
          <a:p>
            <a:pPr eaLnBrk="0"/>
            <a:r>
              <a:rPr lang="en-US" sz="2200" dirty="0">
                <a:solidFill>
                  <a:srgbClr val="142762"/>
                </a:solidFill>
                <a:latin typeface="Georgia" panose="02040502050405020303" pitchFamily="18" charset="0"/>
              </a:rPr>
              <a:t>Informal Opinions Issued                               	            3,300</a:t>
            </a:r>
          </a:p>
        </p:txBody>
      </p:sp>
    </p:spTree>
    <p:extLst>
      <p:ext uri="{BB962C8B-B14F-4D97-AF65-F5344CB8AC3E}">
        <p14:creationId xmlns:p14="http://schemas.microsoft.com/office/powerpoint/2010/main" val="120373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787434" y="148737"/>
            <a:ext cx="7204166" cy="630942"/>
          </a:xfrm>
          <a:prstGeom prst="rect">
            <a:avLst/>
          </a:prstGeom>
          <a:noFill/>
        </p:spPr>
        <p:txBody>
          <a:bodyPr wrap="square" rtlCol="0">
            <a:spAutoFit/>
          </a:bodyPr>
          <a:lstStyle/>
          <a:p>
            <a:pPr algn="ctr"/>
            <a:r>
              <a:rPr lang="en-US" sz="3500" u="sng" dirty="0">
                <a:solidFill>
                  <a:srgbClr val="142762"/>
                </a:solidFill>
                <a:latin typeface="Georgia" panose="02040502050405020303" pitchFamily="18" charset="0"/>
              </a:rPr>
              <a:t>Perception</a:t>
            </a:r>
          </a:p>
        </p:txBody>
      </p:sp>
      <p:pic>
        <p:nvPicPr>
          <p:cNvPr id="9" name="Picture 8">
            <a:extLst>
              <a:ext uri="{FF2B5EF4-FFF2-40B4-BE49-F238E27FC236}">
                <a16:creationId xmlns:a16="http://schemas.microsoft.com/office/drawing/2014/main" id="{B61F53FF-C6FB-41D1-B49B-D706059661F7}"/>
              </a:ext>
            </a:extLst>
          </p:cNvPr>
          <p:cNvPicPr>
            <a:picLocks noChangeAspect="1"/>
          </p:cNvPicPr>
          <p:nvPr/>
        </p:nvPicPr>
        <p:blipFill>
          <a:blip r:embed="rId4"/>
          <a:stretch>
            <a:fillRect/>
          </a:stretch>
        </p:blipFill>
        <p:spPr>
          <a:xfrm>
            <a:off x="2793954" y="1871662"/>
            <a:ext cx="5191125" cy="3114675"/>
          </a:xfrm>
          <a:prstGeom prst="rect">
            <a:avLst/>
          </a:prstGeom>
        </p:spPr>
      </p:pic>
    </p:spTree>
    <p:extLst>
      <p:ext uri="{BB962C8B-B14F-4D97-AF65-F5344CB8AC3E}">
        <p14:creationId xmlns:p14="http://schemas.microsoft.com/office/powerpoint/2010/main" val="398157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581114" y="227102"/>
            <a:ext cx="7467600" cy="630942"/>
          </a:xfrm>
          <a:prstGeom prst="rect">
            <a:avLst/>
          </a:prstGeom>
          <a:noFill/>
        </p:spPr>
        <p:txBody>
          <a:bodyPr wrap="square" rtlCol="0">
            <a:spAutoFit/>
          </a:bodyPr>
          <a:lstStyle/>
          <a:p>
            <a:pPr algn="ctr"/>
            <a:r>
              <a:rPr lang="en-US" sz="3500" dirty="0">
                <a:solidFill>
                  <a:srgbClr val="142762"/>
                </a:solidFill>
                <a:latin typeface="Georgia" panose="02040502050405020303" pitchFamily="18" charset="0"/>
              </a:rPr>
              <a:t>How are lawyers perceived?</a:t>
            </a:r>
          </a:p>
        </p:txBody>
      </p:sp>
      <p:pic>
        <p:nvPicPr>
          <p:cNvPr id="4" name="Picture 3">
            <a:extLst>
              <a:ext uri="{FF2B5EF4-FFF2-40B4-BE49-F238E27FC236}">
                <a16:creationId xmlns:a16="http://schemas.microsoft.com/office/drawing/2014/main" id="{9527D234-4910-4500-9247-15F9177C3B2A}"/>
              </a:ext>
            </a:extLst>
          </p:cNvPr>
          <p:cNvPicPr>
            <a:picLocks noChangeAspect="1"/>
          </p:cNvPicPr>
          <p:nvPr/>
        </p:nvPicPr>
        <p:blipFill>
          <a:blip r:embed="rId4"/>
          <a:stretch>
            <a:fillRect/>
          </a:stretch>
        </p:blipFill>
        <p:spPr>
          <a:xfrm>
            <a:off x="2438400" y="1714500"/>
            <a:ext cx="5753028" cy="3429000"/>
          </a:xfrm>
          <a:prstGeom prst="rect">
            <a:avLst/>
          </a:prstGeom>
        </p:spPr>
      </p:pic>
    </p:spTree>
    <p:extLst>
      <p:ext uri="{BB962C8B-B14F-4D97-AF65-F5344CB8AC3E}">
        <p14:creationId xmlns:p14="http://schemas.microsoft.com/office/powerpoint/2010/main" val="358341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600200" y="269128"/>
            <a:ext cx="7387046" cy="707886"/>
          </a:xfrm>
          <a:prstGeom prst="rect">
            <a:avLst/>
          </a:prstGeom>
          <a:noFill/>
        </p:spPr>
        <p:txBody>
          <a:bodyPr wrap="square" rtlCol="0">
            <a:spAutoFit/>
          </a:bodyPr>
          <a:lstStyle/>
          <a:p>
            <a:pPr algn="ctr"/>
            <a:r>
              <a:rPr lang="en-US" sz="4000" dirty="0">
                <a:solidFill>
                  <a:srgbClr val="142762"/>
                </a:solidFill>
                <a:latin typeface="Georgia" panose="02040502050405020303" pitchFamily="18" charset="0"/>
              </a:rPr>
              <a:t>How we see ourselves </a:t>
            </a:r>
          </a:p>
        </p:txBody>
      </p:sp>
      <p:pic>
        <p:nvPicPr>
          <p:cNvPr id="3" name="Picture 2">
            <a:extLst>
              <a:ext uri="{FF2B5EF4-FFF2-40B4-BE49-F238E27FC236}">
                <a16:creationId xmlns:a16="http://schemas.microsoft.com/office/drawing/2014/main" id="{8F766043-1396-4BC8-8C83-1F3A01AA05AA}"/>
              </a:ext>
            </a:extLst>
          </p:cNvPr>
          <p:cNvPicPr>
            <a:picLocks noChangeAspect="1"/>
          </p:cNvPicPr>
          <p:nvPr/>
        </p:nvPicPr>
        <p:blipFill>
          <a:blip r:embed="rId4"/>
          <a:stretch>
            <a:fillRect/>
          </a:stretch>
        </p:blipFill>
        <p:spPr>
          <a:xfrm>
            <a:off x="5410200" y="1468891"/>
            <a:ext cx="3416793" cy="2050076"/>
          </a:xfrm>
          <a:prstGeom prst="rect">
            <a:avLst/>
          </a:prstGeom>
        </p:spPr>
      </p:pic>
      <p:pic>
        <p:nvPicPr>
          <p:cNvPr id="4" name="Picture 3">
            <a:extLst>
              <a:ext uri="{FF2B5EF4-FFF2-40B4-BE49-F238E27FC236}">
                <a16:creationId xmlns:a16="http://schemas.microsoft.com/office/drawing/2014/main" id="{6843815E-6E44-47EB-AF17-6C228192813A}"/>
              </a:ext>
            </a:extLst>
          </p:cNvPr>
          <p:cNvPicPr>
            <a:picLocks noChangeAspect="1"/>
          </p:cNvPicPr>
          <p:nvPr/>
        </p:nvPicPr>
        <p:blipFill>
          <a:blip r:embed="rId5"/>
          <a:stretch>
            <a:fillRect/>
          </a:stretch>
        </p:blipFill>
        <p:spPr>
          <a:xfrm>
            <a:off x="1752600" y="1490662"/>
            <a:ext cx="3124200" cy="2028305"/>
          </a:xfrm>
          <a:prstGeom prst="rect">
            <a:avLst/>
          </a:prstGeom>
        </p:spPr>
      </p:pic>
      <p:pic>
        <p:nvPicPr>
          <p:cNvPr id="5" name="Picture 4">
            <a:extLst>
              <a:ext uri="{FF2B5EF4-FFF2-40B4-BE49-F238E27FC236}">
                <a16:creationId xmlns:a16="http://schemas.microsoft.com/office/drawing/2014/main" id="{60C1280A-F7A9-4BE9-8ABA-6EC7237A993F}"/>
              </a:ext>
            </a:extLst>
          </p:cNvPr>
          <p:cNvPicPr>
            <a:picLocks noChangeAspect="1"/>
          </p:cNvPicPr>
          <p:nvPr/>
        </p:nvPicPr>
        <p:blipFill>
          <a:blip r:embed="rId6"/>
          <a:stretch>
            <a:fillRect/>
          </a:stretch>
        </p:blipFill>
        <p:spPr>
          <a:xfrm>
            <a:off x="3044734" y="4056148"/>
            <a:ext cx="4730931" cy="2002075"/>
          </a:xfrm>
          <a:prstGeom prst="rect">
            <a:avLst/>
          </a:prstGeom>
        </p:spPr>
      </p:pic>
    </p:spTree>
    <p:extLst>
      <p:ext uri="{BB962C8B-B14F-4D97-AF65-F5344CB8AC3E}">
        <p14:creationId xmlns:p14="http://schemas.microsoft.com/office/powerpoint/2010/main" val="3005668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u="sng" dirty="0">
                <a:solidFill>
                  <a:srgbClr val="142762"/>
                </a:solidFill>
                <a:latin typeface="Georgia" panose="02040502050405020303" pitchFamily="18" charset="0"/>
              </a:rPr>
              <a:t>Are you ethical?</a:t>
            </a:r>
          </a:p>
        </p:txBody>
      </p:sp>
      <p:sp>
        <p:nvSpPr>
          <p:cNvPr id="5" name="Content Placeholder 2"/>
          <p:cNvSpPr>
            <a:spLocks noGrp="1"/>
          </p:cNvSpPr>
          <p:nvPr>
            <p:ph idx="1"/>
          </p:nvPr>
        </p:nvSpPr>
        <p:spPr>
          <a:xfrm>
            <a:off x="1752600" y="1600200"/>
            <a:ext cx="6934200" cy="45259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rgbClr val="142762"/>
                </a:solidFill>
                <a:latin typeface="Georgia" panose="02040502050405020303" pitchFamily="18" charset="0"/>
              </a:rPr>
              <a:t>Ranking the Honesty and Ethical Standards of each Profession:</a:t>
            </a:r>
          </a:p>
          <a:p>
            <a:pPr marL="0" indent="0">
              <a:buNone/>
            </a:pPr>
            <a:endParaRPr lang="en-US" dirty="0">
              <a:solidFill>
                <a:srgbClr val="142762"/>
              </a:solidFill>
              <a:latin typeface="Georgia" panose="02040502050405020303" pitchFamily="18" charset="0"/>
            </a:endParaRPr>
          </a:p>
          <a:p>
            <a:pPr marL="0" indent="0">
              <a:buNone/>
            </a:pPr>
            <a:r>
              <a:rPr lang="en-US" dirty="0">
                <a:solidFill>
                  <a:srgbClr val="142762"/>
                </a:solidFill>
                <a:latin typeface="Georgia" panose="02040502050405020303" pitchFamily="18" charset="0"/>
              </a:rPr>
              <a:t>	Nurses				89%</a:t>
            </a:r>
          </a:p>
          <a:p>
            <a:pPr marL="0" indent="0">
              <a:buNone/>
            </a:pPr>
            <a:r>
              <a:rPr lang="en-US" dirty="0">
                <a:solidFill>
                  <a:srgbClr val="142762"/>
                </a:solidFill>
                <a:latin typeface="Georgia" panose="02040502050405020303" pitchFamily="18" charset="0"/>
              </a:rPr>
              <a:t>	Medical Doctors			77%</a:t>
            </a:r>
          </a:p>
          <a:p>
            <a:pPr marL="0" indent="0">
              <a:buNone/>
            </a:pPr>
            <a:r>
              <a:rPr lang="en-US" dirty="0">
                <a:solidFill>
                  <a:srgbClr val="142762"/>
                </a:solidFill>
                <a:latin typeface="Georgia" panose="02040502050405020303" pitchFamily="18" charset="0"/>
              </a:rPr>
              <a:t>	Pharmacist				71%</a:t>
            </a:r>
          </a:p>
          <a:p>
            <a:pPr marL="0" indent="0">
              <a:buNone/>
            </a:pPr>
            <a:r>
              <a:rPr lang="en-US" dirty="0">
                <a:solidFill>
                  <a:srgbClr val="142762"/>
                </a:solidFill>
                <a:latin typeface="Georgia" panose="02040502050405020303" pitchFamily="18" charset="0"/>
              </a:rPr>
              <a:t>	Police Officers			52%</a:t>
            </a:r>
          </a:p>
          <a:p>
            <a:pPr marL="0" indent="0">
              <a:buNone/>
            </a:pPr>
            <a:r>
              <a:rPr lang="en-US" dirty="0">
                <a:solidFill>
                  <a:srgbClr val="142762"/>
                </a:solidFill>
                <a:latin typeface="Georgia" panose="02040502050405020303" pitchFamily="18" charset="0"/>
              </a:rPr>
              <a:t>	Clergy					39%</a:t>
            </a:r>
          </a:p>
          <a:p>
            <a:pPr marL="0" indent="0">
              <a:buNone/>
            </a:pPr>
            <a:r>
              <a:rPr lang="en-US" dirty="0">
                <a:solidFill>
                  <a:srgbClr val="142762"/>
                </a:solidFill>
                <a:latin typeface="Georgia" panose="02040502050405020303" pitchFamily="18" charset="0"/>
              </a:rPr>
              <a:t>	</a:t>
            </a:r>
            <a:r>
              <a:rPr lang="en-US" u="sng" dirty="0">
                <a:solidFill>
                  <a:srgbClr val="142762"/>
                </a:solidFill>
                <a:latin typeface="Georgia" panose="02040502050405020303" pitchFamily="18" charset="0"/>
              </a:rPr>
              <a:t>Lawyers</a:t>
            </a:r>
            <a:r>
              <a:rPr lang="en-US" dirty="0">
                <a:solidFill>
                  <a:srgbClr val="142762"/>
                </a:solidFill>
                <a:latin typeface="Georgia" panose="02040502050405020303" pitchFamily="18" charset="0"/>
              </a:rPr>
              <a:t>				</a:t>
            </a:r>
            <a:r>
              <a:rPr lang="en-US" u="sng" dirty="0">
                <a:solidFill>
                  <a:srgbClr val="142762"/>
                </a:solidFill>
                <a:latin typeface="Georgia" panose="02040502050405020303" pitchFamily="18" charset="0"/>
              </a:rPr>
              <a:t>21%</a:t>
            </a:r>
          </a:p>
          <a:p>
            <a:pPr marL="0" indent="0">
              <a:buNone/>
            </a:pPr>
            <a:endParaRPr lang="en-US" dirty="0">
              <a:solidFill>
                <a:srgbClr val="142762"/>
              </a:solidFill>
              <a:latin typeface="Georgia" panose="02040502050405020303" pitchFamily="18" charset="0"/>
            </a:endParaRPr>
          </a:p>
          <a:p>
            <a:pPr marL="0" indent="0">
              <a:buNone/>
            </a:pPr>
            <a:r>
              <a:rPr lang="en-US" sz="1300" dirty="0">
                <a:solidFill>
                  <a:srgbClr val="142762"/>
                </a:solidFill>
                <a:latin typeface="Georgia" panose="02040502050405020303" pitchFamily="18" charset="0"/>
              </a:rPr>
              <a:t>**2020 Gallup Poll</a:t>
            </a:r>
          </a:p>
          <a:p>
            <a:pPr marL="0" indent="0">
              <a:buNone/>
            </a:pPr>
            <a:endParaRPr lang="en-US" dirty="0"/>
          </a:p>
        </p:txBody>
      </p:sp>
    </p:spTree>
    <p:extLst>
      <p:ext uri="{BB962C8B-B14F-4D97-AF65-F5344CB8AC3E}">
        <p14:creationId xmlns:p14="http://schemas.microsoft.com/office/powerpoint/2010/main" val="100939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Autofit/>
          </a:bodyPr>
          <a:lstStyle/>
          <a:p>
            <a:r>
              <a:rPr lang="en-US" sz="4200" dirty="0">
                <a:solidFill>
                  <a:srgbClr val="142762"/>
                </a:solidFill>
                <a:latin typeface="Georgia" panose="02040502050405020303" pitchFamily="18" charset="0"/>
              </a:rPr>
              <a:t>Changing Perceptions?</a:t>
            </a:r>
          </a:p>
        </p:txBody>
      </p:sp>
      <p:pic>
        <p:nvPicPr>
          <p:cNvPr id="9219"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09800" y="1752600"/>
            <a:ext cx="5867400" cy="391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761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sz="4200" dirty="0">
                <a:solidFill>
                  <a:srgbClr val="142762"/>
                </a:solidFill>
                <a:latin typeface="Georgia" panose="02040502050405020303" pitchFamily="18" charset="0"/>
              </a:rPr>
              <a:t>Competence</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Content Placeholder 3">
            <a:extLst>
              <a:ext uri="{FF2B5EF4-FFF2-40B4-BE49-F238E27FC236}">
                <a16:creationId xmlns:a16="http://schemas.microsoft.com/office/drawing/2014/main" id="{CD216037-4355-4AAC-B27B-A837E09A3C0C}"/>
              </a:ext>
            </a:extLst>
          </p:cNvPr>
          <p:cNvPicPr>
            <a:picLocks noGrp="1" noChangeAspect="1"/>
          </p:cNvPicPr>
          <p:nvPr>
            <p:ph idx="1"/>
          </p:nvPr>
        </p:nvPicPr>
        <p:blipFill>
          <a:blip r:embed="rId4"/>
          <a:stretch>
            <a:fillRect/>
          </a:stretch>
        </p:blipFill>
        <p:spPr>
          <a:xfrm>
            <a:off x="2700337" y="1905000"/>
            <a:ext cx="5038725" cy="3827869"/>
          </a:xfrm>
          <a:prstGeom prst="rect">
            <a:avLst/>
          </a:prstGeom>
        </p:spPr>
      </p:pic>
    </p:spTree>
    <p:extLst>
      <p:ext uri="{BB962C8B-B14F-4D97-AF65-F5344CB8AC3E}">
        <p14:creationId xmlns:p14="http://schemas.microsoft.com/office/powerpoint/2010/main" val="1045214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u="sng" dirty="0">
                <a:solidFill>
                  <a:srgbClr val="142762"/>
                </a:solidFill>
                <a:latin typeface="Georgia" panose="02040502050405020303" pitchFamily="18" charset="0"/>
              </a:rPr>
              <a:t>Rule 1.1 - Competence</a:t>
            </a:r>
          </a:p>
        </p:txBody>
      </p:sp>
      <p:sp>
        <p:nvSpPr>
          <p:cNvPr id="3" name="Content Placeholder 2"/>
          <p:cNvSpPr>
            <a:spLocks noGrp="1"/>
          </p:cNvSpPr>
          <p:nvPr>
            <p:ph idx="1"/>
          </p:nvPr>
        </p:nvSpPr>
        <p:spPr>
          <a:xfrm>
            <a:off x="1828800" y="1600201"/>
            <a:ext cx="6858000" cy="4525963"/>
          </a:xfrm>
        </p:spPr>
        <p:txBody>
          <a:bodyPr>
            <a:normAutofit fontScale="85000" lnSpcReduction="20000"/>
          </a:bodyPr>
          <a:lstStyle/>
          <a:p>
            <a:r>
              <a:rPr lang="en-US" dirty="0">
                <a:solidFill>
                  <a:srgbClr val="142762"/>
                </a:solidFill>
                <a:latin typeface="Georgia" panose="02040502050405020303" pitchFamily="18" charset="0"/>
              </a:rPr>
              <a:t>A lawyer shall provide competent representation to a client. Competent representation requires the legal knowledge, skill, thoroughness, and preparation reasonably necessary for the representation. A lawyer and client may agree, pursuant to Rule 1.2(c), to limit the scope of the representation with respect to a matter. In such circumstances, competence means the knowledge, skill, thoroughness, and preparation reasonably necessary for such limited representation. </a:t>
            </a:r>
          </a:p>
        </p:txBody>
      </p:sp>
    </p:spTree>
    <p:extLst>
      <p:ext uri="{BB962C8B-B14F-4D97-AF65-F5344CB8AC3E}">
        <p14:creationId xmlns:p14="http://schemas.microsoft.com/office/powerpoint/2010/main" val="1059506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sz="4200" dirty="0">
                <a:solidFill>
                  <a:srgbClr val="142762"/>
                </a:solidFill>
                <a:latin typeface="Georgia" panose="02040502050405020303" pitchFamily="18" charset="0"/>
              </a:rPr>
              <a:t>Staying Informed</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Content Placeholder 9">
            <a:extLst>
              <a:ext uri="{FF2B5EF4-FFF2-40B4-BE49-F238E27FC236}">
                <a16:creationId xmlns:a16="http://schemas.microsoft.com/office/drawing/2014/main" id="{53CF97E1-74F0-4FB9-95AC-C5FF2C1158FC}"/>
              </a:ext>
            </a:extLst>
          </p:cNvPr>
          <p:cNvPicPr>
            <a:picLocks noGrp="1" noChangeAspect="1"/>
          </p:cNvPicPr>
          <p:nvPr>
            <p:ph idx="1"/>
          </p:nvPr>
        </p:nvPicPr>
        <p:blipFill>
          <a:blip r:embed="rId4"/>
          <a:stretch>
            <a:fillRect/>
          </a:stretch>
        </p:blipFill>
        <p:spPr>
          <a:xfrm>
            <a:off x="2956718" y="1681979"/>
            <a:ext cx="4525963" cy="4525963"/>
          </a:xfrm>
          <a:prstGeom prst="rect">
            <a:avLst/>
          </a:prstGeom>
        </p:spPr>
      </p:pic>
    </p:spTree>
    <p:extLst>
      <p:ext uri="{BB962C8B-B14F-4D97-AF65-F5344CB8AC3E}">
        <p14:creationId xmlns:p14="http://schemas.microsoft.com/office/powerpoint/2010/main" val="4118863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12"/>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973" t="5563" r="6992" b="5702"/>
          <a:stretch/>
        </p:blipFill>
        <p:spPr>
          <a:xfrm>
            <a:off x="3581400" y="1143000"/>
            <a:ext cx="3657600" cy="5313872"/>
          </a:xfrm>
        </p:spPr>
      </p:pic>
      <p:sp>
        <p:nvSpPr>
          <p:cNvPr id="2" name="Rectangle 1"/>
          <p:cNvSpPr/>
          <p:nvPr/>
        </p:nvSpPr>
        <p:spPr>
          <a:xfrm>
            <a:off x="1828800" y="152400"/>
            <a:ext cx="7010400" cy="769441"/>
          </a:xfrm>
          <a:prstGeom prst="rect">
            <a:avLst/>
          </a:prstGeom>
        </p:spPr>
        <p:txBody>
          <a:bodyPr wrap="square">
            <a:spAutoFit/>
          </a:bodyPr>
          <a:lstStyle/>
          <a:p>
            <a:r>
              <a:rPr lang="en-US" sz="4400" dirty="0">
                <a:solidFill>
                  <a:srgbClr val="142762"/>
                </a:solidFill>
                <a:latin typeface="Georgia" panose="02040502050405020303" pitchFamily="18" charset="0"/>
                <a:ea typeface="+mj-ea"/>
                <a:cs typeface="+mj-cs"/>
              </a:rPr>
              <a:t>Legal Knowledge: </a:t>
            </a:r>
            <a:r>
              <a:rPr lang="en-US" sz="4400" dirty="0" err="1">
                <a:solidFill>
                  <a:srgbClr val="142762"/>
                </a:solidFill>
                <a:latin typeface="Georgia" panose="02040502050405020303" pitchFamily="18" charset="0"/>
                <a:ea typeface="+mj-ea"/>
                <a:cs typeface="+mj-cs"/>
              </a:rPr>
              <a:t>Fastcase</a:t>
            </a:r>
            <a:endParaRPr lang="en-US" dirty="0"/>
          </a:p>
        </p:txBody>
      </p:sp>
    </p:spTree>
    <p:extLst>
      <p:ext uri="{BB962C8B-B14F-4D97-AF65-F5344CB8AC3E}">
        <p14:creationId xmlns:p14="http://schemas.microsoft.com/office/powerpoint/2010/main" val="3367631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8"/>
            <a:ext cx="9161824" cy="68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00200" y="381000"/>
            <a:ext cx="7467600" cy="944562"/>
          </a:xfrm>
        </p:spPr>
        <p:txBody>
          <a:bodyPr>
            <a:noAutofit/>
          </a:bodyPr>
          <a:lstStyle/>
          <a:p>
            <a:r>
              <a:rPr lang="en-US" sz="5500" u="sng" dirty="0">
                <a:solidFill>
                  <a:schemeClr val="tx2">
                    <a:lumMod val="75000"/>
                  </a:schemeClr>
                </a:solidFill>
                <a:latin typeface="Georgia" panose="02040502050405020303" pitchFamily="18" charset="0"/>
              </a:rPr>
              <a:t>Autumn A. Caudell</a:t>
            </a:r>
          </a:p>
        </p:txBody>
      </p:sp>
      <p:sp>
        <p:nvSpPr>
          <p:cNvPr id="3" name="Content Placeholder 2"/>
          <p:cNvSpPr>
            <a:spLocks noGrp="1"/>
          </p:cNvSpPr>
          <p:nvPr>
            <p:ph idx="1"/>
          </p:nvPr>
        </p:nvSpPr>
        <p:spPr>
          <a:xfrm>
            <a:off x="1752600" y="1447800"/>
            <a:ext cx="7162800" cy="5105399"/>
          </a:xfrm>
        </p:spPr>
        <p:txBody>
          <a:bodyPr>
            <a:noAutofit/>
          </a:bodyPr>
          <a:lstStyle/>
          <a:p>
            <a:r>
              <a:rPr lang="en-US" sz="3500" dirty="0">
                <a:solidFill>
                  <a:schemeClr val="tx2">
                    <a:lumMod val="75000"/>
                  </a:schemeClr>
                </a:solidFill>
                <a:latin typeface="Georgia" panose="02040502050405020303" pitchFamily="18" charset="0"/>
              </a:rPr>
              <a:t>Assistant Ethics Counsel</a:t>
            </a:r>
          </a:p>
          <a:p>
            <a:r>
              <a:rPr lang="en-US" sz="3500" dirty="0">
                <a:solidFill>
                  <a:schemeClr val="tx2">
                    <a:lumMod val="75000"/>
                  </a:schemeClr>
                </a:solidFill>
                <a:latin typeface="Georgia" panose="02040502050405020303" pitchFamily="18" charset="0"/>
              </a:rPr>
              <a:t>Director of Practice Management Assistance Program</a:t>
            </a:r>
          </a:p>
          <a:p>
            <a:r>
              <a:rPr lang="en-US" sz="3500" dirty="0">
                <a:solidFill>
                  <a:schemeClr val="tx2">
                    <a:lumMod val="75000"/>
                  </a:schemeClr>
                </a:solidFill>
                <a:latin typeface="Georgia" panose="02040502050405020303" pitchFamily="18" charset="0"/>
              </a:rPr>
              <a:t>Native of Tuscaloosa, Alabama</a:t>
            </a:r>
          </a:p>
          <a:p>
            <a:r>
              <a:rPr lang="en-US" sz="3500" dirty="0">
                <a:solidFill>
                  <a:schemeClr val="tx2">
                    <a:lumMod val="75000"/>
                  </a:schemeClr>
                </a:solidFill>
                <a:latin typeface="Georgia" panose="02040502050405020303" pitchFamily="18" charset="0"/>
              </a:rPr>
              <a:t>University of Alabama (2010)</a:t>
            </a:r>
          </a:p>
          <a:p>
            <a:r>
              <a:rPr lang="en-US" sz="3500" dirty="0">
                <a:solidFill>
                  <a:schemeClr val="tx2">
                    <a:lumMod val="75000"/>
                  </a:schemeClr>
                </a:solidFill>
                <a:latin typeface="Georgia" panose="02040502050405020303" pitchFamily="18" charset="0"/>
              </a:rPr>
              <a:t>Jones School of Law (2013)</a:t>
            </a:r>
          </a:p>
          <a:p>
            <a:r>
              <a:rPr lang="en-US" sz="3500" dirty="0">
                <a:solidFill>
                  <a:schemeClr val="tx2">
                    <a:lumMod val="75000"/>
                  </a:schemeClr>
                </a:solidFill>
                <a:latin typeface="Georgia" panose="02040502050405020303" pitchFamily="18" charset="0"/>
              </a:rPr>
              <a:t>Private Practice (2013-2019)</a:t>
            </a:r>
          </a:p>
        </p:txBody>
      </p:sp>
    </p:spTree>
    <p:extLst>
      <p:ext uri="{BB962C8B-B14F-4D97-AF65-F5344CB8AC3E}">
        <p14:creationId xmlns:p14="http://schemas.microsoft.com/office/powerpoint/2010/main" val="2219719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00200" y="274638"/>
            <a:ext cx="7620000" cy="1143000"/>
          </a:xfrm>
        </p:spPr>
        <p:txBody>
          <a:bodyPr>
            <a:normAutofit/>
          </a:bodyPr>
          <a:lstStyle/>
          <a:p>
            <a:r>
              <a:rPr lang="en-US" sz="3800" u="sng" dirty="0">
                <a:solidFill>
                  <a:srgbClr val="142762"/>
                </a:solidFill>
                <a:latin typeface="Georgia" panose="02040502050405020303" pitchFamily="18" charset="0"/>
              </a:rPr>
              <a:t>The Scoop</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Content Placeholder 10">
            <a:extLst>
              <a:ext uri="{FF2B5EF4-FFF2-40B4-BE49-F238E27FC236}">
                <a16:creationId xmlns:a16="http://schemas.microsoft.com/office/drawing/2014/main" id="{FCC0059C-2FB3-4C37-885B-19E7C11E6D9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90300" y="2057400"/>
            <a:ext cx="6439799" cy="3153215"/>
          </a:xfrm>
        </p:spPr>
      </p:pic>
    </p:spTree>
    <p:extLst>
      <p:ext uri="{BB962C8B-B14F-4D97-AF65-F5344CB8AC3E}">
        <p14:creationId xmlns:p14="http://schemas.microsoft.com/office/powerpoint/2010/main" val="4234637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Zoom and Notarization </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Alabama Notary Services, Notary Public in Montgomery, AL 36117">
            <a:extLst>
              <a:ext uri="{FF2B5EF4-FFF2-40B4-BE49-F238E27FC236}">
                <a16:creationId xmlns:a16="http://schemas.microsoft.com/office/drawing/2014/main" id="{EA2E868C-154D-40B8-99A9-7831880CA5B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971800" y="1828800"/>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23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Virtual Witnessing?</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a:extLst>
              <a:ext uri="{FF2B5EF4-FFF2-40B4-BE49-F238E27FC236}">
                <a16:creationId xmlns:a16="http://schemas.microsoft.com/office/drawing/2014/main" id="{392325F8-A7F8-4E4E-8647-A64948DB82A5}"/>
              </a:ext>
            </a:extLst>
          </p:cNvPr>
          <p:cNvPicPr>
            <a:picLocks noGrp="1" noChangeAspect="1"/>
          </p:cNvPicPr>
          <p:nvPr>
            <p:ph idx="1"/>
          </p:nvPr>
        </p:nvPicPr>
        <p:blipFill>
          <a:blip r:embed="rId4"/>
          <a:stretch>
            <a:fillRect/>
          </a:stretch>
        </p:blipFill>
        <p:spPr>
          <a:xfrm>
            <a:off x="2390775" y="1690688"/>
            <a:ext cx="5657850" cy="4628121"/>
          </a:xfrm>
          <a:prstGeom prst="rect">
            <a:avLst/>
          </a:prstGeom>
        </p:spPr>
      </p:pic>
    </p:spTree>
    <p:extLst>
      <p:ext uri="{BB962C8B-B14F-4D97-AF65-F5344CB8AC3E}">
        <p14:creationId xmlns:p14="http://schemas.microsoft.com/office/powerpoint/2010/main" val="3075012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a:extLst>
              <a:ext uri="{FF2B5EF4-FFF2-40B4-BE49-F238E27FC236}">
                <a16:creationId xmlns:a16="http://schemas.microsoft.com/office/drawing/2014/main" id="{A0A4C0B8-2ED9-4F6F-BC0E-8E3822BB34FF}"/>
              </a:ext>
            </a:extLst>
          </p:cNvPr>
          <p:cNvPicPr>
            <a:picLocks noGrp="1" noChangeAspect="1"/>
          </p:cNvPicPr>
          <p:nvPr>
            <p:ph idx="1"/>
          </p:nvPr>
        </p:nvPicPr>
        <p:blipFill>
          <a:blip r:embed="rId4"/>
          <a:stretch>
            <a:fillRect/>
          </a:stretch>
        </p:blipFill>
        <p:spPr>
          <a:xfrm>
            <a:off x="2971800" y="1277812"/>
            <a:ext cx="4438650" cy="4302376"/>
          </a:xfrm>
          <a:prstGeom prst="rect">
            <a:avLst/>
          </a:prstGeom>
        </p:spPr>
      </p:pic>
    </p:spTree>
    <p:extLst>
      <p:ext uri="{BB962C8B-B14F-4D97-AF65-F5344CB8AC3E}">
        <p14:creationId xmlns:p14="http://schemas.microsoft.com/office/powerpoint/2010/main" val="171856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Video Conferencing</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EF76A2C-323A-45F7-A8CB-BC66EABC5E15}"/>
              </a:ext>
            </a:extLst>
          </p:cNvPr>
          <p:cNvPicPr>
            <a:picLocks noChangeAspect="1"/>
          </p:cNvPicPr>
          <p:nvPr/>
        </p:nvPicPr>
        <p:blipFill>
          <a:blip r:embed="rId4"/>
          <a:stretch>
            <a:fillRect/>
          </a:stretch>
        </p:blipFill>
        <p:spPr>
          <a:xfrm>
            <a:off x="2133600" y="2362200"/>
            <a:ext cx="5743575" cy="3020009"/>
          </a:xfrm>
          <a:prstGeom prst="rect">
            <a:avLst/>
          </a:prstGeom>
        </p:spPr>
      </p:pic>
    </p:spTree>
    <p:extLst>
      <p:ext uri="{BB962C8B-B14F-4D97-AF65-F5344CB8AC3E}">
        <p14:creationId xmlns:p14="http://schemas.microsoft.com/office/powerpoint/2010/main" val="1447397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Equipment</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88769A6-D0F5-484E-B1ED-46C353AEED92}"/>
              </a:ext>
            </a:extLst>
          </p:cNvPr>
          <p:cNvPicPr>
            <a:picLocks noChangeAspect="1"/>
          </p:cNvPicPr>
          <p:nvPr/>
        </p:nvPicPr>
        <p:blipFill>
          <a:blip r:embed="rId4"/>
          <a:stretch>
            <a:fillRect/>
          </a:stretch>
        </p:blipFill>
        <p:spPr>
          <a:xfrm>
            <a:off x="2057400" y="1905000"/>
            <a:ext cx="6369843" cy="3567112"/>
          </a:xfrm>
          <a:prstGeom prst="rect">
            <a:avLst/>
          </a:prstGeom>
        </p:spPr>
      </p:pic>
    </p:spTree>
    <p:extLst>
      <p:ext uri="{BB962C8B-B14F-4D97-AF65-F5344CB8AC3E}">
        <p14:creationId xmlns:p14="http://schemas.microsoft.com/office/powerpoint/2010/main" val="2619821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Web Camera</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5DB22A0-27FB-4A9F-A2B2-54F5219BB8F1}"/>
              </a:ext>
            </a:extLst>
          </p:cNvPr>
          <p:cNvPicPr>
            <a:picLocks noChangeAspect="1"/>
          </p:cNvPicPr>
          <p:nvPr/>
        </p:nvPicPr>
        <p:blipFill>
          <a:blip r:embed="rId4"/>
          <a:stretch>
            <a:fillRect/>
          </a:stretch>
        </p:blipFill>
        <p:spPr>
          <a:xfrm>
            <a:off x="1828800" y="1295400"/>
            <a:ext cx="2310236" cy="2505075"/>
          </a:xfrm>
          <a:prstGeom prst="rect">
            <a:avLst/>
          </a:prstGeom>
        </p:spPr>
      </p:pic>
      <p:pic>
        <p:nvPicPr>
          <p:cNvPr id="8" name="Picture 7">
            <a:extLst>
              <a:ext uri="{FF2B5EF4-FFF2-40B4-BE49-F238E27FC236}">
                <a16:creationId xmlns:a16="http://schemas.microsoft.com/office/drawing/2014/main" id="{461B16D1-B76C-4726-8686-E27AD5F08DF9}"/>
              </a:ext>
            </a:extLst>
          </p:cNvPr>
          <p:cNvPicPr>
            <a:picLocks noChangeAspect="1"/>
          </p:cNvPicPr>
          <p:nvPr/>
        </p:nvPicPr>
        <p:blipFill>
          <a:blip r:embed="rId5"/>
          <a:stretch>
            <a:fillRect/>
          </a:stretch>
        </p:blipFill>
        <p:spPr>
          <a:xfrm>
            <a:off x="5867400" y="1323182"/>
            <a:ext cx="2571750" cy="2571750"/>
          </a:xfrm>
          <a:prstGeom prst="rect">
            <a:avLst/>
          </a:prstGeom>
        </p:spPr>
      </p:pic>
      <p:pic>
        <p:nvPicPr>
          <p:cNvPr id="9" name="Picture 8">
            <a:extLst>
              <a:ext uri="{FF2B5EF4-FFF2-40B4-BE49-F238E27FC236}">
                <a16:creationId xmlns:a16="http://schemas.microsoft.com/office/drawing/2014/main" id="{23385BA2-4861-4EE0-B18C-41CC40D29EA9}"/>
              </a:ext>
            </a:extLst>
          </p:cNvPr>
          <p:cNvPicPr>
            <a:picLocks noChangeAspect="1"/>
          </p:cNvPicPr>
          <p:nvPr/>
        </p:nvPicPr>
        <p:blipFill>
          <a:blip r:embed="rId6"/>
          <a:stretch>
            <a:fillRect/>
          </a:stretch>
        </p:blipFill>
        <p:spPr>
          <a:xfrm>
            <a:off x="1802524" y="4106097"/>
            <a:ext cx="2498698" cy="2498698"/>
          </a:xfrm>
          <a:prstGeom prst="rect">
            <a:avLst/>
          </a:prstGeom>
        </p:spPr>
      </p:pic>
      <p:pic>
        <p:nvPicPr>
          <p:cNvPr id="10" name="Picture 9">
            <a:extLst>
              <a:ext uri="{FF2B5EF4-FFF2-40B4-BE49-F238E27FC236}">
                <a16:creationId xmlns:a16="http://schemas.microsoft.com/office/drawing/2014/main" id="{B9A91A61-3EC1-4E1F-B253-C41230ED709D}"/>
              </a:ext>
            </a:extLst>
          </p:cNvPr>
          <p:cNvPicPr>
            <a:picLocks noChangeAspect="1"/>
          </p:cNvPicPr>
          <p:nvPr/>
        </p:nvPicPr>
        <p:blipFill>
          <a:blip r:embed="rId7"/>
          <a:stretch>
            <a:fillRect/>
          </a:stretch>
        </p:blipFill>
        <p:spPr>
          <a:xfrm>
            <a:off x="5837911" y="4033045"/>
            <a:ext cx="2571750" cy="2571750"/>
          </a:xfrm>
          <a:prstGeom prst="rect">
            <a:avLst/>
          </a:prstGeom>
        </p:spPr>
      </p:pic>
    </p:spTree>
    <p:extLst>
      <p:ext uri="{BB962C8B-B14F-4D97-AF65-F5344CB8AC3E}">
        <p14:creationId xmlns:p14="http://schemas.microsoft.com/office/powerpoint/2010/main" val="955819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Microphone</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AEFE5CF-90DF-46A8-B197-91114B2492E6}"/>
              </a:ext>
            </a:extLst>
          </p:cNvPr>
          <p:cNvPicPr>
            <a:picLocks noChangeAspect="1"/>
          </p:cNvPicPr>
          <p:nvPr/>
        </p:nvPicPr>
        <p:blipFill>
          <a:blip r:embed="rId4"/>
          <a:stretch>
            <a:fillRect/>
          </a:stretch>
        </p:blipFill>
        <p:spPr>
          <a:xfrm>
            <a:off x="1807205" y="248362"/>
            <a:ext cx="1500188" cy="3906964"/>
          </a:xfrm>
          <a:prstGeom prst="rect">
            <a:avLst/>
          </a:prstGeom>
        </p:spPr>
      </p:pic>
      <p:pic>
        <p:nvPicPr>
          <p:cNvPr id="6" name="Picture 5">
            <a:extLst>
              <a:ext uri="{FF2B5EF4-FFF2-40B4-BE49-F238E27FC236}">
                <a16:creationId xmlns:a16="http://schemas.microsoft.com/office/drawing/2014/main" id="{1D5CD0D8-EB36-43C0-8577-1242720B46C9}"/>
              </a:ext>
            </a:extLst>
          </p:cNvPr>
          <p:cNvPicPr>
            <a:picLocks noChangeAspect="1"/>
          </p:cNvPicPr>
          <p:nvPr/>
        </p:nvPicPr>
        <p:blipFill>
          <a:blip r:embed="rId5"/>
          <a:stretch>
            <a:fillRect/>
          </a:stretch>
        </p:blipFill>
        <p:spPr>
          <a:xfrm>
            <a:off x="7203273" y="3962401"/>
            <a:ext cx="1799914" cy="1981200"/>
          </a:xfrm>
          <a:prstGeom prst="rect">
            <a:avLst/>
          </a:prstGeom>
        </p:spPr>
      </p:pic>
      <p:pic>
        <p:nvPicPr>
          <p:cNvPr id="7" name="Picture 6">
            <a:extLst>
              <a:ext uri="{FF2B5EF4-FFF2-40B4-BE49-F238E27FC236}">
                <a16:creationId xmlns:a16="http://schemas.microsoft.com/office/drawing/2014/main" id="{C8987896-2CA4-4021-846D-5699EA10DD44}"/>
              </a:ext>
            </a:extLst>
          </p:cNvPr>
          <p:cNvPicPr>
            <a:picLocks noChangeAspect="1"/>
          </p:cNvPicPr>
          <p:nvPr/>
        </p:nvPicPr>
        <p:blipFill>
          <a:blip r:embed="rId6"/>
          <a:stretch>
            <a:fillRect/>
          </a:stretch>
        </p:blipFill>
        <p:spPr>
          <a:xfrm>
            <a:off x="3590598" y="1542613"/>
            <a:ext cx="3443615" cy="3443615"/>
          </a:xfrm>
          <a:prstGeom prst="rect">
            <a:avLst/>
          </a:prstGeom>
        </p:spPr>
      </p:pic>
    </p:spTree>
    <p:extLst>
      <p:ext uri="{BB962C8B-B14F-4D97-AF65-F5344CB8AC3E}">
        <p14:creationId xmlns:p14="http://schemas.microsoft.com/office/powerpoint/2010/main" val="1234019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Ring Light</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0981D96F-DE39-4FA8-A35B-A30394E4699E}"/>
              </a:ext>
            </a:extLst>
          </p:cNvPr>
          <p:cNvPicPr>
            <a:picLocks noChangeAspect="1"/>
          </p:cNvPicPr>
          <p:nvPr/>
        </p:nvPicPr>
        <p:blipFill>
          <a:blip r:embed="rId4"/>
          <a:stretch>
            <a:fillRect/>
          </a:stretch>
        </p:blipFill>
        <p:spPr>
          <a:xfrm>
            <a:off x="2438400" y="2286000"/>
            <a:ext cx="5238750" cy="2933700"/>
          </a:xfrm>
          <a:prstGeom prst="rect">
            <a:avLst/>
          </a:prstGeom>
        </p:spPr>
      </p:pic>
    </p:spTree>
    <p:extLst>
      <p:ext uri="{BB962C8B-B14F-4D97-AF65-F5344CB8AC3E}">
        <p14:creationId xmlns:p14="http://schemas.microsoft.com/office/powerpoint/2010/main" val="2779916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00200" y="274638"/>
            <a:ext cx="7543800" cy="1143000"/>
          </a:xfrm>
        </p:spPr>
        <p:txBody>
          <a:bodyPr>
            <a:normAutofit/>
          </a:bodyPr>
          <a:lstStyle/>
          <a:p>
            <a:r>
              <a:rPr lang="en-US" dirty="0">
                <a:solidFill>
                  <a:srgbClr val="142762"/>
                </a:solidFill>
                <a:latin typeface="Georgia" panose="02040502050405020303" pitchFamily="18" charset="0"/>
              </a:rPr>
              <a:t>Internet</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5F874E9-9A0E-4C20-BB29-7B3CE7F45877}"/>
              </a:ext>
            </a:extLst>
          </p:cNvPr>
          <p:cNvPicPr>
            <a:picLocks noChangeAspect="1"/>
          </p:cNvPicPr>
          <p:nvPr/>
        </p:nvPicPr>
        <p:blipFill rotWithShape="1">
          <a:blip r:embed="rId4"/>
          <a:srcRect r="2294" b="7507"/>
          <a:stretch/>
        </p:blipFill>
        <p:spPr>
          <a:xfrm>
            <a:off x="3343275" y="1495317"/>
            <a:ext cx="4057650" cy="4143483"/>
          </a:xfrm>
          <a:prstGeom prst="rect">
            <a:avLst/>
          </a:prstGeom>
        </p:spPr>
      </p:pic>
    </p:spTree>
    <p:extLst>
      <p:ext uri="{BB962C8B-B14F-4D97-AF65-F5344CB8AC3E}">
        <p14:creationId xmlns:p14="http://schemas.microsoft.com/office/powerpoint/2010/main" val="3792667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6" y="-4762"/>
            <a:ext cx="9163051" cy="687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28800" y="274638"/>
            <a:ext cx="6858000" cy="1143000"/>
          </a:xfrm>
        </p:spPr>
        <p:txBody>
          <a:bodyPr/>
          <a:lstStyle/>
          <a:p>
            <a:r>
              <a:rPr lang="en-US" u="sng" dirty="0">
                <a:solidFill>
                  <a:srgbClr val="142762"/>
                </a:solidFill>
                <a:latin typeface="Georgia" panose="02040502050405020303" pitchFamily="18" charset="0"/>
                <a:ea typeface="Cambria" panose="02040503050406030204" pitchFamily="18" charset="0"/>
              </a:rPr>
              <a:t>Office of General Counsel</a:t>
            </a:r>
          </a:p>
        </p:txBody>
      </p:sp>
      <p:sp>
        <p:nvSpPr>
          <p:cNvPr id="3" name="Content Placeholder 2"/>
          <p:cNvSpPr>
            <a:spLocks noGrp="1"/>
          </p:cNvSpPr>
          <p:nvPr>
            <p:ph idx="1"/>
          </p:nvPr>
        </p:nvSpPr>
        <p:spPr>
          <a:xfrm>
            <a:off x="2133600" y="1371601"/>
            <a:ext cx="6705600" cy="5257799"/>
          </a:xfrm>
        </p:spPr>
        <p:txBody>
          <a:bodyPr/>
          <a:lstStyle/>
          <a:p>
            <a:r>
              <a:rPr lang="en-US" dirty="0">
                <a:solidFill>
                  <a:srgbClr val="142762"/>
                </a:solidFill>
                <a:latin typeface="Georgia" panose="02040502050405020303" pitchFamily="18" charset="0"/>
                <a:ea typeface="Cambria" panose="02040503050406030204" pitchFamily="18" charset="0"/>
              </a:rPr>
              <a:t>General Counsel </a:t>
            </a:r>
          </a:p>
          <a:p>
            <a:pPr lvl="1"/>
            <a:r>
              <a:rPr lang="en-US" dirty="0">
                <a:solidFill>
                  <a:srgbClr val="142762"/>
                </a:solidFill>
                <a:latin typeface="Georgia" panose="02040502050405020303" pitchFamily="18" charset="0"/>
                <a:ea typeface="Cambria" panose="02040503050406030204" pitchFamily="18" charset="0"/>
              </a:rPr>
              <a:t>Roman Shaul</a:t>
            </a:r>
          </a:p>
          <a:p>
            <a:r>
              <a:rPr lang="en-US" dirty="0">
                <a:solidFill>
                  <a:srgbClr val="142762"/>
                </a:solidFill>
                <a:latin typeface="Georgia" panose="02040502050405020303" pitchFamily="18" charset="0"/>
                <a:ea typeface="Cambria" panose="02040503050406030204" pitchFamily="18" charset="0"/>
              </a:rPr>
              <a:t>Disciplinary Division </a:t>
            </a:r>
          </a:p>
          <a:p>
            <a:pPr lvl="1"/>
            <a:r>
              <a:rPr lang="en-US" dirty="0">
                <a:solidFill>
                  <a:srgbClr val="142762"/>
                </a:solidFill>
                <a:latin typeface="Georgia" panose="02040502050405020303" pitchFamily="18" charset="0"/>
                <a:ea typeface="Cambria" panose="02040503050406030204" pitchFamily="18" charset="0"/>
              </a:rPr>
              <a:t>Jeremy McIntire</a:t>
            </a:r>
          </a:p>
          <a:p>
            <a:pPr lvl="1"/>
            <a:r>
              <a:rPr lang="en-US" dirty="0">
                <a:solidFill>
                  <a:srgbClr val="142762"/>
                </a:solidFill>
                <a:latin typeface="Georgia" panose="02040502050405020303" pitchFamily="18" charset="0"/>
                <a:ea typeface="Cambria" panose="02040503050406030204" pitchFamily="18" charset="0"/>
              </a:rPr>
              <a:t>Mark Moody</a:t>
            </a:r>
          </a:p>
          <a:p>
            <a:r>
              <a:rPr lang="en-US" dirty="0">
                <a:solidFill>
                  <a:srgbClr val="142762"/>
                </a:solidFill>
                <a:latin typeface="Georgia" panose="02040502050405020303" pitchFamily="18" charset="0"/>
                <a:ea typeface="Cambria" panose="02040503050406030204" pitchFamily="18" charset="0"/>
              </a:rPr>
              <a:t>Ethics Division</a:t>
            </a:r>
          </a:p>
          <a:p>
            <a:pPr lvl="1"/>
            <a:r>
              <a:rPr lang="en-US" dirty="0">
                <a:solidFill>
                  <a:srgbClr val="142762"/>
                </a:solidFill>
                <a:latin typeface="Georgia" panose="02040502050405020303" pitchFamily="18" charset="0"/>
                <a:ea typeface="Cambria" panose="02040503050406030204" pitchFamily="18" charset="0"/>
              </a:rPr>
              <a:t>Tripp Vickers</a:t>
            </a:r>
          </a:p>
          <a:p>
            <a:pPr lvl="1"/>
            <a:r>
              <a:rPr lang="en-US" dirty="0">
                <a:solidFill>
                  <a:srgbClr val="142762"/>
                </a:solidFill>
                <a:latin typeface="Georgia" panose="02040502050405020303" pitchFamily="18" charset="0"/>
                <a:ea typeface="Cambria" panose="02040503050406030204" pitchFamily="18" charset="0"/>
              </a:rPr>
              <a:t>Autumn Caudell</a:t>
            </a:r>
          </a:p>
          <a:p>
            <a:pPr lvl="0"/>
            <a:r>
              <a:rPr lang="en-US" dirty="0">
                <a:solidFill>
                  <a:srgbClr val="142762"/>
                </a:solidFill>
                <a:latin typeface="Georgia" panose="02040502050405020303" pitchFamily="18" charset="0"/>
                <a:ea typeface="Cambria" panose="02040503050406030204" pitchFamily="18" charset="0"/>
              </a:rPr>
              <a:t>Numerous invaluable staff</a:t>
            </a:r>
          </a:p>
          <a:p>
            <a:pPr marL="457200" lvl="1" indent="0">
              <a:buNone/>
            </a:pPr>
            <a:endParaRPr lang="en-US" dirty="0">
              <a:solidFill>
                <a:srgbClr val="142762"/>
              </a:solidFill>
              <a:latin typeface="Georgia" panose="02040502050405020303" pitchFamily="18" charset="0"/>
              <a:ea typeface="Cambria" panose="02040503050406030204" pitchFamily="18" charset="0"/>
            </a:endParaRPr>
          </a:p>
        </p:txBody>
      </p:sp>
    </p:spTree>
    <p:extLst>
      <p:ext uri="{BB962C8B-B14F-4D97-AF65-F5344CB8AC3E}">
        <p14:creationId xmlns:p14="http://schemas.microsoft.com/office/powerpoint/2010/main" val="2830087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Set up your meeting space</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DDA6F76D-8F6D-432B-BFB8-12CD22095AC6}"/>
              </a:ext>
            </a:extLst>
          </p:cNvPr>
          <p:cNvPicPr>
            <a:picLocks noChangeAspect="1"/>
          </p:cNvPicPr>
          <p:nvPr/>
        </p:nvPicPr>
        <p:blipFill>
          <a:blip r:embed="rId4"/>
          <a:stretch>
            <a:fillRect/>
          </a:stretch>
        </p:blipFill>
        <p:spPr>
          <a:xfrm>
            <a:off x="2362200" y="2057400"/>
            <a:ext cx="5783036" cy="3238500"/>
          </a:xfrm>
          <a:prstGeom prst="rect">
            <a:avLst/>
          </a:prstGeom>
        </p:spPr>
      </p:pic>
    </p:spTree>
    <p:extLst>
      <p:ext uri="{BB962C8B-B14F-4D97-AF65-F5344CB8AC3E}">
        <p14:creationId xmlns:p14="http://schemas.microsoft.com/office/powerpoint/2010/main" val="3062374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1903"/>
            <a:ext cx="7620000" cy="1044897"/>
          </a:xfrm>
        </p:spPr>
        <p:txBody>
          <a:bodyPr>
            <a:normAutofit/>
          </a:bodyPr>
          <a:lstStyle/>
          <a:p>
            <a:r>
              <a:rPr lang="en-US" u="sng" dirty="0">
                <a:solidFill>
                  <a:srgbClr val="142762"/>
                </a:solidFill>
                <a:latin typeface="Georgia" panose="02040502050405020303" pitchFamily="18" charset="0"/>
              </a:rPr>
              <a:t>Set up your meeting space</a:t>
            </a:r>
            <a:endParaRPr lang="en-US" sz="4200" u="sng"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4DC59019-64B1-4A73-B5A7-196C598399E6}"/>
              </a:ext>
            </a:extLst>
          </p:cNvPr>
          <p:cNvSpPr txBox="1"/>
          <p:nvPr/>
        </p:nvSpPr>
        <p:spPr>
          <a:xfrm>
            <a:off x="1905000" y="990600"/>
            <a:ext cx="6781800" cy="5478423"/>
          </a:xfrm>
          <a:prstGeom prst="rect">
            <a:avLst/>
          </a:prstGeom>
          <a:noFill/>
        </p:spPr>
        <p:txBody>
          <a:bodyPr wrap="square" rtlCol="0">
            <a:spAutoFit/>
          </a:bodyPr>
          <a:lstStyle/>
          <a:p>
            <a:pPr marL="457200" indent="-457200">
              <a:buFont typeface="Arial" panose="020B0604020202020204" pitchFamily="34" charset="0"/>
              <a:buChar char="•"/>
            </a:pPr>
            <a:r>
              <a:rPr lang="en-US" sz="3500" dirty="0">
                <a:solidFill>
                  <a:srgbClr val="002060"/>
                </a:solidFill>
                <a:latin typeface="Georgia" panose="02040502050405020303" pitchFamily="18" charset="0"/>
              </a:rPr>
              <a:t>Check the lighting</a:t>
            </a:r>
          </a:p>
          <a:p>
            <a:pPr marL="457200" indent="-457200">
              <a:buFont typeface="Arial" panose="020B0604020202020204" pitchFamily="34" charset="0"/>
              <a:buChar char="•"/>
            </a:pPr>
            <a:r>
              <a:rPr lang="en-US" sz="3500" dirty="0">
                <a:solidFill>
                  <a:srgbClr val="002060"/>
                </a:solidFill>
                <a:latin typeface="Georgia" panose="02040502050405020303" pitchFamily="18" charset="0"/>
              </a:rPr>
              <a:t>Adjust your camera position</a:t>
            </a:r>
          </a:p>
          <a:p>
            <a:pPr marL="457200" indent="-457200">
              <a:buFont typeface="Arial" panose="020B0604020202020204" pitchFamily="34" charset="0"/>
              <a:buChar char="•"/>
            </a:pPr>
            <a:r>
              <a:rPr lang="en-US" sz="3500" dirty="0">
                <a:solidFill>
                  <a:srgbClr val="002060"/>
                </a:solidFill>
                <a:latin typeface="Georgia" panose="02040502050405020303" pitchFamily="18" charset="0"/>
              </a:rPr>
              <a:t>Clear the clutter and prepare the area </a:t>
            </a:r>
          </a:p>
          <a:p>
            <a:pPr marL="457200" indent="-457200">
              <a:buFont typeface="Arial" panose="020B0604020202020204" pitchFamily="34" charset="0"/>
              <a:buChar char="•"/>
            </a:pPr>
            <a:r>
              <a:rPr lang="en-US" sz="3500" dirty="0">
                <a:solidFill>
                  <a:srgbClr val="002060"/>
                </a:solidFill>
                <a:latin typeface="Georgia" panose="02040502050405020303" pitchFamily="18" charset="0"/>
              </a:rPr>
              <a:t>Keep distractions to a minimum</a:t>
            </a:r>
          </a:p>
          <a:p>
            <a:pPr marL="457200" indent="-457200">
              <a:buFont typeface="Arial" panose="020B0604020202020204" pitchFamily="34" charset="0"/>
              <a:buChar char="•"/>
            </a:pPr>
            <a:r>
              <a:rPr lang="en-US" sz="3500" dirty="0">
                <a:solidFill>
                  <a:srgbClr val="002060"/>
                </a:solidFill>
                <a:latin typeface="Georgia" panose="02040502050405020303" pitchFamily="18" charset="0"/>
              </a:rPr>
              <a:t>Check your connection </a:t>
            </a:r>
          </a:p>
          <a:p>
            <a:pPr marL="457200" indent="-457200">
              <a:buFont typeface="Arial" panose="020B0604020202020204" pitchFamily="34" charset="0"/>
              <a:buChar char="•"/>
            </a:pPr>
            <a:r>
              <a:rPr lang="en-US" sz="3500" dirty="0">
                <a:solidFill>
                  <a:srgbClr val="002060"/>
                </a:solidFill>
                <a:latin typeface="Georgia" panose="02040502050405020303" pitchFamily="18" charset="0"/>
              </a:rPr>
              <a:t>Check your filters and desktop if you intend to share your screen</a:t>
            </a:r>
          </a:p>
        </p:txBody>
      </p:sp>
    </p:spTree>
    <p:extLst>
      <p:ext uri="{BB962C8B-B14F-4D97-AF65-F5344CB8AC3E}">
        <p14:creationId xmlns:p14="http://schemas.microsoft.com/office/powerpoint/2010/main" val="4127241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Background fails</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1AD7FAA-D327-4662-B46F-AA0C091426D2}"/>
              </a:ext>
            </a:extLst>
          </p:cNvPr>
          <p:cNvPicPr>
            <a:picLocks noChangeAspect="1"/>
          </p:cNvPicPr>
          <p:nvPr/>
        </p:nvPicPr>
        <p:blipFill rotWithShape="1">
          <a:blip r:embed="rId4"/>
          <a:srcRect l="1" t="1" r="44588" b="1113"/>
          <a:stretch/>
        </p:blipFill>
        <p:spPr>
          <a:xfrm>
            <a:off x="3352800" y="1576772"/>
            <a:ext cx="3276600" cy="4385603"/>
          </a:xfrm>
          <a:prstGeom prst="rect">
            <a:avLst/>
          </a:prstGeom>
        </p:spPr>
      </p:pic>
    </p:spTree>
    <p:extLst>
      <p:ext uri="{BB962C8B-B14F-4D97-AF65-F5344CB8AC3E}">
        <p14:creationId xmlns:p14="http://schemas.microsoft.com/office/powerpoint/2010/main" val="1982476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Check your angle</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B751362D-8BE9-413A-B888-93CE6486F466}"/>
              </a:ext>
            </a:extLst>
          </p:cNvPr>
          <p:cNvPicPr>
            <a:picLocks noChangeAspect="1"/>
          </p:cNvPicPr>
          <p:nvPr/>
        </p:nvPicPr>
        <p:blipFill>
          <a:blip r:embed="rId4"/>
          <a:stretch>
            <a:fillRect/>
          </a:stretch>
        </p:blipFill>
        <p:spPr>
          <a:xfrm>
            <a:off x="2590800" y="2133600"/>
            <a:ext cx="5374821" cy="3009900"/>
          </a:xfrm>
          <a:prstGeom prst="rect">
            <a:avLst/>
          </a:prstGeom>
        </p:spPr>
      </p:pic>
    </p:spTree>
    <p:extLst>
      <p:ext uri="{BB962C8B-B14F-4D97-AF65-F5344CB8AC3E}">
        <p14:creationId xmlns:p14="http://schemas.microsoft.com/office/powerpoint/2010/main" val="444752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Check your angle</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6BE0F8C-2E9C-4550-8A36-AC44C01F768A}"/>
              </a:ext>
            </a:extLst>
          </p:cNvPr>
          <p:cNvPicPr>
            <a:picLocks noChangeAspect="1"/>
          </p:cNvPicPr>
          <p:nvPr/>
        </p:nvPicPr>
        <p:blipFill>
          <a:blip r:embed="rId4"/>
          <a:stretch>
            <a:fillRect/>
          </a:stretch>
        </p:blipFill>
        <p:spPr>
          <a:xfrm>
            <a:off x="2895600" y="1724847"/>
            <a:ext cx="4848225" cy="3897973"/>
          </a:xfrm>
          <a:prstGeom prst="rect">
            <a:avLst/>
          </a:prstGeom>
        </p:spPr>
      </p:pic>
    </p:spTree>
    <p:extLst>
      <p:ext uri="{BB962C8B-B14F-4D97-AF65-F5344CB8AC3E}">
        <p14:creationId xmlns:p14="http://schemas.microsoft.com/office/powerpoint/2010/main" val="2957162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Improper Lighting</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2C975290-28BF-4913-BD31-41EBA447FA65}"/>
              </a:ext>
            </a:extLst>
          </p:cNvPr>
          <p:cNvPicPr>
            <a:picLocks noChangeAspect="1"/>
          </p:cNvPicPr>
          <p:nvPr/>
        </p:nvPicPr>
        <p:blipFill>
          <a:blip r:embed="rId4"/>
          <a:stretch>
            <a:fillRect/>
          </a:stretch>
        </p:blipFill>
        <p:spPr>
          <a:xfrm>
            <a:off x="2743200" y="2133600"/>
            <a:ext cx="5141987" cy="2943225"/>
          </a:xfrm>
          <a:prstGeom prst="rect">
            <a:avLst/>
          </a:prstGeom>
        </p:spPr>
      </p:pic>
    </p:spTree>
    <p:extLst>
      <p:ext uri="{BB962C8B-B14F-4D97-AF65-F5344CB8AC3E}">
        <p14:creationId xmlns:p14="http://schemas.microsoft.com/office/powerpoint/2010/main" val="144665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Name</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D75A4628-2DCF-4623-BE0E-7084A5505CDE}"/>
              </a:ext>
            </a:extLst>
          </p:cNvPr>
          <p:cNvPicPr>
            <a:picLocks noChangeAspect="1"/>
          </p:cNvPicPr>
          <p:nvPr/>
        </p:nvPicPr>
        <p:blipFill>
          <a:blip r:embed="rId4"/>
          <a:stretch>
            <a:fillRect/>
          </a:stretch>
        </p:blipFill>
        <p:spPr>
          <a:xfrm>
            <a:off x="2895600" y="1812131"/>
            <a:ext cx="4859442" cy="3233738"/>
          </a:xfrm>
          <a:prstGeom prst="rect">
            <a:avLst/>
          </a:prstGeom>
        </p:spPr>
      </p:pic>
    </p:spTree>
    <p:extLst>
      <p:ext uri="{BB962C8B-B14F-4D97-AF65-F5344CB8AC3E}">
        <p14:creationId xmlns:p14="http://schemas.microsoft.com/office/powerpoint/2010/main" val="680654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274638"/>
            <a:ext cx="7620000" cy="1143000"/>
          </a:xfrm>
        </p:spPr>
        <p:txBody>
          <a:bodyPr>
            <a:normAutofit/>
          </a:bodyPr>
          <a:lstStyle/>
          <a:p>
            <a:r>
              <a:rPr lang="en-US" dirty="0">
                <a:solidFill>
                  <a:srgbClr val="142762"/>
                </a:solidFill>
                <a:latin typeface="Georgia" panose="02040502050405020303" pitchFamily="18" charset="0"/>
              </a:rPr>
              <a:t>Dressing for success</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163B52D4-0DD0-4F7D-A3A3-05C5F6EF3A3F}"/>
              </a:ext>
            </a:extLst>
          </p:cNvPr>
          <p:cNvPicPr>
            <a:picLocks noChangeAspect="1"/>
          </p:cNvPicPr>
          <p:nvPr/>
        </p:nvPicPr>
        <p:blipFill>
          <a:blip r:embed="rId4"/>
          <a:stretch>
            <a:fillRect/>
          </a:stretch>
        </p:blipFill>
        <p:spPr>
          <a:xfrm>
            <a:off x="2133600" y="1690688"/>
            <a:ext cx="6191250" cy="4124325"/>
          </a:xfrm>
          <a:prstGeom prst="rect">
            <a:avLst/>
          </a:prstGeom>
        </p:spPr>
      </p:pic>
    </p:spTree>
    <p:extLst>
      <p:ext uri="{BB962C8B-B14F-4D97-AF65-F5344CB8AC3E}">
        <p14:creationId xmlns:p14="http://schemas.microsoft.com/office/powerpoint/2010/main" val="2479200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Judge, I am not a cat</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Online Media 6" title="&amp;#39;I’m not a cat&amp;#39;: lawyer gets stuck on Zoom kitten filter during court case">
            <a:hlinkClick r:id="" action="ppaction://media"/>
            <a:extLst>
              <a:ext uri="{FF2B5EF4-FFF2-40B4-BE49-F238E27FC236}">
                <a16:creationId xmlns:a16="http://schemas.microsoft.com/office/drawing/2014/main" id="{50D6314E-9CEC-4FF3-AC59-52AAEA57E695}"/>
              </a:ext>
            </a:extLst>
          </p:cNvPr>
          <p:cNvPicPr>
            <a:picLocks noGrp="1" noRot="1" noChangeAspect="1"/>
          </p:cNvPicPr>
          <p:nvPr>
            <p:ph idx="1"/>
            <a:videoFile r:link="rId1"/>
          </p:nvPr>
        </p:nvPicPr>
        <p:blipFill>
          <a:blip r:embed="rId5"/>
          <a:stretch>
            <a:fillRect/>
          </a:stretch>
        </p:blipFill>
        <p:spPr>
          <a:xfrm>
            <a:off x="2286000" y="1845468"/>
            <a:ext cx="5630334" cy="3167063"/>
          </a:xfrm>
          <a:prstGeom prst="rect">
            <a:avLst/>
          </a:prstGeom>
        </p:spPr>
      </p:pic>
    </p:spTree>
    <p:extLst>
      <p:ext uri="{BB962C8B-B14F-4D97-AF65-F5344CB8AC3E}">
        <p14:creationId xmlns:p14="http://schemas.microsoft.com/office/powerpoint/2010/main" val="3122675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fontScale="90000"/>
          </a:bodyPr>
          <a:lstStyle/>
          <a:p>
            <a:r>
              <a:rPr lang="en-US" dirty="0">
                <a:solidFill>
                  <a:srgbClr val="142762"/>
                </a:solidFill>
                <a:latin typeface="Georgia" panose="02040502050405020303" pitchFamily="18" charset="0"/>
              </a:rPr>
              <a:t>Preparing your clients and witnesses for Zoom</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a:extLst>
              <a:ext uri="{FF2B5EF4-FFF2-40B4-BE49-F238E27FC236}">
                <a16:creationId xmlns:a16="http://schemas.microsoft.com/office/drawing/2014/main" id="{3459F747-C36E-4738-AC8C-AB5770E69726}"/>
              </a:ext>
            </a:extLst>
          </p:cNvPr>
          <p:cNvPicPr>
            <a:picLocks noGrp="1" noChangeAspect="1"/>
          </p:cNvPicPr>
          <p:nvPr>
            <p:ph idx="1"/>
          </p:nvPr>
        </p:nvPicPr>
        <p:blipFill>
          <a:blip r:embed="rId4"/>
          <a:stretch>
            <a:fillRect/>
          </a:stretch>
        </p:blipFill>
        <p:spPr>
          <a:xfrm>
            <a:off x="2013883" y="1981200"/>
            <a:ext cx="6688453" cy="3763775"/>
          </a:xfrm>
          <a:prstGeom prst="rect">
            <a:avLst/>
          </a:prstGeom>
        </p:spPr>
      </p:pic>
    </p:spTree>
    <p:extLst>
      <p:ext uri="{BB962C8B-B14F-4D97-AF65-F5344CB8AC3E}">
        <p14:creationId xmlns:p14="http://schemas.microsoft.com/office/powerpoint/2010/main" val="203902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05000" y="274638"/>
            <a:ext cx="6781800" cy="1143000"/>
          </a:xfrm>
        </p:spPr>
        <p:txBody>
          <a:bodyPr/>
          <a:lstStyle/>
          <a:p>
            <a:r>
              <a:rPr lang="en-US" dirty="0">
                <a:solidFill>
                  <a:schemeClr val="tx2">
                    <a:lumMod val="75000"/>
                  </a:schemeClr>
                </a:solidFill>
                <a:latin typeface="Georgia" panose="02040502050405020303" pitchFamily="18" charset="0"/>
              </a:rPr>
              <a:t>What do we do?</a:t>
            </a:r>
          </a:p>
        </p:txBody>
      </p:sp>
      <p:sp>
        <p:nvSpPr>
          <p:cNvPr id="3" name="Content Placeholder 2"/>
          <p:cNvSpPr>
            <a:spLocks noGrp="1"/>
          </p:cNvSpPr>
          <p:nvPr>
            <p:ph sz="half" idx="1"/>
          </p:nvPr>
        </p:nvSpPr>
        <p:spPr>
          <a:xfrm>
            <a:off x="1828800" y="1295400"/>
            <a:ext cx="7010400" cy="5410200"/>
          </a:xfrm>
        </p:spPr>
        <p:txBody>
          <a:bodyPr>
            <a:normAutofit/>
          </a:bodyPr>
          <a:lstStyle/>
          <a:p>
            <a:pPr marL="0" indent="0">
              <a:buNone/>
            </a:pPr>
            <a:r>
              <a:rPr lang="en-US" u="sng" dirty="0">
                <a:solidFill>
                  <a:schemeClr val="tx2">
                    <a:lumMod val="75000"/>
                  </a:schemeClr>
                </a:solidFill>
                <a:latin typeface="Georgia" panose="02040502050405020303" pitchFamily="18" charset="0"/>
              </a:rPr>
              <a:t>Disciplinary Counsel</a:t>
            </a:r>
          </a:p>
          <a:p>
            <a:r>
              <a:rPr lang="en-US" dirty="0">
                <a:solidFill>
                  <a:schemeClr val="tx2">
                    <a:lumMod val="75000"/>
                  </a:schemeClr>
                </a:solidFill>
                <a:latin typeface="Georgia" panose="02040502050405020303" pitchFamily="18" charset="0"/>
              </a:rPr>
              <a:t>Investigate &amp; Prosecute</a:t>
            </a:r>
          </a:p>
          <a:p>
            <a:r>
              <a:rPr lang="en-US" dirty="0">
                <a:solidFill>
                  <a:schemeClr val="tx2">
                    <a:lumMod val="75000"/>
                  </a:schemeClr>
                </a:solidFill>
                <a:latin typeface="Georgia" panose="02040502050405020303" pitchFamily="18" charset="0"/>
              </a:rPr>
              <a:t>Disability &amp; Reinstatement </a:t>
            </a:r>
          </a:p>
          <a:p>
            <a:r>
              <a:rPr lang="en-US" dirty="0">
                <a:solidFill>
                  <a:schemeClr val="tx2">
                    <a:lumMod val="75000"/>
                  </a:schemeClr>
                </a:solidFill>
                <a:latin typeface="Georgia" panose="02040502050405020303" pitchFamily="18" charset="0"/>
              </a:rPr>
              <a:t>Character &amp; Fitness Appeals</a:t>
            </a:r>
          </a:p>
          <a:p>
            <a:r>
              <a:rPr lang="en-US" dirty="0">
                <a:solidFill>
                  <a:schemeClr val="tx2">
                    <a:lumMod val="75000"/>
                  </a:schemeClr>
                </a:solidFill>
                <a:latin typeface="Georgia" panose="02040502050405020303" pitchFamily="18" charset="0"/>
              </a:rPr>
              <a:t>CLE Compliance </a:t>
            </a:r>
          </a:p>
          <a:p>
            <a:r>
              <a:rPr lang="en-US" dirty="0">
                <a:solidFill>
                  <a:schemeClr val="tx2">
                    <a:lumMod val="75000"/>
                  </a:schemeClr>
                </a:solidFill>
                <a:latin typeface="Georgia" panose="02040502050405020303" pitchFamily="18" charset="0"/>
              </a:rPr>
              <a:t>CLE Presentations</a:t>
            </a:r>
          </a:p>
          <a:p>
            <a:r>
              <a:rPr lang="en-US" dirty="0">
                <a:solidFill>
                  <a:schemeClr val="tx2">
                    <a:lumMod val="75000"/>
                  </a:schemeClr>
                </a:solidFill>
                <a:latin typeface="Georgia" panose="02040502050405020303" pitchFamily="18" charset="0"/>
              </a:rPr>
              <a:t>“Any other duty or responsibility conferred … by the Executive Committee of the Board of Bar Commissioners of the Alabama State Bar.”</a:t>
            </a:r>
          </a:p>
          <a:p>
            <a:endParaRPr lang="en-US" dirty="0"/>
          </a:p>
        </p:txBody>
      </p:sp>
    </p:spTree>
    <p:extLst>
      <p:ext uri="{BB962C8B-B14F-4D97-AF65-F5344CB8AC3E}">
        <p14:creationId xmlns:p14="http://schemas.microsoft.com/office/powerpoint/2010/main" val="2058856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Zoom and Depositions</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Content Placeholder 15">
            <a:extLst>
              <a:ext uri="{FF2B5EF4-FFF2-40B4-BE49-F238E27FC236}">
                <a16:creationId xmlns:a16="http://schemas.microsoft.com/office/drawing/2014/main" id="{9893A4F7-D98A-4474-8CC6-A50AF528556E}"/>
              </a:ext>
            </a:extLst>
          </p:cNvPr>
          <p:cNvPicPr>
            <a:picLocks noGrp="1" noChangeAspect="1"/>
          </p:cNvPicPr>
          <p:nvPr>
            <p:ph idx="1"/>
          </p:nvPr>
        </p:nvPicPr>
        <p:blipFill>
          <a:blip r:embed="rId4"/>
          <a:stretch>
            <a:fillRect/>
          </a:stretch>
        </p:blipFill>
        <p:spPr>
          <a:xfrm>
            <a:off x="2895600" y="2090166"/>
            <a:ext cx="4781550" cy="2677668"/>
          </a:xfrm>
          <a:prstGeom prst="rect">
            <a:avLst/>
          </a:prstGeom>
        </p:spPr>
      </p:pic>
    </p:spTree>
    <p:extLst>
      <p:ext uri="{BB962C8B-B14F-4D97-AF65-F5344CB8AC3E}">
        <p14:creationId xmlns:p14="http://schemas.microsoft.com/office/powerpoint/2010/main" val="388341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76200"/>
            <a:ext cx="7391400" cy="685800"/>
          </a:xfrm>
        </p:spPr>
        <p:txBody>
          <a:bodyPr>
            <a:normAutofit fontScale="90000"/>
          </a:bodyPr>
          <a:lstStyle/>
          <a:p>
            <a:r>
              <a:rPr lang="en-US" u="sng" dirty="0">
                <a:solidFill>
                  <a:srgbClr val="142762"/>
                </a:solidFill>
                <a:latin typeface="Georgia" panose="02040502050405020303" pitchFamily="18" charset="0"/>
              </a:rPr>
              <a:t>To Zoom or Not to Zoom</a:t>
            </a:r>
            <a:endParaRPr lang="en-US" sz="4200" u="sng"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B6538B59-ED08-438E-BCEB-E615BEE81036}"/>
              </a:ext>
            </a:extLst>
          </p:cNvPr>
          <p:cNvSpPr>
            <a:spLocks noGrp="1"/>
          </p:cNvSpPr>
          <p:nvPr>
            <p:ph idx="1"/>
          </p:nvPr>
        </p:nvSpPr>
        <p:spPr>
          <a:xfrm>
            <a:off x="1600200" y="762000"/>
            <a:ext cx="7467600" cy="6019800"/>
          </a:xfrm>
        </p:spPr>
        <p:txBody>
          <a:bodyPr>
            <a:normAutofit lnSpcReduction="10000"/>
          </a:bodyPr>
          <a:lstStyle/>
          <a:p>
            <a:r>
              <a:rPr lang="en-US" dirty="0">
                <a:solidFill>
                  <a:srgbClr val="002060"/>
                </a:solidFill>
                <a:latin typeface="Georgia" panose="02040502050405020303" pitchFamily="18" charset="0"/>
              </a:rPr>
              <a:t>There are times where you may not want to use Zoom</a:t>
            </a:r>
          </a:p>
          <a:p>
            <a:pPr lvl="1"/>
            <a:r>
              <a:rPr lang="en-US" dirty="0">
                <a:solidFill>
                  <a:srgbClr val="002060"/>
                </a:solidFill>
                <a:latin typeface="Georgia" panose="02040502050405020303" pitchFamily="18" charset="0"/>
              </a:rPr>
              <a:t>Timing</a:t>
            </a:r>
          </a:p>
          <a:p>
            <a:pPr lvl="2"/>
            <a:r>
              <a:rPr lang="en-US" dirty="0">
                <a:solidFill>
                  <a:srgbClr val="002060"/>
                </a:solidFill>
                <a:latin typeface="Georgia" panose="02040502050405020303" pitchFamily="18" charset="0"/>
              </a:rPr>
              <a:t>Can it wait? </a:t>
            </a:r>
          </a:p>
          <a:p>
            <a:pPr lvl="2"/>
            <a:r>
              <a:rPr lang="en-US" dirty="0">
                <a:solidFill>
                  <a:srgbClr val="002060"/>
                </a:solidFill>
                <a:latin typeface="Georgia" panose="02040502050405020303" pitchFamily="18" charset="0"/>
              </a:rPr>
              <a:t>Is moving forward important to the case</a:t>
            </a:r>
          </a:p>
          <a:p>
            <a:pPr lvl="1"/>
            <a:r>
              <a:rPr lang="en-US" dirty="0">
                <a:solidFill>
                  <a:srgbClr val="002060"/>
                </a:solidFill>
                <a:latin typeface="Georgia" panose="02040502050405020303" pitchFamily="18" charset="0"/>
              </a:rPr>
              <a:t>Type of Witness</a:t>
            </a:r>
          </a:p>
          <a:p>
            <a:pPr lvl="2"/>
            <a:r>
              <a:rPr lang="en-US" dirty="0">
                <a:solidFill>
                  <a:srgbClr val="002060"/>
                </a:solidFill>
                <a:latin typeface="Georgia" panose="02040502050405020303" pitchFamily="18" charset="0"/>
              </a:rPr>
              <a:t>Sometimes you might lose the intensity of the moment</a:t>
            </a:r>
          </a:p>
          <a:p>
            <a:pPr lvl="2"/>
            <a:r>
              <a:rPr lang="en-US" dirty="0">
                <a:solidFill>
                  <a:srgbClr val="002060"/>
                </a:solidFill>
                <a:latin typeface="Georgia" panose="02040502050405020303" pitchFamily="18" charset="0"/>
              </a:rPr>
              <a:t>When you need to show physical evidence </a:t>
            </a:r>
          </a:p>
          <a:p>
            <a:pPr lvl="2"/>
            <a:r>
              <a:rPr lang="en-US" dirty="0">
                <a:solidFill>
                  <a:srgbClr val="002060"/>
                </a:solidFill>
                <a:latin typeface="Georgia" panose="02040502050405020303" pitchFamily="18" charset="0"/>
              </a:rPr>
              <a:t>If you have a document-intensive case</a:t>
            </a:r>
          </a:p>
          <a:p>
            <a:pPr lvl="1"/>
            <a:r>
              <a:rPr lang="en-US" dirty="0">
                <a:solidFill>
                  <a:srgbClr val="002060"/>
                </a:solidFill>
                <a:latin typeface="Georgia" panose="02040502050405020303" pitchFamily="18" charset="0"/>
              </a:rPr>
              <a:t>Equipment</a:t>
            </a:r>
          </a:p>
          <a:p>
            <a:pPr lvl="2"/>
            <a:r>
              <a:rPr lang="en-US" dirty="0">
                <a:solidFill>
                  <a:srgbClr val="002060"/>
                </a:solidFill>
                <a:latin typeface="Georgia" panose="02040502050405020303" pitchFamily="18" charset="0"/>
              </a:rPr>
              <a:t>Does the client have access to stable internet, laptop, and a safe space to provide testimony</a:t>
            </a:r>
          </a:p>
          <a:p>
            <a:pPr lvl="3"/>
            <a:r>
              <a:rPr lang="en-US" dirty="0">
                <a:solidFill>
                  <a:srgbClr val="002060"/>
                </a:solidFill>
                <a:latin typeface="Georgia" panose="02040502050405020303" pitchFamily="18" charset="0"/>
              </a:rPr>
              <a:t>Zoom Room </a:t>
            </a:r>
          </a:p>
          <a:p>
            <a:endParaRPr lang="en-US" dirty="0">
              <a:solidFill>
                <a:srgbClr val="002060"/>
              </a:solidFill>
              <a:latin typeface="Georgia" panose="02040502050405020303" pitchFamily="18" charset="0"/>
            </a:endParaRPr>
          </a:p>
        </p:txBody>
      </p:sp>
    </p:spTree>
    <p:extLst>
      <p:ext uri="{BB962C8B-B14F-4D97-AF65-F5344CB8AC3E}">
        <p14:creationId xmlns:p14="http://schemas.microsoft.com/office/powerpoint/2010/main" val="402445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Witness Prep</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a:extLst>
              <a:ext uri="{FF2B5EF4-FFF2-40B4-BE49-F238E27FC236}">
                <a16:creationId xmlns:a16="http://schemas.microsoft.com/office/drawing/2014/main" id="{1692D302-CCA1-4DB0-A706-F49190DD99B5}"/>
              </a:ext>
            </a:extLst>
          </p:cNvPr>
          <p:cNvPicPr>
            <a:picLocks noGrp="1" noChangeAspect="1"/>
          </p:cNvPicPr>
          <p:nvPr>
            <p:ph idx="1"/>
          </p:nvPr>
        </p:nvPicPr>
        <p:blipFill>
          <a:blip r:embed="rId4"/>
          <a:stretch>
            <a:fillRect/>
          </a:stretch>
        </p:blipFill>
        <p:spPr>
          <a:xfrm>
            <a:off x="2667000" y="1820504"/>
            <a:ext cx="4986338" cy="3216992"/>
          </a:xfrm>
          <a:prstGeom prst="rect">
            <a:avLst/>
          </a:prstGeom>
        </p:spPr>
      </p:pic>
    </p:spTree>
    <p:extLst>
      <p:ext uri="{BB962C8B-B14F-4D97-AF65-F5344CB8AC3E}">
        <p14:creationId xmlns:p14="http://schemas.microsoft.com/office/powerpoint/2010/main" val="3824257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76200"/>
            <a:ext cx="6934200" cy="790577"/>
          </a:xfrm>
        </p:spPr>
        <p:txBody>
          <a:bodyPr>
            <a:normAutofit/>
          </a:bodyPr>
          <a:lstStyle/>
          <a:p>
            <a:r>
              <a:rPr lang="en-US" dirty="0">
                <a:solidFill>
                  <a:srgbClr val="142762"/>
                </a:solidFill>
                <a:latin typeface="Georgia" panose="02040502050405020303" pitchFamily="18" charset="0"/>
              </a:rPr>
              <a:t>Exhibits</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9001C7CE-D746-4913-802D-9BE0FA7A9BE8}"/>
              </a:ext>
            </a:extLst>
          </p:cNvPr>
          <p:cNvSpPr>
            <a:spLocks noGrp="1"/>
          </p:cNvSpPr>
          <p:nvPr>
            <p:ph idx="1"/>
          </p:nvPr>
        </p:nvSpPr>
        <p:spPr>
          <a:xfrm>
            <a:off x="1752600" y="866777"/>
            <a:ext cx="7010400" cy="5838824"/>
          </a:xfrm>
        </p:spPr>
        <p:txBody>
          <a:bodyPr>
            <a:normAutofit lnSpcReduction="10000"/>
          </a:bodyPr>
          <a:lstStyle/>
          <a:p>
            <a:r>
              <a:rPr lang="en-US" dirty="0">
                <a:solidFill>
                  <a:srgbClr val="002060"/>
                </a:solidFill>
              </a:rPr>
              <a:t>Paper Copies</a:t>
            </a:r>
          </a:p>
          <a:p>
            <a:pPr lvl="1"/>
            <a:r>
              <a:rPr lang="en-US" dirty="0">
                <a:solidFill>
                  <a:srgbClr val="002060"/>
                </a:solidFill>
              </a:rPr>
              <a:t>Pro: Easier for some witnesses to use</a:t>
            </a:r>
          </a:p>
          <a:p>
            <a:pPr lvl="1"/>
            <a:r>
              <a:rPr lang="en-US" dirty="0">
                <a:solidFill>
                  <a:srgbClr val="002060"/>
                </a:solidFill>
              </a:rPr>
              <a:t>Con: gives away the advantage of surprise </a:t>
            </a:r>
          </a:p>
          <a:p>
            <a:r>
              <a:rPr lang="en-US" dirty="0">
                <a:solidFill>
                  <a:srgbClr val="002060"/>
                </a:solidFill>
              </a:rPr>
              <a:t>Pre-deposition electronic delivery</a:t>
            </a:r>
          </a:p>
          <a:p>
            <a:pPr lvl="1"/>
            <a:r>
              <a:rPr lang="en-US" dirty="0">
                <a:solidFill>
                  <a:srgbClr val="002060"/>
                </a:solidFill>
              </a:rPr>
              <a:t>Pro: You can guarantee delivery by a certain date </a:t>
            </a:r>
          </a:p>
          <a:p>
            <a:pPr lvl="1"/>
            <a:r>
              <a:rPr lang="en-US" dirty="0">
                <a:solidFill>
                  <a:srgbClr val="002060"/>
                </a:solidFill>
              </a:rPr>
              <a:t>Con: gives away the element of surprise </a:t>
            </a:r>
          </a:p>
          <a:p>
            <a:pPr lvl="0"/>
            <a:r>
              <a:rPr lang="en-US" dirty="0">
                <a:solidFill>
                  <a:srgbClr val="002060"/>
                </a:solidFill>
              </a:rPr>
              <a:t>Electronic delivery during Deposition</a:t>
            </a:r>
          </a:p>
          <a:p>
            <a:pPr lvl="1"/>
            <a:r>
              <a:rPr lang="en-US" dirty="0">
                <a:solidFill>
                  <a:srgbClr val="002060"/>
                </a:solidFill>
              </a:rPr>
              <a:t>Pro: You take advantage of the surprise</a:t>
            </a:r>
          </a:p>
          <a:p>
            <a:pPr lvl="1"/>
            <a:r>
              <a:rPr lang="en-US" dirty="0">
                <a:solidFill>
                  <a:srgbClr val="002060"/>
                </a:solidFill>
              </a:rPr>
              <a:t>Con: If the witness is friendly, there may be advantages of providing an early copy of depositions</a:t>
            </a:r>
          </a:p>
          <a:p>
            <a:pPr lvl="1"/>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4279365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Exhibits</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9001C7CE-D746-4913-802D-9BE0FA7A9BE8}"/>
              </a:ext>
            </a:extLst>
          </p:cNvPr>
          <p:cNvSpPr>
            <a:spLocks noGrp="1"/>
          </p:cNvSpPr>
          <p:nvPr>
            <p:ph idx="1"/>
          </p:nvPr>
        </p:nvSpPr>
        <p:spPr>
          <a:xfrm>
            <a:off x="1752600" y="1600201"/>
            <a:ext cx="6934200" cy="4525963"/>
          </a:xfrm>
        </p:spPr>
        <p:txBody>
          <a:bodyPr>
            <a:normAutofit/>
          </a:bodyPr>
          <a:lstStyle/>
          <a:p>
            <a:r>
              <a:rPr lang="en-US" dirty="0">
                <a:solidFill>
                  <a:srgbClr val="002060"/>
                </a:solidFill>
              </a:rPr>
              <a:t>Consider hiring a Court Reporting company technician to help with exhibits </a:t>
            </a:r>
          </a:p>
          <a:p>
            <a:r>
              <a:rPr lang="en-US" dirty="0">
                <a:solidFill>
                  <a:srgbClr val="002060"/>
                </a:solidFill>
              </a:rPr>
              <a:t>Have a partner or assistant available to help with exhibits during depositions</a:t>
            </a:r>
          </a:p>
          <a:p>
            <a:endParaRPr lang="en-US" dirty="0">
              <a:solidFill>
                <a:srgbClr val="002060"/>
              </a:solidFill>
            </a:endParaRPr>
          </a:p>
        </p:txBody>
      </p:sp>
    </p:spTree>
    <p:extLst>
      <p:ext uri="{BB962C8B-B14F-4D97-AF65-F5344CB8AC3E}">
        <p14:creationId xmlns:p14="http://schemas.microsoft.com/office/powerpoint/2010/main" val="7647406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Exhibits</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a:extLst>
              <a:ext uri="{FF2B5EF4-FFF2-40B4-BE49-F238E27FC236}">
                <a16:creationId xmlns:a16="http://schemas.microsoft.com/office/drawing/2014/main" id="{1E604A8E-A1C7-4425-A001-3C287138A52F}"/>
              </a:ext>
            </a:extLst>
          </p:cNvPr>
          <p:cNvPicPr>
            <a:picLocks noGrp="1" noChangeAspect="1"/>
          </p:cNvPicPr>
          <p:nvPr>
            <p:ph idx="1"/>
          </p:nvPr>
        </p:nvPicPr>
        <p:blipFill>
          <a:blip r:embed="rId4"/>
          <a:stretch>
            <a:fillRect/>
          </a:stretch>
        </p:blipFill>
        <p:spPr>
          <a:xfrm>
            <a:off x="2530229" y="1199420"/>
            <a:ext cx="5378942" cy="5587429"/>
          </a:xfrm>
          <a:prstGeom prst="rect">
            <a:avLst/>
          </a:prstGeom>
        </p:spPr>
      </p:pic>
    </p:spTree>
    <p:extLst>
      <p:ext uri="{BB962C8B-B14F-4D97-AF65-F5344CB8AC3E}">
        <p14:creationId xmlns:p14="http://schemas.microsoft.com/office/powerpoint/2010/main" val="2224673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Exhibits</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Online Media 5">
            <a:hlinkClick r:id="" action="ppaction://media"/>
            <a:extLst>
              <a:ext uri="{FF2B5EF4-FFF2-40B4-BE49-F238E27FC236}">
                <a16:creationId xmlns:a16="http://schemas.microsoft.com/office/drawing/2014/main" id="{A4350B19-0FE5-49BB-BC81-6C513A41C357}"/>
              </a:ext>
            </a:extLst>
          </p:cNvPr>
          <p:cNvPicPr>
            <a:picLocks noGrp="1" noRot="1" noChangeAspect="1"/>
          </p:cNvPicPr>
          <p:nvPr>
            <p:ph idx="1"/>
            <a:videoFile r:link="rId1"/>
          </p:nvPr>
        </p:nvPicPr>
        <p:blipFill>
          <a:blip r:embed="rId5"/>
          <a:stretch>
            <a:fillRect/>
          </a:stretch>
        </p:blipFill>
        <p:spPr>
          <a:xfrm>
            <a:off x="2286000" y="1690688"/>
            <a:ext cx="6146800" cy="3457575"/>
          </a:xfrm>
          <a:prstGeom prst="rect">
            <a:avLst/>
          </a:prstGeom>
        </p:spPr>
      </p:pic>
    </p:spTree>
    <p:extLst>
      <p:ext uri="{BB962C8B-B14F-4D97-AF65-F5344CB8AC3E}">
        <p14:creationId xmlns:p14="http://schemas.microsoft.com/office/powerpoint/2010/main" val="2869532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599" y="76200"/>
            <a:ext cx="7235825" cy="1066800"/>
          </a:xfrm>
        </p:spPr>
        <p:txBody>
          <a:bodyPr>
            <a:normAutofit/>
          </a:bodyPr>
          <a:lstStyle/>
          <a:p>
            <a:r>
              <a:rPr lang="en-US" u="sng" dirty="0">
                <a:solidFill>
                  <a:srgbClr val="142762"/>
                </a:solidFill>
                <a:latin typeface="Georgia" panose="02040502050405020303" pitchFamily="18" charset="0"/>
              </a:rPr>
              <a:t>Stipulations</a:t>
            </a:r>
            <a:endParaRPr lang="en-US" sz="4200" u="sng"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9001C7CE-D746-4913-802D-9BE0FA7A9BE8}"/>
              </a:ext>
            </a:extLst>
          </p:cNvPr>
          <p:cNvSpPr>
            <a:spLocks noGrp="1"/>
          </p:cNvSpPr>
          <p:nvPr>
            <p:ph idx="1"/>
          </p:nvPr>
        </p:nvSpPr>
        <p:spPr>
          <a:xfrm>
            <a:off x="1752599" y="990600"/>
            <a:ext cx="7086601" cy="5638800"/>
          </a:xfrm>
        </p:spPr>
        <p:txBody>
          <a:bodyPr>
            <a:normAutofit fontScale="85000" lnSpcReduction="10000"/>
          </a:bodyPr>
          <a:lstStyle/>
          <a:p>
            <a:r>
              <a:rPr lang="en-US" dirty="0">
                <a:solidFill>
                  <a:srgbClr val="002060"/>
                </a:solidFill>
              </a:rPr>
              <a:t>Agree that deposition will be taken remotely, including administering the oath remotely</a:t>
            </a:r>
          </a:p>
          <a:p>
            <a:r>
              <a:rPr lang="en-US" dirty="0">
                <a:solidFill>
                  <a:srgbClr val="002060"/>
                </a:solidFill>
              </a:rPr>
              <a:t>Identify the platform (i.e. zoom)</a:t>
            </a:r>
          </a:p>
          <a:p>
            <a:r>
              <a:rPr lang="en-US" dirty="0">
                <a:solidFill>
                  <a:srgbClr val="002060"/>
                </a:solidFill>
              </a:rPr>
              <a:t>Identify the court reporting company and any other third party vendors providing tech support</a:t>
            </a:r>
          </a:p>
          <a:p>
            <a:r>
              <a:rPr lang="en-US" dirty="0">
                <a:solidFill>
                  <a:srgbClr val="002060"/>
                </a:solidFill>
              </a:rPr>
              <a:t>Create a procedure for making objections</a:t>
            </a:r>
          </a:p>
          <a:p>
            <a:r>
              <a:rPr lang="en-US" dirty="0">
                <a:solidFill>
                  <a:srgbClr val="002060"/>
                </a:solidFill>
              </a:rPr>
              <a:t>Lay out who will be recorded during the deposition</a:t>
            </a:r>
          </a:p>
          <a:p>
            <a:r>
              <a:rPr lang="en-US" dirty="0">
                <a:solidFill>
                  <a:srgbClr val="002060"/>
                </a:solidFill>
              </a:rPr>
              <a:t>Get an agreement that opposing counsel will not coach witness during the deposition</a:t>
            </a:r>
          </a:p>
          <a:p>
            <a:r>
              <a:rPr lang="en-US" dirty="0">
                <a:solidFill>
                  <a:srgbClr val="002060"/>
                </a:solidFill>
              </a:rPr>
              <a:t>Dictate how exhibits will be provided </a:t>
            </a:r>
          </a:p>
          <a:p>
            <a:r>
              <a:rPr lang="en-US" dirty="0">
                <a:solidFill>
                  <a:srgbClr val="002060"/>
                </a:solidFill>
              </a:rPr>
              <a:t>Protective order considerations</a:t>
            </a: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42486191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599" y="76200"/>
            <a:ext cx="7235825" cy="914400"/>
          </a:xfrm>
        </p:spPr>
        <p:txBody>
          <a:bodyPr>
            <a:normAutofit/>
          </a:bodyPr>
          <a:lstStyle/>
          <a:p>
            <a:r>
              <a:rPr lang="en-US" u="sng" dirty="0">
                <a:solidFill>
                  <a:srgbClr val="142762"/>
                </a:solidFill>
                <a:latin typeface="Georgia" panose="02040502050405020303" pitchFamily="18" charset="0"/>
              </a:rPr>
              <a:t>Controlling the Witness</a:t>
            </a:r>
            <a:endParaRPr lang="en-US" sz="4200" u="sng"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9001C7CE-D746-4913-802D-9BE0FA7A9BE8}"/>
              </a:ext>
            </a:extLst>
          </p:cNvPr>
          <p:cNvSpPr>
            <a:spLocks noGrp="1"/>
          </p:cNvSpPr>
          <p:nvPr>
            <p:ph idx="1"/>
          </p:nvPr>
        </p:nvSpPr>
        <p:spPr>
          <a:xfrm>
            <a:off x="1752599" y="990600"/>
            <a:ext cx="7235825" cy="5867400"/>
          </a:xfrm>
        </p:spPr>
        <p:txBody>
          <a:bodyPr>
            <a:normAutofit fontScale="85000" lnSpcReduction="20000"/>
          </a:bodyPr>
          <a:lstStyle/>
          <a:p>
            <a:r>
              <a:rPr lang="en-US" dirty="0">
                <a:solidFill>
                  <a:srgbClr val="002060"/>
                </a:solidFill>
              </a:rPr>
              <a:t>Ask the deponent foundational questions to eliminate challenges to the testimony later</a:t>
            </a:r>
          </a:p>
          <a:p>
            <a:pPr lvl="1"/>
            <a:r>
              <a:rPr lang="en-US" dirty="0">
                <a:solidFill>
                  <a:srgbClr val="002060"/>
                </a:solidFill>
              </a:rPr>
              <a:t>Are you in an environment suitable for giving testimony. Please notify me if that changes</a:t>
            </a:r>
          </a:p>
          <a:p>
            <a:pPr lvl="1"/>
            <a:r>
              <a:rPr lang="en-US" dirty="0">
                <a:solidFill>
                  <a:srgbClr val="002060"/>
                </a:solidFill>
              </a:rPr>
              <a:t>Can you hear me clearly? If you cannot, please let me know</a:t>
            </a:r>
          </a:p>
          <a:p>
            <a:pPr lvl="1"/>
            <a:r>
              <a:rPr lang="en-US" dirty="0">
                <a:solidFill>
                  <a:srgbClr val="002060"/>
                </a:solidFill>
              </a:rPr>
              <a:t>If you experience any technical issues, please let me know</a:t>
            </a:r>
          </a:p>
          <a:p>
            <a:pPr lvl="1"/>
            <a:r>
              <a:rPr lang="en-US" dirty="0">
                <a:solidFill>
                  <a:srgbClr val="002060"/>
                </a:solidFill>
              </a:rPr>
              <a:t>Are you alone? Can you show me the room? Please notify me if anyone enters the room</a:t>
            </a:r>
          </a:p>
          <a:p>
            <a:pPr lvl="1"/>
            <a:r>
              <a:rPr lang="en-US" dirty="0">
                <a:solidFill>
                  <a:srgbClr val="002060"/>
                </a:solidFill>
              </a:rPr>
              <a:t>Please turn off all cell phones, apple watches, iPads or </a:t>
            </a:r>
            <a:r>
              <a:rPr lang="en-US">
                <a:solidFill>
                  <a:srgbClr val="002060"/>
                </a:solidFill>
              </a:rPr>
              <a:t>other device </a:t>
            </a:r>
            <a:r>
              <a:rPr lang="en-US" dirty="0">
                <a:solidFill>
                  <a:srgbClr val="002060"/>
                </a:solidFill>
              </a:rPr>
              <a:t>that will not be used in this deposition</a:t>
            </a:r>
          </a:p>
          <a:p>
            <a:pPr lvl="1"/>
            <a:r>
              <a:rPr lang="en-US" dirty="0">
                <a:solidFill>
                  <a:srgbClr val="002060"/>
                </a:solidFill>
              </a:rPr>
              <a:t>Do you have any notes in front of you?</a:t>
            </a:r>
          </a:p>
          <a:p>
            <a:pPr lvl="1"/>
            <a:r>
              <a:rPr lang="en-US" dirty="0">
                <a:solidFill>
                  <a:srgbClr val="002060"/>
                </a:solidFill>
              </a:rPr>
              <a:t>Advise deponent to look at the camera when answering questions </a:t>
            </a: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p:txBody>
      </p:sp>
    </p:spTree>
    <p:extLst>
      <p:ext uri="{BB962C8B-B14F-4D97-AF65-F5344CB8AC3E}">
        <p14:creationId xmlns:p14="http://schemas.microsoft.com/office/powerpoint/2010/main" val="537954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a:extLst>
              <a:ext uri="{FF2B5EF4-FFF2-40B4-BE49-F238E27FC236}">
                <a16:creationId xmlns:a16="http://schemas.microsoft.com/office/drawing/2014/main" id="{133FBCE0-6186-42DD-9FD3-88C9DA79B7D1}"/>
              </a:ext>
            </a:extLst>
          </p:cNvPr>
          <p:cNvPicPr>
            <a:picLocks noGrp="1" noChangeAspect="1"/>
          </p:cNvPicPr>
          <p:nvPr>
            <p:ph idx="1"/>
          </p:nvPr>
        </p:nvPicPr>
        <p:blipFill>
          <a:blip r:embed="rId4"/>
          <a:stretch>
            <a:fillRect/>
          </a:stretch>
        </p:blipFill>
        <p:spPr>
          <a:xfrm>
            <a:off x="2362200" y="1295400"/>
            <a:ext cx="5793719" cy="3644106"/>
          </a:xfrm>
          <a:prstGeom prst="rect">
            <a:avLst/>
          </a:prstGeom>
        </p:spPr>
      </p:pic>
    </p:spTree>
    <p:extLst>
      <p:ext uri="{BB962C8B-B14F-4D97-AF65-F5344CB8AC3E}">
        <p14:creationId xmlns:p14="http://schemas.microsoft.com/office/powerpoint/2010/main" val="383372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21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52600" y="160335"/>
            <a:ext cx="6934200" cy="1143000"/>
          </a:xfrm>
        </p:spPr>
        <p:txBody>
          <a:bodyPr/>
          <a:lstStyle/>
          <a:p>
            <a:r>
              <a:rPr lang="en-US" dirty="0">
                <a:solidFill>
                  <a:schemeClr val="tx2">
                    <a:lumMod val="75000"/>
                  </a:schemeClr>
                </a:solidFill>
                <a:latin typeface="Georgia" panose="02040502050405020303" pitchFamily="18" charset="0"/>
              </a:rPr>
              <a:t>What do we do?</a:t>
            </a:r>
            <a:endParaRPr lang="en-US" dirty="0">
              <a:latin typeface="Georgia" panose="02040502050405020303" pitchFamily="18" charset="0"/>
            </a:endParaRPr>
          </a:p>
        </p:txBody>
      </p:sp>
      <p:sp>
        <p:nvSpPr>
          <p:cNvPr id="5" name="Content Placeholder 3"/>
          <p:cNvSpPr>
            <a:spLocks noGrp="1"/>
          </p:cNvSpPr>
          <p:nvPr>
            <p:ph sz="half" idx="1"/>
          </p:nvPr>
        </p:nvSpPr>
        <p:spPr>
          <a:xfrm>
            <a:off x="1828800" y="1219201"/>
            <a:ext cx="6781800" cy="4906964"/>
          </a:xfrm>
        </p:spPr>
        <p:txBody>
          <a:bodyPr>
            <a:normAutofit lnSpcReduction="10000"/>
          </a:bodyPr>
          <a:lstStyle/>
          <a:p>
            <a:pPr marL="0" indent="0">
              <a:buNone/>
            </a:pPr>
            <a:r>
              <a:rPr lang="en-US" u="sng" dirty="0">
                <a:solidFill>
                  <a:schemeClr val="tx2">
                    <a:lumMod val="75000"/>
                  </a:schemeClr>
                </a:solidFill>
                <a:latin typeface="Georgia" panose="02040502050405020303" pitchFamily="18" charset="0"/>
              </a:rPr>
              <a:t>Ethics Counsel</a:t>
            </a:r>
          </a:p>
          <a:p>
            <a:r>
              <a:rPr lang="en-US" dirty="0">
                <a:solidFill>
                  <a:schemeClr val="tx2">
                    <a:lumMod val="75000"/>
                  </a:schemeClr>
                </a:solidFill>
                <a:latin typeface="Georgia" panose="02040502050405020303" pitchFamily="18" charset="0"/>
              </a:rPr>
              <a:t>Informal Ethics Opinion</a:t>
            </a:r>
          </a:p>
          <a:p>
            <a:r>
              <a:rPr lang="en-US" dirty="0">
                <a:solidFill>
                  <a:schemeClr val="tx2">
                    <a:lumMod val="75000"/>
                  </a:schemeClr>
                </a:solidFill>
                <a:latin typeface="Georgia" panose="02040502050405020303" pitchFamily="18" charset="0"/>
              </a:rPr>
              <a:t>Represent the Bar in Litigation</a:t>
            </a:r>
          </a:p>
          <a:p>
            <a:r>
              <a:rPr lang="en-US" dirty="0">
                <a:solidFill>
                  <a:schemeClr val="tx2">
                    <a:lumMod val="75000"/>
                  </a:schemeClr>
                </a:solidFill>
                <a:latin typeface="Georgia" panose="02040502050405020303" pitchFamily="18" charset="0"/>
              </a:rPr>
              <a:t>Support the Executive Director &amp; Bar Departments</a:t>
            </a:r>
          </a:p>
          <a:p>
            <a:r>
              <a:rPr lang="en-US" dirty="0">
                <a:solidFill>
                  <a:schemeClr val="tx2">
                    <a:lumMod val="75000"/>
                  </a:schemeClr>
                </a:solidFill>
                <a:latin typeface="Georgia" panose="02040502050405020303" pitchFamily="18" charset="0"/>
              </a:rPr>
              <a:t>CLE Presentations</a:t>
            </a:r>
          </a:p>
          <a:p>
            <a:r>
              <a:rPr lang="en-US" dirty="0">
                <a:solidFill>
                  <a:schemeClr val="tx2">
                    <a:lumMod val="75000"/>
                  </a:schemeClr>
                </a:solidFill>
                <a:latin typeface="Georgia" panose="02040502050405020303" pitchFamily="18" charset="0"/>
              </a:rPr>
              <a:t>“Any other duty or responsibility conferred … by the Executive Committee of the Board of Bar Commissioners of the Alabama State Bar.”</a:t>
            </a:r>
          </a:p>
          <a:p>
            <a:endParaRPr lang="en-US" dirty="0"/>
          </a:p>
          <a:p>
            <a:endParaRPr lang="en-US" dirty="0"/>
          </a:p>
        </p:txBody>
      </p:sp>
    </p:spTree>
    <p:extLst>
      <p:ext uri="{BB962C8B-B14F-4D97-AF65-F5344CB8AC3E}">
        <p14:creationId xmlns:p14="http://schemas.microsoft.com/office/powerpoint/2010/main" val="793823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dirty="0">
                <a:solidFill>
                  <a:srgbClr val="142762"/>
                </a:solidFill>
                <a:latin typeface="Georgia" panose="02040502050405020303" pitchFamily="18" charset="0"/>
              </a:rPr>
              <a:t>Zoom Hearings</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a:extLst>
              <a:ext uri="{FF2B5EF4-FFF2-40B4-BE49-F238E27FC236}">
                <a16:creationId xmlns:a16="http://schemas.microsoft.com/office/drawing/2014/main" id="{1D9BD78E-4166-4291-A5B9-647489213CA1}"/>
              </a:ext>
            </a:extLst>
          </p:cNvPr>
          <p:cNvPicPr>
            <a:picLocks noGrp="1" noChangeAspect="1"/>
          </p:cNvPicPr>
          <p:nvPr>
            <p:ph idx="1"/>
          </p:nvPr>
        </p:nvPicPr>
        <p:blipFill>
          <a:blip r:embed="rId4"/>
          <a:stretch>
            <a:fillRect/>
          </a:stretch>
        </p:blipFill>
        <p:spPr>
          <a:xfrm>
            <a:off x="1867922" y="1981200"/>
            <a:ext cx="6703555" cy="3320256"/>
          </a:xfrm>
          <a:prstGeom prst="rect">
            <a:avLst/>
          </a:prstGeom>
        </p:spPr>
      </p:pic>
    </p:spTree>
    <p:extLst>
      <p:ext uri="{BB962C8B-B14F-4D97-AF65-F5344CB8AC3E}">
        <p14:creationId xmlns:p14="http://schemas.microsoft.com/office/powerpoint/2010/main" val="2600607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Witness Prep</a:t>
            </a:r>
            <a:endParaRPr lang="en-US" sz="4200" dirty="0">
              <a:solidFill>
                <a:srgbClr val="142762"/>
              </a:solidFill>
              <a:latin typeface="Georgia" panose="02040502050405020303" pitchFamily="18" charset="0"/>
            </a:endParaRP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a:extLst>
              <a:ext uri="{FF2B5EF4-FFF2-40B4-BE49-F238E27FC236}">
                <a16:creationId xmlns:a16="http://schemas.microsoft.com/office/drawing/2014/main" id="{BFF53136-72A8-42D2-A779-C71BD5F4BABD}"/>
              </a:ext>
            </a:extLst>
          </p:cNvPr>
          <p:cNvPicPr>
            <a:picLocks noGrp="1" noChangeAspect="1"/>
          </p:cNvPicPr>
          <p:nvPr>
            <p:ph idx="1"/>
          </p:nvPr>
        </p:nvPicPr>
        <p:blipFill>
          <a:blip r:embed="rId4"/>
          <a:stretch>
            <a:fillRect/>
          </a:stretch>
        </p:blipFill>
        <p:spPr>
          <a:xfrm>
            <a:off x="2133600" y="1828800"/>
            <a:ext cx="6321238" cy="3792743"/>
          </a:xfrm>
          <a:prstGeom prst="rect">
            <a:avLst/>
          </a:prstGeom>
        </p:spPr>
      </p:pic>
    </p:spTree>
    <p:extLst>
      <p:ext uri="{BB962C8B-B14F-4D97-AF65-F5344CB8AC3E}">
        <p14:creationId xmlns:p14="http://schemas.microsoft.com/office/powerpoint/2010/main" val="2273284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F5A6E35-E1C6-4454-AD52-8712D70E2680}"/>
              </a:ext>
            </a:extLst>
          </p:cNvPr>
          <p:cNvPicPr>
            <a:picLocks noChangeAspect="1"/>
          </p:cNvPicPr>
          <p:nvPr/>
        </p:nvPicPr>
        <p:blipFill>
          <a:blip r:embed="rId4"/>
          <a:stretch>
            <a:fillRect/>
          </a:stretch>
        </p:blipFill>
        <p:spPr>
          <a:xfrm>
            <a:off x="3886200" y="160338"/>
            <a:ext cx="2209800" cy="1795107"/>
          </a:xfrm>
          <a:prstGeom prst="rect">
            <a:avLst/>
          </a:prstGeom>
        </p:spPr>
      </p:pic>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Content Placeholder 2"/>
          <p:cNvSpPr>
            <a:spLocks noGrp="1"/>
          </p:cNvSpPr>
          <p:nvPr>
            <p:ph idx="1"/>
          </p:nvPr>
        </p:nvSpPr>
        <p:spPr>
          <a:xfrm>
            <a:off x="1600200" y="2034040"/>
            <a:ext cx="7467600" cy="4862440"/>
          </a:xfrm>
        </p:spPr>
        <p:txBody>
          <a:bodyPr>
            <a:normAutofit fontScale="62500" lnSpcReduction="20000"/>
          </a:bodyPr>
          <a:lstStyle/>
          <a:p>
            <a:r>
              <a:rPr lang="en-US" sz="4600" dirty="0">
                <a:solidFill>
                  <a:srgbClr val="142762"/>
                </a:solidFill>
              </a:rPr>
              <a:t>Discuss the role of the witness and effective demeanor</a:t>
            </a:r>
          </a:p>
          <a:p>
            <a:r>
              <a:rPr lang="en-US" sz="4600" dirty="0">
                <a:solidFill>
                  <a:srgbClr val="142762"/>
                </a:solidFill>
              </a:rPr>
              <a:t>Inviting the witness to provide truthful testimony favorable to the client</a:t>
            </a:r>
          </a:p>
          <a:p>
            <a:r>
              <a:rPr lang="en-US" sz="4600" dirty="0">
                <a:solidFill>
                  <a:srgbClr val="142762"/>
                </a:solidFill>
              </a:rPr>
              <a:t>Discuss the witness’s recollection and probable testimony</a:t>
            </a:r>
          </a:p>
          <a:p>
            <a:r>
              <a:rPr lang="en-US" sz="4600" dirty="0">
                <a:solidFill>
                  <a:srgbClr val="142762"/>
                </a:solidFill>
              </a:rPr>
              <a:t>Instructing the witness how to testify</a:t>
            </a:r>
          </a:p>
          <a:p>
            <a:r>
              <a:rPr lang="en-US" sz="4600" dirty="0">
                <a:solidFill>
                  <a:srgbClr val="142762"/>
                </a:solidFill>
              </a:rPr>
              <a:t>Discussing the applicability of law to the events at issue</a:t>
            </a:r>
          </a:p>
          <a:p>
            <a:r>
              <a:rPr lang="en-US" sz="4600" dirty="0">
                <a:solidFill>
                  <a:srgbClr val="142762"/>
                </a:solidFill>
              </a:rPr>
              <a:t>Reviewing the factual context into which the witness’s observation or opinions will fit</a:t>
            </a:r>
          </a:p>
          <a:p>
            <a:pPr marL="0" indent="0">
              <a:buNone/>
            </a:pPr>
            <a:endParaRPr lang="en-US" dirty="0">
              <a:solidFill>
                <a:srgbClr val="142762"/>
              </a:solidFill>
            </a:endParaRPr>
          </a:p>
        </p:txBody>
      </p:sp>
    </p:spTree>
    <p:extLst>
      <p:ext uri="{BB962C8B-B14F-4D97-AF65-F5344CB8AC3E}">
        <p14:creationId xmlns:p14="http://schemas.microsoft.com/office/powerpoint/2010/main" val="4074573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F5A6E35-E1C6-4454-AD52-8712D70E2680}"/>
              </a:ext>
            </a:extLst>
          </p:cNvPr>
          <p:cNvPicPr>
            <a:picLocks noChangeAspect="1"/>
          </p:cNvPicPr>
          <p:nvPr/>
        </p:nvPicPr>
        <p:blipFill>
          <a:blip r:embed="rId4"/>
          <a:stretch>
            <a:fillRect/>
          </a:stretch>
        </p:blipFill>
        <p:spPr>
          <a:xfrm>
            <a:off x="3886200" y="130628"/>
            <a:ext cx="2297710" cy="1866520"/>
          </a:xfrm>
          <a:prstGeom prst="rect">
            <a:avLst/>
          </a:prstGeom>
        </p:spPr>
      </p:pic>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Content Placeholder 2"/>
          <p:cNvSpPr>
            <a:spLocks noGrp="1"/>
          </p:cNvSpPr>
          <p:nvPr>
            <p:ph idx="1"/>
          </p:nvPr>
        </p:nvSpPr>
        <p:spPr>
          <a:xfrm>
            <a:off x="1600200" y="2034040"/>
            <a:ext cx="7467600" cy="4862440"/>
          </a:xfrm>
        </p:spPr>
        <p:txBody>
          <a:bodyPr>
            <a:normAutofit fontScale="55000" lnSpcReduction="20000"/>
          </a:bodyPr>
          <a:lstStyle/>
          <a:p>
            <a:r>
              <a:rPr lang="en-US" sz="4600" dirty="0">
                <a:solidFill>
                  <a:srgbClr val="142762"/>
                </a:solidFill>
              </a:rPr>
              <a:t>Reviewing documents or other physical evidence that may be introduced </a:t>
            </a:r>
          </a:p>
          <a:p>
            <a:r>
              <a:rPr lang="en-US" sz="4600" dirty="0">
                <a:solidFill>
                  <a:srgbClr val="142762"/>
                </a:solidFill>
              </a:rPr>
              <a:t>Preparing the witness for probable lines of hostile examination that the witness should be prepared </a:t>
            </a:r>
          </a:p>
          <a:p>
            <a:r>
              <a:rPr lang="en-US" sz="4600" dirty="0">
                <a:solidFill>
                  <a:srgbClr val="142762"/>
                </a:solidFill>
              </a:rPr>
              <a:t>Rehearsing testimony</a:t>
            </a:r>
          </a:p>
          <a:p>
            <a:r>
              <a:rPr lang="en-US" sz="4600" dirty="0">
                <a:solidFill>
                  <a:srgbClr val="142762"/>
                </a:solidFill>
              </a:rPr>
              <a:t>Suggest choice of words that might be used to make the witness’ meaning clearer </a:t>
            </a:r>
          </a:p>
          <a:p>
            <a:r>
              <a:rPr lang="en-US" sz="4600" dirty="0">
                <a:solidFill>
                  <a:srgbClr val="142762"/>
                </a:solidFill>
              </a:rPr>
              <a:t>Suggest subject matter to focus on in responding to questions</a:t>
            </a:r>
          </a:p>
          <a:p>
            <a:r>
              <a:rPr lang="en-US" sz="4600" dirty="0">
                <a:solidFill>
                  <a:srgbClr val="142762"/>
                </a:solidFill>
              </a:rPr>
              <a:t>Advising witness to only answer the question asked and not to provide more information than is asked of the witness </a:t>
            </a:r>
          </a:p>
          <a:p>
            <a:pPr marL="0" indent="0">
              <a:buNone/>
            </a:pPr>
            <a:endParaRPr lang="en-US" dirty="0">
              <a:solidFill>
                <a:srgbClr val="142762"/>
              </a:solidFill>
            </a:endParaRPr>
          </a:p>
        </p:txBody>
      </p:sp>
    </p:spTree>
    <p:extLst>
      <p:ext uri="{BB962C8B-B14F-4D97-AF65-F5344CB8AC3E}">
        <p14:creationId xmlns:p14="http://schemas.microsoft.com/office/powerpoint/2010/main" val="2838360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Content Placeholder 2"/>
          <p:cNvSpPr txBox="1">
            <a:spLocks/>
          </p:cNvSpPr>
          <p:nvPr/>
        </p:nvSpPr>
        <p:spPr>
          <a:xfrm>
            <a:off x="1752600" y="2209800"/>
            <a:ext cx="7162800" cy="4191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solidFill>
                  <a:srgbClr val="142762"/>
                </a:solidFill>
              </a:rPr>
              <a:t>Instruct the witness what to say</a:t>
            </a:r>
          </a:p>
          <a:p>
            <a:r>
              <a:rPr lang="en-US" dirty="0">
                <a:solidFill>
                  <a:srgbClr val="142762"/>
                </a:solidFill>
              </a:rPr>
              <a:t>Advise the witness to lie or intentionally mislead</a:t>
            </a:r>
          </a:p>
          <a:p>
            <a:r>
              <a:rPr lang="en-US" dirty="0">
                <a:solidFill>
                  <a:srgbClr val="142762"/>
                </a:solidFill>
              </a:rPr>
              <a:t>Cannot mislead or misstate other evidence or testimony to encourage witness to provide false testimony</a:t>
            </a:r>
          </a:p>
          <a:p>
            <a:r>
              <a:rPr lang="en-US" dirty="0">
                <a:solidFill>
                  <a:srgbClr val="142762"/>
                </a:solidFill>
              </a:rPr>
              <a:t>Do not suggest a change of words that alters in anyway the witness’s testimony </a:t>
            </a:r>
          </a:p>
        </p:txBody>
      </p:sp>
      <p:pic>
        <p:nvPicPr>
          <p:cNvPr id="5" name="Picture 4">
            <a:extLst>
              <a:ext uri="{FF2B5EF4-FFF2-40B4-BE49-F238E27FC236}">
                <a16:creationId xmlns:a16="http://schemas.microsoft.com/office/drawing/2014/main" id="{D9455BA2-7805-4CB8-A350-453FA5D185BE}"/>
              </a:ext>
            </a:extLst>
          </p:cNvPr>
          <p:cNvPicPr>
            <a:picLocks noChangeAspect="1"/>
          </p:cNvPicPr>
          <p:nvPr/>
        </p:nvPicPr>
        <p:blipFill rotWithShape="1">
          <a:blip r:embed="rId4"/>
          <a:srcRect l="49883" r="9361"/>
          <a:stretch/>
        </p:blipFill>
        <p:spPr>
          <a:xfrm>
            <a:off x="4038600" y="164692"/>
            <a:ext cx="1998549" cy="1897062"/>
          </a:xfrm>
          <a:prstGeom prst="rect">
            <a:avLst/>
          </a:prstGeom>
        </p:spPr>
      </p:pic>
    </p:spTree>
    <p:extLst>
      <p:ext uri="{BB962C8B-B14F-4D97-AF65-F5344CB8AC3E}">
        <p14:creationId xmlns:p14="http://schemas.microsoft.com/office/powerpoint/2010/main" val="3935586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274638"/>
            <a:ext cx="7467600" cy="1143000"/>
          </a:xfrm>
        </p:spPr>
        <p:txBody>
          <a:bodyPr>
            <a:normAutofit/>
          </a:bodyPr>
          <a:lstStyle/>
          <a:p>
            <a:r>
              <a:rPr lang="en-US" dirty="0">
                <a:solidFill>
                  <a:srgbClr val="142762"/>
                </a:solidFill>
                <a:latin typeface="Georgia" panose="02040502050405020303" pitchFamily="18" charset="0"/>
              </a:rPr>
              <a:t>Investigating</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Content Placeholder 6">
            <a:extLst>
              <a:ext uri="{FF2B5EF4-FFF2-40B4-BE49-F238E27FC236}">
                <a16:creationId xmlns:a16="http://schemas.microsoft.com/office/drawing/2014/main" id="{81A18A18-1666-4C8D-ACED-E1CEBA6EBC0D}"/>
              </a:ext>
            </a:extLst>
          </p:cNvPr>
          <p:cNvPicPr>
            <a:picLocks noGrp="1" noChangeAspect="1"/>
          </p:cNvPicPr>
          <p:nvPr>
            <p:ph idx="1"/>
          </p:nvPr>
        </p:nvPicPr>
        <p:blipFill>
          <a:blip r:embed="rId4"/>
          <a:stretch>
            <a:fillRect/>
          </a:stretch>
        </p:blipFill>
        <p:spPr>
          <a:xfrm>
            <a:off x="3352800" y="1828800"/>
            <a:ext cx="4119563" cy="4119563"/>
          </a:xfrm>
          <a:prstGeom prst="rect">
            <a:avLst/>
          </a:prstGeom>
        </p:spPr>
      </p:pic>
    </p:spTree>
    <p:extLst>
      <p:ext uri="{BB962C8B-B14F-4D97-AF65-F5344CB8AC3E}">
        <p14:creationId xmlns:p14="http://schemas.microsoft.com/office/powerpoint/2010/main" val="2860682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7315200" cy="1143000"/>
          </a:xfrm>
        </p:spPr>
        <p:txBody>
          <a:bodyPr>
            <a:normAutofit fontScale="90000"/>
          </a:bodyPr>
          <a:lstStyle/>
          <a:p>
            <a:r>
              <a:rPr lang="en-US" dirty="0">
                <a:solidFill>
                  <a:srgbClr val="142762"/>
                </a:solidFill>
                <a:latin typeface="Georgia" panose="02040502050405020303" pitchFamily="18" charset="0"/>
              </a:rPr>
              <a:t>Rule 4.1</a:t>
            </a:r>
            <a:br>
              <a:rPr lang="en-US" dirty="0">
                <a:solidFill>
                  <a:srgbClr val="142762"/>
                </a:solidFill>
                <a:latin typeface="Georgia" panose="02040502050405020303" pitchFamily="18" charset="0"/>
              </a:rPr>
            </a:br>
            <a:r>
              <a:rPr lang="en-US" sz="3800" dirty="0">
                <a:solidFill>
                  <a:srgbClr val="142762"/>
                </a:solidFill>
                <a:latin typeface="Georgia" panose="02040502050405020303" pitchFamily="18" charset="0"/>
              </a:rPr>
              <a:t>Truthfulness in Statements to Others</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Content Placeholder 2"/>
          <p:cNvSpPr>
            <a:spLocks noGrp="1"/>
          </p:cNvSpPr>
          <p:nvPr>
            <p:ph idx="1"/>
          </p:nvPr>
        </p:nvSpPr>
        <p:spPr>
          <a:xfrm>
            <a:off x="1676400" y="1600201"/>
            <a:ext cx="7010400" cy="4525963"/>
          </a:xfrm>
        </p:spPr>
        <p:txBody>
          <a:bodyPr>
            <a:normAutofit/>
          </a:bodyPr>
          <a:lstStyle/>
          <a:p>
            <a:r>
              <a:rPr lang="en-US" dirty="0">
                <a:solidFill>
                  <a:srgbClr val="142762"/>
                </a:solidFill>
              </a:rPr>
              <a:t>In the course of representing a client a lawyer shall not knowingly: (a) Make a false statement of material fact or law to a third person; or (b) Fail to disclose a material fact to a third person when disclosure is necessary to avoid assisting a criminal or fraudulent act by a client, unless disclosure is prohibited by Rule 1.6. </a:t>
            </a:r>
          </a:p>
        </p:txBody>
      </p:sp>
    </p:spTree>
    <p:extLst>
      <p:ext uri="{BB962C8B-B14F-4D97-AF65-F5344CB8AC3E}">
        <p14:creationId xmlns:p14="http://schemas.microsoft.com/office/powerpoint/2010/main" val="3370499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Catfishing</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5" name="Picture 4">
            <a:extLst>
              <a:ext uri="{FF2B5EF4-FFF2-40B4-BE49-F238E27FC236}">
                <a16:creationId xmlns:a16="http://schemas.microsoft.com/office/drawing/2014/main" id="{EBE66E7B-98A8-489A-8A7E-0537623CC44F}"/>
              </a:ext>
            </a:extLst>
          </p:cNvPr>
          <p:cNvPicPr>
            <a:picLocks noChangeAspect="1"/>
          </p:cNvPicPr>
          <p:nvPr/>
        </p:nvPicPr>
        <p:blipFill>
          <a:blip r:embed="rId4"/>
          <a:stretch>
            <a:fillRect/>
          </a:stretch>
        </p:blipFill>
        <p:spPr>
          <a:xfrm>
            <a:off x="2667000" y="2057400"/>
            <a:ext cx="5374821" cy="3009900"/>
          </a:xfrm>
          <a:prstGeom prst="rect">
            <a:avLst/>
          </a:prstGeom>
        </p:spPr>
      </p:pic>
    </p:spTree>
    <p:extLst>
      <p:ext uri="{BB962C8B-B14F-4D97-AF65-F5344CB8AC3E}">
        <p14:creationId xmlns:p14="http://schemas.microsoft.com/office/powerpoint/2010/main" val="23352412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dirty="0">
                <a:solidFill>
                  <a:srgbClr val="142762"/>
                </a:solidFill>
                <a:latin typeface="Georgia" panose="02040502050405020303" pitchFamily="18" charset="0"/>
              </a:rPr>
              <a:t>Zoom Client Meetings</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a:extLst>
              <a:ext uri="{FF2B5EF4-FFF2-40B4-BE49-F238E27FC236}">
                <a16:creationId xmlns:a16="http://schemas.microsoft.com/office/drawing/2014/main" id="{B9C42385-C999-4A57-BDDD-5928731218AF}"/>
              </a:ext>
            </a:extLst>
          </p:cNvPr>
          <p:cNvPicPr>
            <a:picLocks noGrp="1" noChangeAspect="1"/>
          </p:cNvPicPr>
          <p:nvPr>
            <p:ph idx="1"/>
          </p:nvPr>
        </p:nvPicPr>
        <p:blipFill>
          <a:blip r:embed="rId4"/>
          <a:stretch>
            <a:fillRect/>
          </a:stretch>
        </p:blipFill>
        <p:spPr>
          <a:xfrm>
            <a:off x="2362200" y="1964134"/>
            <a:ext cx="5859462" cy="2929731"/>
          </a:xfrm>
          <a:prstGeom prst="rect">
            <a:avLst/>
          </a:prstGeom>
        </p:spPr>
      </p:pic>
    </p:spTree>
    <p:extLst>
      <p:ext uri="{BB962C8B-B14F-4D97-AF65-F5344CB8AC3E}">
        <p14:creationId xmlns:p14="http://schemas.microsoft.com/office/powerpoint/2010/main" val="1669609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dirty="0">
                <a:solidFill>
                  <a:srgbClr val="142762"/>
                </a:solidFill>
                <a:latin typeface="Georgia" panose="02040502050405020303" pitchFamily="18" charset="0"/>
              </a:rPr>
              <a:t>Keeping clients informed</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905000"/>
            <a:ext cx="629026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6847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8"/>
            <a:ext cx="9161824" cy="687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1676400" y="228600"/>
            <a:ext cx="7391400" cy="1143000"/>
          </a:xfrm>
        </p:spPr>
        <p:txBody>
          <a:bodyPr>
            <a:normAutofit/>
          </a:bodyPr>
          <a:lstStyle/>
          <a:p>
            <a:r>
              <a:rPr lang="en-US" sz="4600" u="sng" dirty="0">
                <a:solidFill>
                  <a:srgbClr val="142762"/>
                </a:solidFill>
                <a:latin typeface="Georgia" panose="02040502050405020303" pitchFamily="18" charset="0"/>
              </a:rPr>
              <a:t>What can I help you with?</a:t>
            </a:r>
          </a:p>
        </p:txBody>
      </p:sp>
      <p:sp>
        <p:nvSpPr>
          <p:cNvPr id="6" name="Content Placeholder 5"/>
          <p:cNvSpPr>
            <a:spLocks noGrp="1"/>
          </p:cNvSpPr>
          <p:nvPr>
            <p:ph idx="1"/>
          </p:nvPr>
        </p:nvSpPr>
        <p:spPr>
          <a:xfrm>
            <a:off x="1981200" y="1613568"/>
            <a:ext cx="6705600" cy="4512596"/>
          </a:xfrm>
        </p:spPr>
        <p:txBody>
          <a:bodyPr>
            <a:noAutofit/>
          </a:bodyPr>
          <a:lstStyle/>
          <a:p>
            <a:pPr marL="0" indent="0">
              <a:buNone/>
            </a:pPr>
            <a:r>
              <a:rPr lang="en-US" sz="4000" dirty="0">
                <a:solidFill>
                  <a:srgbClr val="142762"/>
                </a:solidFill>
                <a:latin typeface="Georgia" panose="02040502050405020303" pitchFamily="18" charset="0"/>
              </a:rPr>
              <a:t>Give licensed Alabama attorneys a confidential opinion regarding the ethical propriety of their prospective conduct based upon a verifiable set of facts.</a:t>
            </a:r>
          </a:p>
        </p:txBody>
      </p:sp>
    </p:spTree>
    <p:extLst>
      <p:ext uri="{BB962C8B-B14F-4D97-AF65-F5344CB8AC3E}">
        <p14:creationId xmlns:p14="http://schemas.microsoft.com/office/powerpoint/2010/main" val="28648768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u="sng" dirty="0">
                <a:solidFill>
                  <a:srgbClr val="142762"/>
                </a:solidFill>
                <a:latin typeface="Georgia" panose="02040502050405020303" pitchFamily="18" charset="0"/>
              </a:rPr>
              <a:t>Rule 1.4 - Communication</a:t>
            </a:r>
          </a:p>
        </p:txBody>
      </p:sp>
      <p:sp>
        <p:nvSpPr>
          <p:cNvPr id="3" name="Content Placeholder 2"/>
          <p:cNvSpPr>
            <a:spLocks noGrp="1"/>
          </p:cNvSpPr>
          <p:nvPr>
            <p:ph idx="1"/>
          </p:nvPr>
        </p:nvSpPr>
        <p:spPr>
          <a:xfrm>
            <a:off x="1828800" y="1600201"/>
            <a:ext cx="6858000" cy="4525963"/>
          </a:xfrm>
        </p:spPr>
        <p:txBody>
          <a:bodyPr>
            <a:normAutofit fontScale="92500" lnSpcReduction="10000"/>
          </a:bodyPr>
          <a:lstStyle/>
          <a:p>
            <a:r>
              <a:rPr lang="en-US" dirty="0">
                <a:solidFill>
                  <a:srgbClr val="142762"/>
                </a:solidFill>
                <a:latin typeface="Georgia" panose="02040502050405020303" pitchFamily="18" charset="0"/>
              </a:rPr>
              <a:t>(a) A lawyer </a:t>
            </a:r>
            <a:r>
              <a:rPr lang="en-US" u="sng" dirty="0">
                <a:solidFill>
                  <a:srgbClr val="142762"/>
                </a:solidFill>
                <a:latin typeface="Georgia" panose="02040502050405020303" pitchFamily="18" charset="0"/>
              </a:rPr>
              <a:t>shall</a:t>
            </a:r>
            <a:r>
              <a:rPr lang="en-US" dirty="0">
                <a:solidFill>
                  <a:srgbClr val="142762"/>
                </a:solidFill>
                <a:latin typeface="Georgia" panose="02040502050405020303" pitchFamily="18" charset="0"/>
              </a:rPr>
              <a:t> keep a client reasonably informed about the status of a matter and promptly comply with reasonable requests for information.</a:t>
            </a:r>
          </a:p>
          <a:p>
            <a:r>
              <a:rPr lang="en-US" dirty="0">
                <a:solidFill>
                  <a:srgbClr val="142762"/>
                </a:solidFill>
                <a:latin typeface="Georgia" panose="02040502050405020303" pitchFamily="18" charset="0"/>
              </a:rPr>
              <a:t>(b) A lawyer </a:t>
            </a:r>
            <a:r>
              <a:rPr lang="en-US" u="sng" dirty="0">
                <a:solidFill>
                  <a:srgbClr val="142762"/>
                </a:solidFill>
                <a:latin typeface="Georgia" panose="02040502050405020303" pitchFamily="18" charset="0"/>
              </a:rPr>
              <a:t>shall</a:t>
            </a:r>
            <a:r>
              <a:rPr lang="en-US" dirty="0">
                <a:solidFill>
                  <a:srgbClr val="142762"/>
                </a:solidFill>
                <a:latin typeface="Georgia" panose="02040502050405020303" pitchFamily="18" charset="0"/>
              </a:rPr>
              <a:t> explain a matter to the extent reasonably necessary to permit the client to make informed decisions regarding the representation. </a:t>
            </a:r>
          </a:p>
        </p:txBody>
      </p:sp>
    </p:spTree>
    <p:extLst>
      <p:ext uri="{BB962C8B-B14F-4D97-AF65-F5344CB8AC3E}">
        <p14:creationId xmlns:p14="http://schemas.microsoft.com/office/powerpoint/2010/main" val="3844507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362200" y="1524000"/>
            <a:ext cx="5954426"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28800" y="457200"/>
            <a:ext cx="6934200" cy="630942"/>
          </a:xfrm>
          <a:prstGeom prst="rect">
            <a:avLst/>
          </a:prstGeom>
          <a:noFill/>
        </p:spPr>
        <p:txBody>
          <a:bodyPr wrap="square" rtlCol="0">
            <a:spAutoFit/>
          </a:bodyPr>
          <a:lstStyle/>
          <a:p>
            <a:pPr algn="ctr"/>
            <a:r>
              <a:rPr lang="en-US" sz="3500" dirty="0">
                <a:solidFill>
                  <a:srgbClr val="142762"/>
                </a:solidFill>
                <a:latin typeface="Georgia" panose="02040502050405020303" pitchFamily="18" charset="0"/>
              </a:rPr>
              <a:t>What you cannot do</a:t>
            </a:r>
          </a:p>
        </p:txBody>
      </p:sp>
    </p:spTree>
    <p:extLst>
      <p:ext uri="{BB962C8B-B14F-4D97-AF65-F5344CB8AC3E}">
        <p14:creationId xmlns:p14="http://schemas.microsoft.com/office/powerpoint/2010/main" val="40382458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0"/>
            <a:ext cx="6934200" cy="990600"/>
          </a:xfrm>
        </p:spPr>
        <p:txBody>
          <a:bodyPr>
            <a:normAutofit fontScale="90000"/>
          </a:bodyPr>
          <a:lstStyle/>
          <a:p>
            <a:r>
              <a:rPr lang="en-US" u="sng" dirty="0">
                <a:solidFill>
                  <a:srgbClr val="142762"/>
                </a:solidFill>
                <a:latin typeface="Georgia" panose="02040502050405020303" pitchFamily="18" charset="0"/>
              </a:rPr>
              <a:t>Does your client understand?</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ontent Placeholder 2"/>
          <p:cNvSpPr>
            <a:spLocks noGrp="1"/>
          </p:cNvSpPr>
          <p:nvPr>
            <p:ph idx="1"/>
          </p:nvPr>
        </p:nvSpPr>
        <p:spPr>
          <a:xfrm>
            <a:off x="1752600" y="914400"/>
            <a:ext cx="7086600" cy="5791199"/>
          </a:xfrm>
        </p:spPr>
        <p:txBody>
          <a:bodyPr>
            <a:normAutofit/>
          </a:bodyPr>
          <a:lstStyle/>
          <a:p>
            <a:r>
              <a:rPr lang="en-US" dirty="0">
                <a:solidFill>
                  <a:srgbClr val="142762"/>
                </a:solidFill>
              </a:rPr>
              <a:t>Explain the process, players, facts, and terms to your client so they are informed and able to make competent decision regarding their case. </a:t>
            </a:r>
          </a:p>
          <a:p>
            <a:r>
              <a:rPr lang="en-US" dirty="0">
                <a:solidFill>
                  <a:srgbClr val="142762"/>
                </a:solidFill>
              </a:rPr>
              <a:t>Do not assume your client understands even basic terms.</a:t>
            </a:r>
          </a:p>
          <a:p>
            <a:r>
              <a:rPr lang="en-US" dirty="0">
                <a:solidFill>
                  <a:srgbClr val="142762"/>
                </a:solidFill>
              </a:rPr>
              <a:t>Ask follow up questions to gauge your client’s understanding.</a:t>
            </a:r>
          </a:p>
          <a:p>
            <a:r>
              <a:rPr lang="en-US" dirty="0">
                <a:solidFill>
                  <a:srgbClr val="142762"/>
                </a:solidFill>
              </a:rPr>
              <a:t>Ensure your client has a basic understanding of how to use Zoom (practice with your client)</a:t>
            </a:r>
          </a:p>
        </p:txBody>
      </p:sp>
    </p:spTree>
    <p:extLst>
      <p:ext uri="{BB962C8B-B14F-4D97-AF65-F5344CB8AC3E}">
        <p14:creationId xmlns:p14="http://schemas.microsoft.com/office/powerpoint/2010/main" val="15384530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u="sng" dirty="0">
                <a:solidFill>
                  <a:srgbClr val="142762"/>
                </a:solidFill>
                <a:latin typeface="Georgia" panose="02040502050405020303" pitchFamily="18" charset="0"/>
              </a:rPr>
              <a:t>Confidentiality</a:t>
            </a:r>
          </a:p>
        </p:txBody>
      </p:sp>
      <p:pic>
        <p:nvPicPr>
          <p:cNvPr id="3074" name="Picture 2" descr="Confidentiality Is Serious, Seriously - Dwight Meme | Meme Generator">
            <a:extLst>
              <a:ext uri="{FF2B5EF4-FFF2-40B4-BE49-F238E27FC236}">
                <a16:creationId xmlns:a16="http://schemas.microsoft.com/office/drawing/2014/main" id="{D826DE0C-412B-4B7C-8E11-7060BB2A0BB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595562" y="2053431"/>
            <a:ext cx="52482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23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304800"/>
            <a:ext cx="6934200" cy="1143000"/>
          </a:xfrm>
        </p:spPr>
        <p:txBody>
          <a:bodyPr>
            <a:normAutofit fontScale="90000"/>
          </a:bodyPr>
          <a:lstStyle/>
          <a:p>
            <a:r>
              <a:rPr lang="en-US" dirty="0">
                <a:solidFill>
                  <a:srgbClr val="142762"/>
                </a:solidFill>
              </a:rPr>
              <a:t>Rule 1.6</a:t>
            </a:r>
            <a:br>
              <a:rPr lang="en-US" dirty="0">
                <a:solidFill>
                  <a:srgbClr val="142762"/>
                </a:solidFill>
              </a:rPr>
            </a:br>
            <a:r>
              <a:rPr lang="en-US" dirty="0">
                <a:solidFill>
                  <a:srgbClr val="142762"/>
                </a:solidFill>
              </a:rPr>
              <a:t>Confidentiality of Information</a:t>
            </a:r>
          </a:p>
        </p:txBody>
      </p:sp>
      <p:sp>
        <p:nvSpPr>
          <p:cNvPr id="3" name="Content Placeholder 2"/>
          <p:cNvSpPr>
            <a:spLocks noGrp="1"/>
          </p:cNvSpPr>
          <p:nvPr>
            <p:ph idx="1"/>
          </p:nvPr>
        </p:nvSpPr>
        <p:spPr>
          <a:xfrm>
            <a:off x="1752600" y="1600201"/>
            <a:ext cx="6934200" cy="4525963"/>
          </a:xfrm>
        </p:spPr>
        <p:txBody>
          <a:bodyPr/>
          <a:lstStyle/>
          <a:p>
            <a:r>
              <a:rPr lang="en-US" dirty="0">
                <a:solidFill>
                  <a:srgbClr val="142762"/>
                </a:solidFill>
                <a:latin typeface="Georgia" panose="02040502050405020303" pitchFamily="18" charset="0"/>
              </a:rPr>
              <a:t>(a) A lawyer </a:t>
            </a:r>
            <a:r>
              <a:rPr lang="en-US" u="sng" dirty="0">
                <a:solidFill>
                  <a:srgbClr val="142762"/>
                </a:solidFill>
                <a:latin typeface="Georgia" panose="02040502050405020303" pitchFamily="18" charset="0"/>
              </a:rPr>
              <a:t>shall not </a:t>
            </a:r>
            <a:r>
              <a:rPr lang="en-US" dirty="0">
                <a:solidFill>
                  <a:srgbClr val="142762"/>
                </a:solidFill>
                <a:latin typeface="Georgia" panose="02040502050405020303" pitchFamily="18" charset="0"/>
              </a:rPr>
              <a:t>reveal information relating to the representation of a client unless the client consents after consultation, except for disclosures that are impliedly authorized in order to carry out the representation, and except as stated in paragraph (b).</a:t>
            </a:r>
          </a:p>
        </p:txBody>
      </p:sp>
    </p:spTree>
    <p:extLst>
      <p:ext uri="{BB962C8B-B14F-4D97-AF65-F5344CB8AC3E}">
        <p14:creationId xmlns:p14="http://schemas.microsoft.com/office/powerpoint/2010/main" val="694019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dirty="0">
                <a:solidFill>
                  <a:srgbClr val="142762"/>
                </a:solidFill>
                <a:latin typeface="Georgia" panose="02040502050405020303" pitchFamily="18" charset="0"/>
              </a:rPr>
              <a:t>Cyber Security</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Content Placeholder 5">
            <a:extLst>
              <a:ext uri="{FF2B5EF4-FFF2-40B4-BE49-F238E27FC236}">
                <a16:creationId xmlns:a16="http://schemas.microsoft.com/office/drawing/2014/main" id="{498C68F0-ABEC-408A-BCE8-DC13D6A28145}"/>
              </a:ext>
            </a:extLst>
          </p:cNvPr>
          <p:cNvPicPr>
            <a:picLocks noGrp="1" noChangeAspect="1"/>
          </p:cNvPicPr>
          <p:nvPr>
            <p:ph idx="1"/>
          </p:nvPr>
        </p:nvPicPr>
        <p:blipFill>
          <a:blip r:embed="rId4"/>
          <a:stretch>
            <a:fillRect/>
          </a:stretch>
        </p:blipFill>
        <p:spPr>
          <a:xfrm>
            <a:off x="2514600" y="1905000"/>
            <a:ext cx="5430838" cy="2715419"/>
          </a:xfrm>
          <a:prstGeom prst="rect">
            <a:avLst/>
          </a:prstGeom>
        </p:spPr>
      </p:pic>
    </p:spTree>
    <p:extLst>
      <p:ext uri="{BB962C8B-B14F-4D97-AF65-F5344CB8AC3E}">
        <p14:creationId xmlns:p14="http://schemas.microsoft.com/office/powerpoint/2010/main" val="460312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dirty="0">
                <a:solidFill>
                  <a:srgbClr val="142762"/>
                </a:solidFill>
                <a:latin typeface="Georgia" panose="02040502050405020303" pitchFamily="18" charset="0"/>
              </a:rPr>
              <a:t>Zoom Security</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Content Placeholder 6">
            <a:extLst>
              <a:ext uri="{FF2B5EF4-FFF2-40B4-BE49-F238E27FC236}">
                <a16:creationId xmlns:a16="http://schemas.microsoft.com/office/drawing/2014/main" id="{7E4FF62B-09BB-4739-B2DD-70D83F4C877E}"/>
              </a:ext>
            </a:extLst>
          </p:cNvPr>
          <p:cNvPicPr>
            <a:picLocks noGrp="1" noChangeAspect="1"/>
          </p:cNvPicPr>
          <p:nvPr>
            <p:ph idx="1"/>
          </p:nvPr>
        </p:nvPicPr>
        <p:blipFill>
          <a:blip r:embed="rId4"/>
          <a:stretch>
            <a:fillRect/>
          </a:stretch>
        </p:blipFill>
        <p:spPr>
          <a:xfrm>
            <a:off x="2819400" y="1905000"/>
            <a:ext cx="4909083" cy="2758281"/>
          </a:xfrm>
          <a:prstGeom prst="rect">
            <a:avLst/>
          </a:prstGeom>
        </p:spPr>
      </p:pic>
    </p:spTree>
    <p:extLst>
      <p:ext uri="{BB962C8B-B14F-4D97-AF65-F5344CB8AC3E}">
        <p14:creationId xmlns:p14="http://schemas.microsoft.com/office/powerpoint/2010/main" val="3436688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sz="3800" u="sng" dirty="0">
                <a:solidFill>
                  <a:srgbClr val="142762"/>
                </a:solidFill>
                <a:latin typeface="Georgia" panose="02040502050405020303" pitchFamily="18" charset="0"/>
              </a:rPr>
              <a:t>Rule 1.15 Safekeeping Property</a:t>
            </a:r>
          </a:p>
        </p:txBody>
      </p:sp>
      <p:sp>
        <p:nvSpPr>
          <p:cNvPr id="3" name="Content Placeholder 2"/>
          <p:cNvSpPr>
            <a:spLocks noGrp="1"/>
          </p:cNvSpPr>
          <p:nvPr>
            <p:ph idx="1"/>
          </p:nvPr>
        </p:nvSpPr>
        <p:spPr>
          <a:xfrm>
            <a:off x="1752600" y="1600201"/>
            <a:ext cx="6934200" cy="4525963"/>
          </a:xfrm>
        </p:spPr>
        <p:txBody>
          <a:bodyPr>
            <a:normAutofit fontScale="62500" lnSpcReduction="20000"/>
          </a:bodyPr>
          <a:lstStyle/>
          <a:p>
            <a:r>
              <a:rPr lang="en-US" dirty="0">
                <a:solidFill>
                  <a:srgbClr val="142762"/>
                </a:solidFill>
                <a:latin typeface="Georgia" panose="02040502050405020303" pitchFamily="18" charset="0"/>
              </a:rPr>
              <a:t>(a) A lawyer shall hold the property of clients or third persons that is in the lawyer's possession in connection with a representation separate from the lawyer's own property. Funds shall be kept in a separate account maintained in the state where the lawyer's office is situated, or elsewhere with the consent of the client or third person. No funds of a lawyer shall be deposited in such a trust account, except (1) unearned attorney fees that are being held until earned, and (2) funds sufficient to pay bank service charges on that account or to obtain a waiver thereof. Any funds while in the lawyer's trust account that the lawyer is entitled to receive as a fee, reimbursement, or costs shall not be used by the lawyer for any personal or business expenses until such funds are removed from the trust account.</a:t>
            </a:r>
          </a:p>
        </p:txBody>
      </p:sp>
    </p:spTree>
    <p:extLst>
      <p:ext uri="{BB962C8B-B14F-4D97-AF65-F5344CB8AC3E}">
        <p14:creationId xmlns:p14="http://schemas.microsoft.com/office/powerpoint/2010/main" val="1753402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fontScale="90000"/>
          </a:bodyPr>
          <a:lstStyle/>
          <a:p>
            <a:r>
              <a:rPr lang="en-US" u="sng" dirty="0">
                <a:solidFill>
                  <a:srgbClr val="142762"/>
                </a:solidFill>
                <a:latin typeface="Georgia" panose="02040502050405020303" pitchFamily="18" charset="0"/>
              </a:rPr>
              <a:t>Do you need a Trust Account?</a:t>
            </a:r>
          </a:p>
        </p:txBody>
      </p:sp>
      <p:sp>
        <p:nvSpPr>
          <p:cNvPr id="3" name="Content Placeholder 2"/>
          <p:cNvSpPr>
            <a:spLocks noGrp="1"/>
          </p:cNvSpPr>
          <p:nvPr>
            <p:ph idx="1"/>
          </p:nvPr>
        </p:nvSpPr>
        <p:spPr>
          <a:xfrm>
            <a:off x="1752600" y="1600201"/>
            <a:ext cx="6934200" cy="4525963"/>
          </a:xfrm>
        </p:spPr>
        <p:txBody>
          <a:bodyPr>
            <a:normAutofit fontScale="92500" lnSpcReduction="20000"/>
          </a:bodyPr>
          <a:lstStyle/>
          <a:p>
            <a:r>
              <a:rPr lang="en-US" dirty="0">
                <a:solidFill>
                  <a:srgbClr val="142762"/>
                </a:solidFill>
                <a:latin typeface="Georgia" panose="02040502050405020303" pitchFamily="18" charset="0"/>
              </a:rPr>
              <a:t>Rule 1.15(a)</a:t>
            </a:r>
          </a:p>
          <a:p>
            <a:pPr lvl="1"/>
            <a:r>
              <a:rPr lang="en-US" dirty="0">
                <a:solidFill>
                  <a:srgbClr val="142762"/>
                </a:solidFill>
                <a:latin typeface="Georgia" panose="02040502050405020303" pitchFamily="18" charset="0"/>
              </a:rPr>
              <a:t>Client and 3rd party funds shall be held separate from the lawyer’s own property.</a:t>
            </a:r>
          </a:p>
          <a:p>
            <a:pPr lvl="1"/>
            <a:r>
              <a:rPr lang="en-US" dirty="0">
                <a:solidFill>
                  <a:srgbClr val="142762"/>
                </a:solidFill>
                <a:latin typeface="Georgia" panose="02040502050405020303" pitchFamily="18" charset="0"/>
              </a:rPr>
              <a:t>Funds shall be kept in a separate account… in the state where the lawyer’s office is… (unless client consents otherwise.)</a:t>
            </a:r>
          </a:p>
          <a:p>
            <a:r>
              <a:rPr lang="en-US" dirty="0">
                <a:solidFill>
                  <a:srgbClr val="142762"/>
                </a:solidFill>
                <a:latin typeface="Georgia" panose="02040502050405020303" pitchFamily="18" charset="0"/>
              </a:rPr>
              <a:t>Rule 1.15(j) – A lawyer shall maintain a separate account for client and 3rd party funds.</a:t>
            </a:r>
          </a:p>
          <a:p>
            <a:r>
              <a:rPr lang="en-US" dirty="0">
                <a:solidFill>
                  <a:srgbClr val="142762"/>
                </a:solidFill>
                <a:latin typeface="Georgia" panose="02040502050405020303" pitchFamily="18" charset="0"/>
              </a:rPr>
              <a:t>Limited exceptions.</a:t>
            </a:r>
          </a:p>
          <a:p>
            <a:pPr marL="0" indent="0">
              <a:buNone/>
            </a:pPr>
            <a:endParaRPr lang="en-US" dirty="0">
              <a:solidFill>
                <a:srgbClr val="142762"/>
              </a:solidFill>
              <a:latin typeface="Georgia" panose="02040502050405020303" pitchFamily="18" charset="0"/>
            </a:endParaRPr>
          </a:p>
        </p:txBody>
      </p:sp>
    </p:spTree>
    <p:extLst>
      <p:ext uri="{BB962C8B-B14F-4D97-AF65-F5344CB8AC3E}">
        <p14:creationId xmlns:p14="http://schemas.microsoft.com/office/powerpoint/2010/main" val="4151965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u="sng" dirty="0">
                <a:solidFill>
                  <a:srgbClr val="142762"/>
                </a:solidFill>
                <a:latin typeface="Georgia" panose="02040502050405020303" pitchFamily="18" charset="0"/>
              </a:rPr>
              <a:t>Limited Exceptions</a:t>
            </a:r>
          </a:p>
        </p:txBody>
      </p:sp>
      <p:sp>
        <p:nvSpPr>
          <p:cNvPr id="3" name="Content Placeholder 2"/>
          <p:cNvSpPr>
            <a:spLocks noGrp="1"/>
          </p:cNvSpPr>
          <p:nvPr>
            <p:ph idx="1"/>
          </p:nvPr>
        </p:nvSpPr>
        <p:spPr>
          <a:xfrm>
            <a:off x="1752600" y="1600201"/>
            <a:ext cx="6934200" cy="4525963"/>
          </a:xfrm>
        </p:spPr>
        <p:txBody>
          <a:bodyPr/>
          <a:lstStyle/>
          <a:p>
            <a:pPr lvl="0" fontAlgn="base">
              <a:spcAft>
                <a:spcPct val="0"/>
              </a:spcAft>
              <a:buClr>
                <a:srgbClr val="003366"/>
              </a:buClr>
              <a:buSzPct val="75000"/>
              <a:buFont typeface="Wingdings" pitchFamily="2" charset="2"/>
              <a:buChar char="l"/>
            </a:pPr>
            <a:r>
              <a:rPr lang="en-US" altLang="en-US" sz="2400" kern="0" dirty="0">
                <a:solidFill>
                  <a:srgbClr val="003366"/>
                </a:solidFill>
                <a:latin typeface="Arial"/>
              </a:rPr>
              <a:t>Exceptions:</a:t>
            </a:r>
          </a:p>
          <a:p>
            <a:pPr lvl="1" fontAlgn="base">
              <a:spcAft>
                <a:spcPct val="0"/>
              </a:spcAft>
              <a:buClr>
                <a:srgbClr val="003366"/>
              </a:buClr>
              <a:buSzPct val="75000"/>
              <a:buFontTx/>
              <a:buChar char="–"/>
            </a:pPr>
            <a:r>
              <a:rPr lang="en-US" altLang="en-US" sz="2200" kern="0" dirty="0">
                <a:solidFill>
                  <a:srgbClr val="003366"/>
                </a:solidFill>
                <a:latin typeface="Arial"/>
              </a:rPr>
              <a:t>Not engaged in active practice. </a:t>
            </a:r>
            <a:r>
              <a:rPr lang="en-US" altLang="en-US" sz="2200" i="1" kern="0" dirty="0">
                <a:solidFill>
                  <a:srgbClr val="003366"/>
                </a:solidFill>
                <a:latin typeface="Arial"/>
              </a:rPr>
              <a:t>See </a:t>
            </a:r>
            <a:r>
              <a:rPr lang="en-US" altLang="en-US" sz="2200" kern="0" dirty="0">
                <a:solidFill>
                  <a:srgbClr val="003366"/>
                </a:solidFill>
                <a:latin typeface="Arial"/>
              </a:rPr>
              <a:t>Ala. Code §34-3-6</a:t>
            </a:r>
          </a:p>
          <a:p>
            <a:pPr lvl="1" fontAlgn="base">
              <a:spcAft>
                <a:spcPct val="0"/>
              </a:spcAft>
              <a:buClr>
                <a:srgbClr val="003366"/>
              </a:buClr>
              <a:buSzPct val="75000"/>
              <a:buFontTx/>
              <a:buChar char="–"/>
            </a:pPr>
            <a:r>
              <a:rPr lang="en-US" altLang="en-US" sz="2200" kern="0" dirty="0">
                <a:solidFill>
                  <a:srgbClr val="003366"/>
                </a:solidFill>
                <a:latin typeface="Arial"/>
              </a:rPr>
              <a:t>Never hold funds for clients or 3rd parties</a:t>
            </a:r>
          </a:p>
          <a:p>
            <a:pPr lvl="1" fontAlgn="base">
              <a:spcAft>
                <a:spcPct val="0"/>
              </a:spcAft>
              <a:buClr>
                <a:srgbClr val="003366"/>
              </a:buClr>
              <a:buSzPct val="75000"/>
              <a:buFontTx/>
              <a:buChar char="–"/>
            </a:pPr>
            <a:r>
              <a:rPr lang="en-US" altLang="en-US" sz="2200" kern="0" dirty="0">
                <a:solidFill>
                  <a:srgbClr val="003366"/>
                </a:solidFill>
                <a:latin typeface="Arial"/>
              </a:rPr>
              <a:t>Judges; attorney generals; public defenders; U.S. Attorneys; District Attorneys</a:t>
            </a:r>
          </a:p>
          <a:p>
            <a:pPr lvl="1" fontAlgn="base">
              <a:spcAft>
                <a:spcPct val="0"/>
              </a:spcAft>
              <a:buClr>
                <a:srgbClr val="003366"/>
              </a:buClr>
              <a:buSzPct val="75000"/>
              <a:buFontTx/>
              <a:buChar char="–"/>
            </a:pPr>
            <a:r>
              <a:rPr lang="en-US" altLang="en-US" sz="2200" kern="0" dirty="0">
                <a:solidFill>
                  <a:srgbClr val="003366"/>
                </a:solidFill>
                <a:latin typeface="Arial"/>
              </a:rPr>
              <a:t>On duty with armed services or employed by local, state or federal government </a:t>
            </a:r>
            <a:r>
              <a:rPr lang="en-US" altLang="en-US" sz="2200" u="sng" kern="0" dirty="0">
                <a:solidFill>
                  <a:srgbClr val="003366"/>
                </a:solidFill>
                <a:latin typeface="Arial"/>
              </a:rPr>
              <a:t>and</a:t>
            </a:r>
            <a:r>
              <a:rPr lang="en-US" altLang="en-US" sz="2200" kern="0" dirty="0">
                <a:solidFill>
                  <a:srgbClr val="003366"/>
                </a:solidFill>
                <a:latin typeface="Arial"/>
              </a:rPr>
              <a:t> not practicing</a:t>
            </a:r>
          </a:p>
          <a:p>
            <a:pPr lvl="1" fontAlgn="base">
              <a:spcAft>
                <a:spcPct val="0"/>
              </a:spcAft>
              <a:buClr>
                <a:srgbClr val="003366"/>
              </a:buClr>
              <a:buSzPct val="75000"/>
              <a:buFontTx/>
              <a:buChar char="–"/>
            </a:pPr>
            <a:r>
              <a:rPr lang="en-US" altLang="en-US" sz="2200" kern="0" dirty="0">
                <a:solidFill>
                  <a:srgbClr val="003366"/>
                </a:solidFill>
                <a:latin typeface="Arial"/>
              </a:rPr>
              <a:t>Corporate counsel or law professor </a:t>
            </a:r>
            <a:r>
              <a:rPr lang="en-US" altLang="en-US" sz="2200" u="sng" kern="0" dirty="0">
                <a:solidFill>
                  <a:srgbClr val="003366"/>
                </a:solidFill>
                <a:latin typeface="Arial"/>
              </a:rPr>
              <a:t>and</a:t>
            </a:r>
            <a:r>
              <a:rPr lang="en-US" altLang="en-US" sz="2200" kern="0" dirty="0">
                <a:solidFill>
                  <a:srgbClr val="003366"/>
                </a:solidFill>
                <a:latin typeface="Arial"/>
              </a:rPr>
              <a:t> not practicing</a:t>
            </a:r>
            <a:endParaRPr lang="en-US" sz="2200" dirty="0">
              <a:solidFill>
                <a:srgbClr val="142762"/>
              </a:solidFill>
              <a:latin typeface="Georgia" panose="02040502050405020303" pitchFamily="18" charset="0"/>
            </a:endParaRPr>
          </a:p>
        </p:txBody>
      </p:sp>
    </p:spTree>
    <p:extLst>
      <p:ext uri="{BB962C8B-B14F-4D97-AF65-F5344CB8AC3E}">
        <p14:creationId xmlns:p14="http://schemas.microsoft.com/office/powerpoint/2010/main" val="1090630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28800" y="274638"/>
            <a:ext cx="6858000" cy="1143000"/>
          </a:xfrm>
        </p:spPr>
        <p:txBody>
          <a:bodyPr>
            <a:normAutofit/>
          </a:bodyPr>
          <a:lstStyle/>
          <a:p>
            <a:r>
              <a:rPr lang="en-US" sz="4500" u="sng" dirty="0">
                <a:solidFill>
                  <a:srgbClr val="142762"/>
                </a:solidFill>
                <a:latin typeface="Georgia" panose="02040502050405020303" pitchFamily="18" charset="0"/>
              </a:rPr>
              <a:t>What I cannot do</a:t>
            </a:r>
          </a:p>
        </p:txBody>
      </p:sp>
      <p:pic>
        <p:nvPicPr>
          <p:cNvPr id="5125"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39089" y="1676400"/>
            <a:ext cx="296244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676400"/>
            <a:ext cx="2971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4975" y="4114800"/>
            <a:ext cx="2971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1" y="4114801"/>
            <a:ext cx="2963779" cy="187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709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7315200" cy="1143000"/>
          </a:xfrm>
        </p:spPr>
        <p:txBody>
          <a:bodyPr>
            <a:normAutofit fontScale="90000"/>
          </a:bodyPr>
          <a:lstStyle/>
          <a:p>
            <a:r>
              <a:rPr lang="en-US" dirty="0">
                <a:solidFill>
                  <a:srgbClr val="142762"/>
                </a:solidFill>
                <a:latin typeface="Georgia" panose="02040502050405020303" pitchFamily="18" charset="0"/>
              </a:rPr>
              <a:t>Rule 1.15 only applies to money</a:t>
            </a:r>
          </a:p>
        </p:txBody>
      </p:sp>
      <p:pic>
        <p:nvPicPr>
          <p:cNvPr id="8" name="Content Placeholder 7">
            <a:extLst>
              <a:ext uri="{FF2B5EF4-FFF2-40B4-BE49-F238E27FC236}">
                <a16:creationId xmlns:a16="http://schemas.microsoft.com/office/drawing/2014/main" id="{85CCE1CC-3529-4C7D-928B-E9003F89493A}"/>
              </a:ext>
            </a:extLst>
          </p:cNvPr>
          <p:cNvPicPr>
            <a:picLocks noGrp="1" noChangeAspect="1"/>
          </p:cNvPicPr>
          <p:nvPr>
            <p:ph idx="1"/>
          </p:nvPr>
        </p:nvPicPr>
        <p:blipFill>
          <a:blip r:embed="rId4"/>
          <a:stretch>
            <a:fillRect/>
          </a:stretch>
        </p:blipFill>
        <p:spPr>
          <a:xfrm>
            <a:off x="3657600" y="1524000"/>
            <a:ext cx="3505200" cy="4556760"/>
          </a:xfrm>
          <a:prstGeom prst="rect">
            <a:avLst/>
          </a:prstGeom>
        </p:spPr>
      </p:pic>
    </p:spTree>
    <p:extLst>
      <p:ext uri="{BB962C8B-B14F-4D97-AF65-F5344CB8AC3E}">
        <p14:creationId xmlns:p14="http://schemas.microsoft.com/office/powerpoint/2010/main" val="699321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u="sng" dirty="0">
                <a:solidFill>
                  <a:srgbClr val="142762"/>
                </a:solidFill>
                <a:latin typeface="Georgia" panose="02040502050405020303" pitchFamily="18" charset="0"/>
              </a:rPr>
              <a:t>Not just money</a:t>
            </a:r>
          </a:p>
        </p:txBody>
      </p:sp>
      <p:pic>
        <p:nvPicPr>
          <p:cNvPr id="19459"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913274"/>
            <a:ext cx="6934200" cy="3899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0046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76200"/>
            <a:ext cx="6934200" cy="1066800"/>
          </a:xfrm>
        </p:spPr>
        <p:txBody>
          <a:bodyPr/>
          <a:lstStyle/>
          <a:p>
            <a:r>
              <a:rPr lang="en-US" u="sng" dirty="0">
                <a:solidFill>
                  <a:srgbClr val="142762"/>
                </a:solidFill>
                <a:latin typeface="Georgia" panose="02040502050405020303" pitchFamily="18" charset="0"/>
              </a:rPr>
              <a:t>File Retention</a:t>
            </a:r>
          </a:p>
        </p:txBody>
      </p:sp>
      <p:sp>
        <p:nvSpPr>
          <p:cNvPr id="3" name="Content Placeholder 2"/>
          <p:cNvSpPr>
            <a:spLocks noGrp="1"/>
          </p:cNvSpPr>
          <p:nvPr>
            <p:ph idx="1"/>
          </p:nvPr>
        </p:nvSpPr>
        <p:spPr>
          <a:xfrm>
            <a:off x="1752600" y="914400"/>
            <a:ext cx="7162800" cy="5791199"/>
          </a:xfrm>
        </p:spPr>
        <p:txBody>
          <a:bodyPr>
            <a:noAutofit/>
          </a:bodyPr>
          <a:lstStyle/>
          <a:p>
            <a:r>
              <a:rPr lang="en-US" sz="2210" dirty="0">
                <a:solidFill>
                  <a:srgbClr val="142762"/>
                </a:solidFill>
                <a:latin typeface="Georgia" panose="02040502050405020303" pitchFamily="18" charset="0"/>
              </a:rPr>
              <a:t>Formal Opinion 2010-02: “Rule 1.6, Ala. R. Prof. C., embodies one of the most fundamental principles of our profession and requires that with few exceptions, a “lawyer shall not reveal information in relation to representation of a client.” The duty to maintain confidentiality includes a duty to segregate, protect and safeguard a client's file and the information it contains. The obligation to maintain a client’s file contemporaneously organized in an orderly filing and indexing system is inherent in the duty of confidentiality and explicit in Rule 1.15.The failure to do so is a breach of 1.15 and may also rise to the level of a breach of 1.6. The principals of confidentiality, loyalty and fidelity are so fundamental to the practice of law that these rules must be enforced to eliminate even the risk of breach of these principles.” </a:t>
            </a:r>
          </a:p>
        </p:txBody>
      </p:sp>
    </p:spTree>
    <p:extLst>
      <p:ext uri="{BB962C8B-B14F-4D97-AF65-F5344CB8AC3E}">
        <p14:creationId xmlns:p14="http://schemas.microsoft.com/office/powerpoint/2010/main" val="1956567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fontScale="90000"/>
          </a:bodyPr>
          <a:lstStyle/>
          <a:p>
            <a:r>
              <a:rPr lang="en-US" dirty="0">
                <a:solidFill>
                  <a:srgbClr val="142762"/>
                </a:solidFill>
                <a:latin typeface="Georgia" panose="02040502050405020303" pitchFamily="18" charset="0"/>
              </a:rPr>
              <a:t>Practice Management Assistance Program</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780000"/>
            <a:ext cx="6553200" cy="330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2883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274638"/>
            <a:ext cx="7239000" cy="1143000"/>
          </a:xfrm>
        </p:spPr>
        <p:txBody>
          <a:bodyPr>
            <a:noAutofit/>
          </a:bodyPr>
          <a:lstStyle/>
          <a:p>
            <a:r>
              <a:rPr lang="en-US" sz="4000" dirty="0">
                <a:solidFill>
                  <a:srgbClr val="142762"/>
                </a:solidFill>
              </a:rPr>
              <a:t>PMAP</a:t>
            </a:r>
          </a:p>
        </p:txBody>
      </p:sp>
      <p:sp>
        <p:nvSpPr>
          <p:cNvPr id="3" name="Content Placeholder 2"/>
          <p:cNvSpPr>
            <a:spLocks noGrp="1"/>
          </p:cNvSpPr>
          <p:nvPr>
            <p:ph idx="1"/>
          </p:nvPr>
        </p:nvSpPr>
        <p:spPr>
          <a:xfrm>
            <a:off x="1752600" y="1219200"/>
            <a:ext cx="6934200" cy="5486399"/>
          </a:xfrm>
        </p:spPr>
        <p:txBody>
          <a:bodyPr>
            <a:normAutofit/>
          </a:bodyPr>
          <a:lstStyle/>
          <a:p>
            <a:r>
              <a:rPr lang="en-US" dirty="0">
                <a:solidFill>
                  <a:srgbClr val="142762"/>
                </a:solidFill>
                <a:latin typeface="Georgia" panose="02040502050405020303" pitchFamily="18" charset="0"/>
              </a:rPr>
              <a:t>The Practice Management Assistance Program was established to help lawyers increase the quality of legal services and improve client relations by providing practical systems to establish quick, consistent, and easy-to-use processes for exchanging information with their clients. </a:t>
            </a:r>
          </a:p>
        </p:txBody>
      </p:sp>
    </p:spTree>
    <p:extLst>
      <p:ext uri="{BB962C8B-B14F-4D97-AF65-F5344CB8AC3E}">
        <p14:creationId xmlns:p14="http://schemas.microsoft.com/office/powerpoint/2010/main" val="1381208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274638"/>
            <a:ext cx="7239000" cy="1143000"/>
          </a:xfrm>
        </p:spPr>
        <p:txBody>
          <a:bodyPr>
            <a:noAutofit/>
          </a:bodyPr>
          <a:lstStyle/>
          <a:p>
            <a:r>
              <a:rPr lang="en-US" sz="4000" dirty="0">
                <a:solidFill>
                  <a:srgbClr val="142762"/>
                </a:solidFill>
              </a:rPr>
              <a:t>Member Benefits </a:t>
            </a:r>
          </a:p>
        </p:txBody>
      </p:sp>
      <p:sp>
        <p:nvSpPr>
          <p:cNvPr id="3" name="Content Placeholder 2"/>
          <p:cNvSpPr>
            <a:spLocks noGrp="1"/>
          </p:cNvSpPr>
          <p:nvPr>
            <p:ph idx="1"/>
          </p:nvPr>
        </p:nvSpPr>
        <p:spPr>
          <a:xfrm>
            <a:off x="1752600" y="1600201"/>
            <a:ext cx="6934200" cy="4876799"/>
          </a:xfrm>
        </p:spPr>
        <p:txBody>
          <a:bodyPr/>
          <a:lstStyle/>
          <a:p>
            <a:endParaRPr lang="en-US" dirty="0">
              <a:solidFill>
                <a:srgbClr val="142762"/>
              </a:solidFill>
              <a:latin typeface="Georgia" panose="02040502050405020303" pitchFamily="18" charset="0"/>
            </a:endParaRPr>
          </a:p>
          <a:p>
            <a:pPr marL="0" indent="0">
              <a:buNone/>
            </a:pPr>
            <a:endParaRPr lang="en-US" dirty="0">
              <a:solidFill>
                <a:srgbClr val="142762"/>
              </a:solidFill>
              <a:latin typeface="Georgia" panose="02040502050405020303" pitchFamily="18" charset="0"/>
            </a:endParaRPr>
          </a:p>
        </p:txBody>
      </p:sp>
      <p:pic>
        <p:nvPicPr>
          <p:cNvPr id="5" name="Picture 4">
            <a:extLst>
              <a:ext uri="{FF2B5EF4-FFF2-40B4-BE49-F238E27FC236}">
                <a16:creationId xmlns:a16="http://schemas.microsoft.com/office/drawing/2014/main" id="{670F98F9-E2CA-40F2-ACAA-9E3018951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433" y="1576553"/>
            <a:ext cx="6480367" cy="4597372"/>
          </a:xfrm>
          <a:prstGeom prst="rect">
            <a:avLst/>
          </a:prstGeom>
        </p:spPr>
      </p:pic>
    </p:spTree>
    <p:extLst>
      <p:ext uri="{BB962C8B-B14F-4D97-AF65-F5344CB8AC3E}">
        <p14:creationId xmlns:p14="http://schemas.microsoft.com/office/powerpoint/2010/main" val="12025170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274638"/>
            <a:ext cx="7239000" cy="1143000"/>
          </a:xfrm>
        </p:spPr>
        <p:txBody>
          <a:bodyPr>
            <a:noAutofit/>
          </a:bodyPr>
          <a:lstStyle/>
          <a:p>
            <a:r>
              <a:rPr lang="en-US" sz="4000" dirty="0">
                <a:solidFill>
                  <a:srgbClr val="142762"/>
                </a:solidFill>
              </a:rPr>
              <a:t>Member Benefits </a:t>
            </a:r>
          </a:p>
        </p:txBody>
      </p:sp>
      <p:sp>
        <p:nvSpPr>
          <p:cNvPr id="3" name="Content Placeholder 2"/>
          <p:cNvSpPr>
            <a:spLocks noGrp="1"/>
          </p:cNvSpPr>
          <p:nvPr>
            <p:ph idx="1"/>
          </p:nvPr>
        </p:nvSpPr>
        <p:spPr>
          <a:xfrm>
            <a:off x="1752600" y="1600201"/>
            <a:ext cx="6934200" cy="4876799"/>
          </a:xfrm>
        </p:spPr>
        <p:txBody>
          <a:bodyPr/>
          <a:lstStyle/>
          <a:p>
            <a:endParaRPr lang="en-US" dirty="0">
              <a:solidFill>
                <a:srgbClr val="142762"/>
              </a:solidFill>
              <a:latin typeface="Georgia" panose="02040502050405020303" pitchFamily="18" charset="0"/>
            </a:endParaRPr>
          </a:p>
          <a:p>
            <a:pPr marL="0" indent="0">
              <a:buNone/>
            </a:pPr>
            <a:endParaRPr lang="en-US" dirty="0">
              <a:solidFill>
                <a:srgbClr val="142762"/>
              </a:solidFill>
              <a:latin typeface="Georgia" panose="02040502050405020303" pitchFamily="18" charset="0"/>
            </a:endParaRPr>
          </a:p>
        </p:txBody>
      </p:sp>
      <p:pic>
        <p:nvPicPr>
          <p:cNvPr id="5" name="Picture 4">
            <a:extLst>
              <a:ext uri="{FF2B5EF4-FFF2-40B4-BE49-F238E27FC236}">
                <a16:creationId xmlns:a16="http://schemas.microsoft.com/office/drawing/2014/main" id="{9CAE19CE-F77D-46D7-AC3B-28C50551E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007" y="1350197"/>
            <a:ext cx="6248400" cy="5233165"/>
          </a:xfrm>
          <a:prstGeom prst="rect">
            <a:avLst/>
          </a:prstGeom>
        </p:spPr>
      </p:pic>
    </p:spTree>
    <p:extLst>
      <p:ext uri="{BB962C8B-B14F-4D97-AF65-F5344CB8AC3E}">
        <p14:creationId xmlns:p14="http://schemas.microsoft.com/office/powerpoint/2010/main" val="9511941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274638"/>
            <a:ext cx="7239000" cy="1143000"/>
          </a:xfrm>
        </p:spPr>
        <p:txBody>
          <a:bodyPr>
            <a:noAutofit/>
          </a:bodyPr>
          <a:lstStyle/>
          <a:p>
            <a:r>
              <a:rPr lang="en-US" sz="4000" dirty="0">
                <a:solidFill>
                  <a:srgbClr val="142762"/>
                </a:solidFill>
              </a:rPr>
              <a:t>Member Benefits </a:t>
            </a:r>
          </a:p>
        </p:txBody>
      </p:sp>
      <p:sp>
        <p:nvSpPr>
          <p:cNvPr id="3" name="Content Placeholder 2"/>
          <p:cNvSpPr>
            <a:spLocks noGrp="1"/>
          </p:cNvSpPr>
          <p:nvPr>
            <p:ph idx="1"/>
          </p:nvPr>
        </p:nvSpPr>
        <p:spPr>
          <a:xfrm>
            <a:off x="1752600" y="1600201"/>
            <a:ext cx="6934200" cy="4876799"/>
          </a:xfrm>
        </p:spPr>
        <p:txBody>
          <a:bodyPr/>
          <a:lstStyle/>
          <a:p>
            <a:endParaRPr lang="en-US" dirty="0">
              <a:solidFill>
                <a:srgbClr val="142762"/>
              </a:solidFill>
              <a:latin typeface="Georgia" panose="02040502050405020303" pitchFamily="18" charset="0"/>
            </a:endParaRPr>
          </a:p>
          <a:p>
            <a:pPr marL="0" indent="0">
              <a:buNone/>
            </a:pPr>
            <a:endParaRPr lang="en-US" dirty="0">
              <a:solidFill>
                <a:srgbClr val="142762"/>
              </a:solidFill>
              <a:latin typeface="Georgia" panose="02040502050405020303" pitchFamily="18" charset="0"/>
            </a:endParaRPr>
          </a:p>
        </p:txBody>
      </p:sp>
      <p:pic>
        <p:nvPicPr>
          <p:cNvPr id="5" name="Picture 4">
            <a:extLst>
              <a:ext uri="{FF2B5EF4-FFF2-40B4-BE49-F238E27FC236}">
                <a16:creationId xmlns:a16="http://schemas.microsoft.com/office/drawing/2014/main" id="{37834E61-739F-4611-ABB4-3BC8AA1507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1612" y="1394157"/>
            <a:ext cx="6642297" cy="2372249"/>
          </a:xfrm>
          <a:prstGeom prst="rect">
            <a:avLst/>
          </a:prstGeom>
        </p:spPr>
      </p:pic>
      <p:pic>
        <p:nvPicPr>
          <p:cNvPr id="7" name="Picture 6">
            <a:extLst>
              <a:ext uri="{FF2B5EF4-FFF2-40B4-BE49-F238E27FC236}">
                <a16:creationId xmlns:a16="http://schemas.microsoft.com/office/drawing/2014/main" id="{CAE8031E-A608-43EC-8D9F-FB5EA863E7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7888" y="4079828"/>
            <a:ext cx="6642297" cy="2519300"/>
          </a:xfrm>
          <a:prstGeom prst="rect">
            <a:avLst/>
          </a:prstGeom>
        </p:spPr>
      </p:pic>
    </p:spTree>
    <p:extLst>
      <p:ext uri="{BB962C8B-B14F-4D97-AF65-F5344CB8AC3E}">
        <p14:creationId xmlns:p14="http://schemas.microsoft.com/office/powerpoint/2010/main" val="32599415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676400" y="274638"/>
            <a:ext cx="7239000" cy="1143000"/>
          </a:xfrm>
        </p:spPr>
        <p:txBody>
          <a:bodyPr>
            <a:noAutofit/>
          </a:bodyPr>
          <a:lstStyle/>
          <a:p>
            <a:r>
              <a:rPr lang="en-US" sz="4000" dirty="0">
                <a:solidFill>
                  <a:srgbClr val="142762"/>
                </a:solidFill>
              </a:rPr>
              <a:t>Member Benefits </a:t>
            </a:r>
          </a:p>
        </p:txBody>
      </p:sp>
      <p:sp>
        <p:nvSpPr>
          <p:cNvPr id="3" name="Content Placeholder 2"/>
          <p:cNvSpPr>
            <a:spLocks noGrp="1"/>
          </p:cNvSpPr>
          <p:nvPr>
            <p:ph idx="1"/>
          </p:nvPr>
        </p:nvSpPr>
        <p:spPr>
          <a:xfrm>
            <a:off x="1752600" y="1600201"/>
            <a:ext cx="6934200" cy="4876799"/>
          </a:xfrm>
        </p:spPr>
        <p:txBody>
          <a:bodyPr/>
          <a:lstStyle/>
          <a:p>
            <a:endParaRPr lang="en-US" dirty="0">
              <a:solidFill>
                <a:srgbClr val="142762"/>
              </a:solidFill>
              <a:latin typeface="Georgia" panose="02040502050405020303" pitchFamily="18" charset="0"/>
            </a:endParaRPr>
          </a:p>
          <a:p>
            <a:pPr marL="0" indent="0">
              <a:buNone/>
            </a:pPr>
            <a:endParaRPr lang="en-US" dirty="0">
              <a:solidFill>
                <a:srgbClr val="142762"/>
              </a:solidFill>
              <a:latin typeface="Georgia" panose="02040502050405020303" pitchFamily="18" charset="0"/>
            </a:endParaRPr>
          </a:p>
        </p:txBody>
      </p:sp>
      <p:pic>
        <p:nvPicPr>
          <p:cNvPr id="5" name="Picture 4">
            <a:extLst>
              <a:ext uri="{FF2B5EF4-FFF2-40B4-BE49-F238E27FC236}">
                <a16:creationId xmlns:a16="http://schemas.microsoft.com/office/drawing/2014/main" id="{932620CD-D70A-4DDA-B0EF-38E352C59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866465"/>
            <a:ext cx="6758152" cy="3456278"/>
          </a:xfrm>
          <a:prstGeom prst="rect">
            <a:avLst/>
          </a:prstGeom>
        </p:spPr>
      </p:pic>
    </p:spTree>
    <p:extLst>
      <p:ext uri="{BB962C8B-B14F-4D97-AF65-F5344CB8AC3E}">
        <p14:creationId xmlns:p14="http://schemas.microsoft.com/office/powerpoint/2010/main" val="29399635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905000"/>
            <a:ext cx="5631308" cy="228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905000" y="304800"/>
            <a:ext cx="7010400" cy="769441"/>
          </a:xfrm>
          <a:prstGeom prst="rect">
            <a:avLst/>
          </a:prstGeom>
        </p:spPr>
        <p:txBody>
          <a:bodyPr wrap="square">
            <a:spAutoFit/>
          </a:bodyPr>
          <a:lstStyle/>
          <a:p>
            <a:r>
              <a:rPr lang="en-US" sz="4400" dirty="0">
                <a:solidFill>
                  <a:srgbClr val="142762"/>
                </a:solidFill>
                <a:latin typeface="Georgia" panose="02040502050405020303" pitchFamily="18" charset="0"/>
                <a:ea typeface="+mj-ea"/>
                <a:cs typeface="+mj-cs"/>
              </a:rPr>
              <a:t>Lawyers and Mental Health</a:t>
            </a:r>
            <a:endParaRPr lang="en-US" dirty="0"/>
          </a:p>
        </p:txBody>
      </p:sp>
    </p:spTree>
    <p:extLst>
      <p:ext uri="{BB962C8B-B14F-4D97-AF65-F5344CB8AC3E}">
        <p14:creationId xmlns:p14="http://schemas.microsoft.com/office/powerpoint/2010/main" val="218847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u="sng" dirty="0">
                <a:solidFill>
                  <a:srgbClr val="142762"/>
                </a:solidFill>
                <a:latin typeface="Georgia" panose="02040502050405020303" pitchFamily="18" charset="0"/>
              </a:rPr>
              <a:t>Informal Ethics Opinion</a:t>
            </a:r>
          </a:p>
        </p:txBody>
      </p:sp>
      <p:sp>
        <p:nvSpPr>
          <p:cNvPr id="3" name="Content Placeholder 2"/>
          <p:cNvSpPr>
            <a:spLocks noGrp="1"/>
          </p:cNvSpPr>
          <p:nvPr>
            <p:ph idx="1"/>
          </p:nvPr>
        </p:nvSpPr>
        <p:spPr>
          <a:xfrm>
            <a:off x="1905000" y="1600201"/>
            <a:ext cx="7010400" cy="4525963"/>
          </a:xfrm>
        </p:spPr>
        <p:txBody>
          <a:bodyPr>
            <a:normAutofit lnSpcReduction="10000"/>
          </a:bodyPr>
          <a:lstStyle/>
          <a:p>
            <a:r>
              <a:rPr lang="en-US" sz="3000" dirty="0">
                <a:solidFill>
                  <a:srgbClr val="142762"/>
                </a:solidFill>
                <a:latin typeface="Georgia" panose="02040502050405020303" pitchFamily="18" charset="0"/>
              </a:rPr>
              <a:t>Call: 	334-269-1515</a:t>
            </a:r>
          </a:p>
          <a:p>
            <a:endParaRPr lang="en-US" sz="3000" dirty="0">
              <a:solidFill>
                <a:srgbClr val="142762"/>
              </a:solidFill>
              <a:latin typeface="Georgia" panose="02040502050405020303" pitchFamily="18" charset="0"/>
            </a:endParaRPr>
          </a:p>
          <a:p>
            <a:r>
              <a:rPr lang="en-US" sz="3000" dirty="0">
                <a:solidFill>
                  <a:srgbClr val="142762"/>
                </a:solidFill>
                <a:latin typeface="Georgia" panose="02040502050405020303" pitchFamily="18" charset="0"/>
              </a:rPr>
              <a:t>Email: 	</a:t>
            </a:r>
            <a:r>
              <a:rPr lang="en-US" sz="3000" dirty="0">
                <a:solidFill>
                  <a:srgbClr val="142762"/>
                </a:solidFill>
                <a:latin typeface="Georgia" panose="02040502050405020303" pitchFamily="18" charset="0"/>
                <a:hlinkClick r:id="rId4"/>
              </a:rPr>
              <a:t>ethics@alabar.org</a:t>
            </a:r>
            <a:endParaRPr lang="en-US" sz="3000" dirty="0">
              <a:solidFill>
                <a:srgbClr val="142762"/>
              </a:solidFill>
              <a:latin typeface="Georgia" panose="02040502050405020303" pitchFamily="18" charset="0"/>
            </a:endParaRPr>
          </a:p>
          <a:p>
            <a:endParaRPr lang="en-US" sz="3000" dirty="0">
              <a:solidFill>
                <a:srgbClr val="142762"/>
              </a:solidFill>
              <a:latin typeface="Georgia" panose="02040502050405020303" pitchFamily="18" charset="0"/>
            </a:endParaRPr>
          </a:p>
          <a:p>
            <a:r>
              <a:rPr lang="en-US" sz="3000" dirty="0">
                <a:solidFill>
                  <a:srgbClr val="142762"/>
                </a:solidFill>
                <a:latin typeface="Georgia" panose="02040502050405020303" pitchFamily="18" charset="0"/>
              </a:rPr>
              <a:t>Write: 	Alabama State Bar</a:t>
            </a:r>
          </a:p>
          <a:p>
            <a:pPr marL="0" indent="0">
              <a:buNone/>
            </a:pPr>
            <a:r>
              <a:rPr lang="en-US" sz="3000" dirty="0">
                <a:solidFill>
                  <a:srgbClr val="142762"/>
                </a:solidFill>
                <a:latin typeface="Georgia" panose="02040502050405020303" pitchFamily="18" charset="0"/>
              </a:rPr>
              <a:t>		Center for Professional 			Responsibilities</a:t>
            </a:r>
          </a:p>
          <a:p>
            <a:pPr marL="0" indent="0">
              <a:buNone/>
            </a:pPr>
            <a:r>
              <a:rPr lang="en-US" dirty="0">
                <a:solidFill>
                  <a:srgbClr val="142762"/>
                </a:solidFill>
                <a:latin typeface="Georgia" panose="02040502050405020303" pitchFamily="18" charset="0"/>
              </a:rPr>
              <a:t>		</a:t>
            </a:r>
            <a:r>
              <a:rPr lang="en-US" sz="3000" dirty="0">
                <a:solidFill>
                  <a:srgbClr val="142762"/>
                </a:solidFill>
                <a:latin typeface="Georgia" panose="02040502050405020303" pitchFamily="18" charset="0"/>
              </a:rPr>
              <a:t>Post Office Box 671</a:t>
            </a:r>
          </a:p>
          <a:p>
            <a:pPr marL="0" indent="0">
              <a:buNone/>
            </a:pPr>
            <a:r>
              <a:rPr lang="en-US" sz="3000" dirty="0">
                <a:solidFill>
                  <a:srgbClr val="142762"/>
                </a:solidFill>
                <a:latin typeface="Georgia" panose="02040502050405020303" pitchFamily="18" charset="0"/>
              </a:rPr>
              <a:t>		Montgomery, AL 36104</a:t>
            </a:r>
          </a:p>
        </p:txBody>
      </p:sp>
    </p:spTree>
    <p:extLst>
      <p:ext uri="{BB962C8B-B14F-4D97-AF65-F5344CB8AC3E}">
        <p14:creationId xmlns:p14="http://schemas.microsoft.com/office/powerpoint/2010/main" val="1493624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rmAutofit/>
          </a:bodyPr>
          <a:lstStyle/>
          <a:p>
            <a:r>
              <a:rPr lang="en-US" dirty="0">
                <a:solidFill>
                  <a:srgbClr val="142762"/>
                </a:solidFill>
                <a:latin typeface="Georgia" panose="02040502050405020303" pitchFamily="18" charset="0"/>
              </a:rPr>
              <a:t>Mental Health Statistics</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ontent Placeholder 2"/>
          <p:cNvSpPr>
            <a:spLocks noGrp="1"/>
          </p:cNvSpPr>
          <p:nvPr>
            <p:ph idx="1"/>
          </p:nvPr>
        </p:nvSpPr>
        <p:spPr>
          <a:xfrm>
            <a:off x="1752600" y="1600201"/>
            <a:ext cx="7162800" cy="4525963"/>
          </a:xfrm>
        </p:spPr>
        <p:txBody>
          <a:bodyPr>
            <a:normAutofit lnSpcReduction="10000"/>
          </a:bodyPr>
          <a:lstStyle/>
          <a:p>
            <a:r>
              <a:rPr lang="en-US" dirty="0">
                <a:solidFill>
                  <a:srgbClr val="142762"/>
                </a:solidFill>
              </a:rPr>
              <a:t>In the general population, 1 in 100 people are addicted to drugs or alcohol</a:t>
            </a:r>
          </a:p>
          <a:p>
            <a:r>
              <a:rPr lang="en-US" dirty="0">
                <a:solidFill>
                  <a:srgbClr val="142762"/>
                </a:solidFill>
              </a:rPr>
              <a:t>2 in 100 attorneys are addicted to drugs or alcohol</a:t>
            </a:r>
          </a:p>
          <a:p>
            <a:r>
              <a:rPr lang="en-US" dirty="0">
                <a:solidFill>
                  <a:srgbClr val="142762"/>
                </a:solidFill>
              </a:rPr>
              <a:t>Lawyers are 3.6 times more likely to suffer from depression than non-lawyers</a:t>
            </a:r>
          </a:p>
          <a:p>
            <a:r>
              <a:rPr lang="en-US" dirty="0">
                <a:solidFill>
                  <a:srgbClr val="142762"/>
                </a:solidFill>
              </a:rPr>
              <a:t>Lawyers have the 7</a:t>
            </a:r>
            <a:r>
              <a:rPr lang="en-US" baseline="30000" dirty="0">
                <a:solidFill>
                  <a:srgbClr val="142762"/>
                </a:solidFill>
              </a:rPr>
              <a:t>th</a:t>
            </a:r>
            <a:r>
              <a:rPr lang="en-US" dirty="0">
                <a:solidFill>
                  <a:srgbClr val="142762"/>
                </a:solidFill>
              </a:rPr>
              <a:t> highest suicide rate among any profession</a:t>
            </a:r>
          </a:p>
        </p:txBody>
      </p:sp>
    </p:spTree>
    <p:extLst>
      <p:ext uri="{BB962C8B-B14F-4D97-AF65-F5344CB8AC3E}">
        <p14:creationId xmlns:p14="http://schemas.microsoft.com/office/powerpoint/2010/main" val="2024443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noAutofit/>
          </a:bodyPr>
          <a:lstStyle/>
          <a:p>
            <a:r>
              <a:rPr lang="en-US" sz="3700" dirty="0">
                <a:solidFill>
                  <a:srgbClr val="142762"/>
                </a:solidFill>
                <a:latin typeface="Georgia" panose="02040502050405020303" pitchFamily="18" charset="0"/>
              </a:rPr>
              <a:t>Lawyer Assistance Program</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p:cNvSpPr>
            <a:spLocks noGrp="1"/>
          </p:cNvSpPr>
          <p:nvPr>
            <p:ph idx="1"/>
          </p:nvPr>
        </p:nvSpPr>
        <p:spPr>
          <a:xfrm>
            <a:off x="1828800" y="1600201"/>
            <a:ext cx="7086600" cy="4525963"/>
          </a:xfrm>
        </p:spPr>
        <p:txBody>
          <a:bodyPr>
            <a:normAutofit/>
          </a:bodyPr>
          <a:lstStyle/>
          <a:p>
            <a:r>
              <a:rPr lang="en-US" dirty="0">
                <a:solidFill>
                  <a:srgbClr val="142762"/>
                </a:solidFill>
              </a:rPr>
              <a:t>Jeremy Rakes – ALAP Director</a:t>
            </a:r>
          </a:p>
          <a:p>
            <a:pPr marL="0" indent="0">
              <a:buNone/>
            </a:pPr>
            <a:endParaRPr lang="en-US" dirty="0">
              <a:solidFill>
                <a:srgbClr val="142762"/>
              </a:solidFill>
            </a:endParaRPr>
          </a:p>
          <a:p>
            <a:r>
              <a:rPr lang="en-US" dirty="0">
                <a:solidFill>
                  <a:srgbClr val="142762"/>
                </a:solidFill>
              </a:rPr>
              <a:t>Call: 	334-517-2238</a:t>
            </a:r>
          </a:p>
          <a:p>
            <a:endParaRPr lang="en-US" dirty="0">
              <a:solidFill>
                <a:srgbClr val="142762"/>
              </a:solidFill>
            </a:endParaRPr>
          </a:p>
          <a:p>
            <a:r>
              <a:rPr lang="en-US" dirty="0">
                <a:solidFill>
                  <a:srgbClr val="142762"/>
                </a:solidFill>
              </a:rPr>
              <a:t>Email: 	</a:t>
            </a:r>
            <a:r>
              <a:rPr lang="en-US" dirty="0">
                <a:solidFill>
                  <a:srgbClr val="142762"/>
                </a:solidFill>
                <a:hlinkClick r:id="rId4"/>
              </a:rPr>
              <a:t>jeremy.rakes@alabar.org</a:t>
            </a:r>
            <a:r>
              <a:rPr lang="en-US" dirty="0">
                <a:solidFill>
                  <a:srgbClr val="142762"/>
                </a:solidFill>
              </a:rPr>
              <a:t> </a:t>
            </a:r>
          </a:p>
          <a:p>
            <a:endParaRPr lang="en-US" dirty="0">
              <a:solidFill>
                <a:srgbClr val="142762"/>
              </a:solidFill>
            </a:endParaRPr>
          </a:p>
          <a:p>
            <a:r>
              <a:rPr lang="en-US" dirty="0">
                <a:solidFill>
                  <a:srgbClr val="142762"/>
                </a:solidFill>
              </a:rPr>
              <a:t>24 Hour Helpline: 334-224-6920</a:t>
            </a:r>
          </a:p>
        </p:txBody>
      </p:sp>
    </p:spTree>
    <p:extLst>
      <p:ext uri="{BB962C8B-B14F-4D97-AF65-F5344CB8AC3E}">
        <p14:creationId xmlns:p14="http://schemas.microsoft.com/office/powerpoint/2010/main" val="26583339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752600" y="274638"/>
            <a:ext cx="6934200" cy="1143000"/>
          </a:xfrm>
        </p:spPr>
        <p:txBody>
          <a:bodyPr/>
          <a:lstStyle/>
          <a:p>
            <a:r>
              <a:rPr lang="en-US" dirty="0">
                <a:solidFill>
                  <a:srgbClr val="142762"/>
                </a:solidFill>
                <a:latin typeface="Georgia" panose="02040502050405020303" pitchFamily="18" charset="0"/>
              </a:rPr>
              <a:t>Questions?</a:t>
            </a:r>
          </a:p>
        </p:txBody>
      </p:sp>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608" name="Picture 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24200" y="2133600"/>
            <a:ext cx="4092064" cy="2859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90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4" descr="Ask Questions to Improve Your Leadership"/>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8707861-81DF-499D-ABC0-C249059F9A71}"/>
              </a:ext>
            </a:extLst>
          </p:cNvPr>
          <p:cNvPicPr>
            <a:picLocks noChangeAspect="1"/>
          </p:cNvPicPr>
          <p:nvPr/>
        </p:nvPicPr>
        <p:blipFill>
          <a:blip r:embed="rId4"/>
          <a:stretch>
            <a:fillRect/>
          </a:stretch>
        </p:blipFill>
        <p:spPr>
          <a:xfrm>
            <a:off x="2971800" y="1447800"/>
            <a:ext cx="4621169" cy="3170195"/>
          </a:xfrm>
          <a:prstGeom prst="rect">
            <a:avLst/>
          </a:prstGeom>
        </p:spPr>
      </p:pic>
    </p:spTree>
    <p:extLst>
      <p:ext uri="{BB962C8B-B14F-4D97-AF65-F5344CB8AC3E}">
        <p14:creationId xmlns:p14="http://schemas.microsoft.com/office/powerpoint/2010/main" val="36556678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88" t="79" r="1"/>
          <a:stretch/>
        </p:blipFill>
        <p:spPr bwMode="auto">
          <a:xfrm>
            <a:off x="0" y="0"/>
            <a:ext cx="9244271" cy="710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ASB-FILESERVER\ACaudell\Pictures\Saved Pictures\ASB-0003-Logo-Versions-White-Standalone_cropped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706621"/>
            <a:ext cx="3429000" cy="3444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74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905000" y="457200"/>
            <a:ext cx="7086600" cy="707886"/>
          </a:xfrm>
          <a:prstGeom prst="rect">
            <a:avLst/>
          </a:prstGeom>
          <a:noFill/>
        </p:spPr>
        <p:txBody>
          <a:bodyPr wrap="square" rtlCol="0">
            <a:spAutoFit/>
          </a:bodyPr>
          <a:lstStyle/>
          <a:p>
            <a:pPr algn="ctr"/>
            <a:r>
              <a:rPr lang="en-US" sz="4000" u="sng" dirty="0">
                <a:solidFill>
                  <a:srgbClr val="142762"/>
                </a:solidFill>
                <a:latin typeface="Georgia" panose="02040502050405020303" pitchFamily="18" charset="0"/>
              </a:rPr>
              <a:t>Jurisdiction</a:t>
            </a:r>
          </a:p>
        </p:txBody>
      </p:sp>
      <p:pic>
        <p:nvPicPr>
          <p:cNvPr id="2" name="Picture 1">
            <a:extLst>
              <a:ext uri="{FF2B5EF4-FFF2-40B4-BE49-F238E27FC236}">
                <a16:creationId xmlns:a16="http://schemas.microsoft.com/office/drawing/2014/main" id="{A0798A54-A3EC-473A-BFA4-E28D2F837F2E}"/>
              </a:ext>
            </a:extLst>
          </p:cNvPr>
          <p:cNvPicPr>
            <a:picLocks noChangeAspect="1"/>
          </p:cNvPicPr>
          <p:nvPr/>
        </p:nvPicPr>
        <p:blipFill>
          <a:blip r:embed="rId4"/>
          <a:stretch>
            <a:fillRect/>
          </a:stretch>
        </p:blipFill>
        <p:spPr>
          <a:xfrm>
            <a:off x="3886200" y="1295400"/>
            <a:ext cx="2890838" cy="4976776"/>
          </a:xfrm>
          <a:prstGeom prst="rect">
            <a:avLst/>
          </a:prstGeom>
        </p:spPr>
      </p:pic>
    </p:spTree>
    <p:extLst>
      <p:ext uri="{BB962C8B-B14F-4D97-AF65-F5344CB8AC3E}">
        <p14:creationId xmlns:p14="http://schemas.microsoft.com/office/powerpoint/2010/main" val="3753479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15371</TotalTime>
  <Words>3640</Words>
  <Application>Microsoft Office PowerPoint</Application>
  <PresentationFormat>On-screen Show (4:3)</PresentationFormat>
  <Paragraphs>385</Paragraphs>
  <Slides>84</Slides>
  <Notes>84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Georgia</vt:lpstr>
      <vt:lpstr>Wingdings</vt:lpstr>
      <vt:lpstr>Office Theme</vt:lpstr>
      <vt:lpstr>Law Practice Management, Ethics, &amp; Zoom</vt:lpstr>
      <vt:lpstr>Autumn A. Caudell</vt:lpstr>
      <vt:lpstr>Office of General Counsel</vt:lpstr>
      <vt:lpstr>What do we do?</vt:lpstr>
      <vt:lpstr>What do we do?</vt:lpstr>
      <vt:lpstr>What can I help you with?</vt:lpstr>
      <vt:lpstr>What I cannot do</vt:lpstr>
      <vt:lpstr>Informal Ethics Opinion</vt:lpstr>
      <vt:lpstr>PowerPoint Presentation</vt:lpstr>
      <vt:lpstr>PowerPoint Presentation</vt:lpstr>
      <vt:lpstr>PowerPoint Presentation</vt:lpstr>
      <vt:lpstr>PowerPoint Presentation</vt:lpstr>
      <vt:lpstr>PowerPoint Presentation</vt:lpstr>
      <vt:lpstr>Are you ethical?</vt:lpstr>
      <vt:lpstr>Changing Perceptions?</vt:lpstr>
      <vt:lpstr>Competence</vt:lpstr>
      <vt:lpstr>Rule 1.1 - Competence</vt:lpstr>
      <vt:lpstr>Staying Informed</vt:lpstr>
      <vt:lpstr>PowerPoint Presentation</vt:lpstr>
      <vt:lpstr>The Scoop</vt:lpstr>
      <vt:lpstr>Zoom and Notarization </vt:lpstr>
      <vt:lpstr>Virtual Witnessing?</vt:lpstr>
      <vt:lpstr>PowerPoint Presentation</vt:lpstr>
      <vt:lpstr>Video Conferencing</vt:lpstr>
      <vt:lpstr>Equipment</vt:lpstr>
      <vt:lpstr>Web Camera</vt:lpstr>
      <vt:lpstr>Microphone</vt:lpstr>
      <vt:lpstr>Ring Light</vt:lpstr>
      <vt:lpstr>Internet</vt:lpstr>
      <vt:lpstr>Set up your meeting space</vt:lpstr>
      <vt:lpstr>Set up your meeting space</vt:lpstr>
      <vt:lpstr>Background fails</vt:lpstr>
      <vt:lpstr>Check your angle</vt:lpstr>
      <vt:lpstr>Check your angle</vt:lpstr>
      <vt:lpstr>Improper Lighting</vt:lpstr>
      <vt:lpstr>Name</vt:lpstr>
      <vt:lpstr>Dressing for success</vt:lpstr>
      <vt:lpstr>Judge, I am not a cat</vt:lpstr>
      <vt:lpstr>Preparing your clients and witnesses for Zoom</vt:lpstr>
      <vt:lpstr>Zoom and Depositions</vt:lpstr>
      <vt:lpstr>To Zoom or Not to Zoom</vt:lpstr>
      <vt:lpstr>Witness Prep</vt:lpstr>
      <vt:lpstr>Exhibits</vt:lpstr>
      <vt:lpstr>Exhibits</vt:lpstr>
      <vt:lpstr>Exhibits</vt:lpstr>
      <vt:lpstr>Exhibits</vt:lpstr>
      <vt:lpstr>Stipulations</vt:lpstr>
      <vt:lpstr>Controlling the Witness</vt:lpstr>
      <vt:lpstr>PowerPoint Presentation</vt:lpstr>
      <vt:lpstr>Zoom Hearings</vt:lpstr>
      <vt:lpstr>Witness Prep</vt:lpstr>
      <vt:lpstr>PowerPoint Presentation</vt:lpstr>
      <vt:lpstr>PowerPoint Presentation</vt:lpstr>
      <vt:lpstr>PowerPoint Presentation</vt:lpstr>
      <vt:lpstr>Investigating</vt:lpstr>
      <vt:lpstr>Rule 4.1 Truthfulness in Statements to Others</vt:lpstr>
      <vt:lpstr>Catfishing</vt:lpstr>
      <vt:lpstr>Zoom Client Meetings</vt:lpstr>
      <vt:lpstr>Keeping clients informed</vt:lpstr>
      <vt:lpstr>Rule 1.4 - Communication</vt:lpstr>
      <vt:lpstr>PowerPoint Presentation</vt:lpstr>
      <vt:lpstr>Does your client understand?</vt:lpstr>
      <vt:lpstr>Confidentiality</vt:lpstr>
      <vt:lpstr>Rule 1.6 Confidentiality of Information</vt:lpstr>
      <vt:lpstr>Cyber Security</vt:lpstr>
      <vt:lpstr>Zoom Security</vt:lpstr>
      <vt:lpstr>Rule 1.15 Safekeeping Property</vt:lpstr>
      <vt:lpstr>Do you need a Trust Account?</vt:lpstr>
      <vt:lpstr>Limited Exceptions</vt:lpstr>
      <vt:lpstr>Rule 1.15 only applies to money</vt:lpstr>
      <vt:lpstr>Not just money</vt:lpstr>
      <vt:lpstr>File Retention</vt:lpstr>
      <vt:lpstr>Practice Management Assistance Program</vt:lpstr>
      <vt:lpstr>PMAP</vt:lpstr>
      <vt:lpstr>Member Benefits </vt:lpstr>
      <vt:lpstr>Member Benefits </vt:lpstr>
      <vt:lpstr>Member Benefits </vt:lpstr>
      <vt:lpstr>Member Benefits </vt:lpstr>
      <vt:lpstr>PowerPoint Presentation</vt:lpstr>
      <vt:lpstr>Mental Health Statistics</vt:lpstr>
      <vt:lpstr>Lawyer Assistance Program</vt:lpstr>
      <vt:lpstr>Questions?</vt:lpstr>
      <vt:lpstr>PowerPoint Presentation</vt:lpstr>
      <vt:lpstr>PowerPoint Presentation</vt:lpstr>
    </vt:vector>
  </TitlesOfParts>
  <Company>Alabama State Bar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Autumn Caudell</dc:creator>
  <cp:lastModifiedBy>Huntsville-Madison County Bar</cp:lastModifiedBy>
  <cp:revision>245</cp:revision>
  <cp:lastPrinted>2021-10-07T14:29:28Z</cp:lastPrinted>
  <dcterms:created xsi:type="dcterms:W3CDTF">2020-09-03T19:22:42Z</dcterms:created>
  <dcterms:modified xsi:type="dcterms:W3CDTF">2021-12-03T14:57:25Z</dcterms:modified>
</cp:coreProperties>
</file>