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handoutMasterIdLst>
    <p:handoutMasterId r:id="rId31"/>
  </p:handoutMasterIdLst>
  <p:sldIdLst>
    <p:sldId id="256" r:id="rId2"/>
    <p:sldId id="257" r:id="rId3"/>
    <p:sldId id="258" r:id="rId4"/>
    <p:sldId id="259" r:id="rId5"/>
    <p:sldId id="260" r:id="rId6"/>
    <p:sldId id="265" r:id="rId7"/>
    <p:sldId id="261" r:id="rId8"/>
    <p:sldId id="264" r:id="rId9"/>
    <p:sldId id="272" r:id="rId10"/>
    <p:sldId id="277" r:id="rId11"/>
    <p:sldId id="276" r:id="rId12"/>
    <p:sldId id="270" r:id="rId13"/>
    <p:sldId id="263" r:id="rId14"/>
    <p:sldId id="273" r:id="rId15"/>
    <p:sldId id="289" r:id="rId16"/>
    <p:sldId id="290" r:id="rId17"/>
    <p:sldId id="274" r:id="rId18"/>
    <p:sldId id="281" r:id="rId19"/>
    <p:sldId id="282" r:id="rId20"/>
    <p:sldId id="283" r:id="rId21"/>
    <p:sldId id="285" r:id="rId22"/>
    <p:sldId id="286" r:id="rId23"/>
    <p:sldId id="287" r:id="rId24"/>
    <p:sldId id="262" r:id="rId25"/>
    <p:sldId id="266" r:id="rId26"/>
    <p:sldId id="271" r:id="rId27"/>
    <p:sldId id="291" r:id="rId28"/>
    <p:sldId id="292" r:id="rId29"/>
    <p:sldId id="268" r:id="rId3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8" d="100"/>
          <a:sy n="78" d="100"/>
        </p:scale>
        <p:origin x="600" y="5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E4E3B821-265E-4EA0-8F3E-0F0BFC7E3929}"/>
              </a:ext>
            </a:extLst>
          </p:cNvPr>
          <p:cNvSpPr>
            <a:spLocks noGrp="1"/>
          </p:cNvSpPr>
          <p:nvPr>
            <p:ph type="hdr" sz="quarter"/>
          </p:nvPr>
        </p:nvSpPr>
        <p:spPr>
          <a:xfrm>
            <a:off x="1" y="1"/>
            <a:ext cx="3038475" cy="466725"/>
          </a:xfrm>
          <a:prstGeom prst="rect">
            <a:avLst/>
          </a:prstGeom>
        </p:spPr>
        <p:txBody>
          <a:bodyPr vert="horz" lIns="91420" tIns="45709" rIns="91420" bIns="45709" rtlCol="0"/>
          <a:lstStyle>
            <a:lvl1pPr algn="l">
              <a:defRPr sz="1200"/>
            </a:lvl1pPr>
          </a:lstStyle>
          <a:p>
            <a:endParaRPr lang="en-US"/>
          </a:p>
        </p:txBody>
      </p:sp>
      <p:sp>
        <p:nvSpPr>
          <p:cNvPr id="3" name="Date Placeholder 2">
            <a:extLst>
              <a:ext uri="{FF2B5EF4-FFF2-40B4-BE49-F238E27FC236}">
                <a16:creationId xmlns:a16="http://schemas.microsoft.com/office/drawing/2014/main" xmlns="" id="{26DF59D7-FEA1-450F-902F-06976DEB9B0C}"/>
              </a:ext>
            </a:extLst>
          </p:cNvPr>
          <p:cNvSpPr>
            <a:spLocks noGrp="1"/>
          </p:cNvSpPr>
          <p:nvPr>
            <p:ph type="dt" sz="quarter" idx="1"/>
          </p:nvPr>
        </p:nvSpPr>
        <p:spPr>
          <a:xfrm>
            <a:off x="3970340" y="1"/>
            <a:ext cx="3038475" cy="466725"/>
          </a:xfrm>
          <a:prstGeom prst="rect">
            <a:avLst/>
          </a:prstGeom>
        </p:spPr>
        <p:txBody>
          <a:bodyPr vert="horz" lIns="91420" tIns="45709" rIns="91420" bIns="45709" rtlCol="0"/>
          <a:lstStyle>
            <a:lvl1pPr algn="r">
              <a:defRPr sz="1200"/>
            </a:lvl1pPr>
          </a:lstStyle>
          <a:p>
            <a:fld id="{C4684B30-9D48-40DF-8861-93A05004F72F}" type="datetimeFigureOut">
              <a:rPr lang="en-US" smtClean="0"/>
              <a:t>11/28/2018</a:t>
            </a:fld>
            <a:endParaRPr lang="en-US"/>
          </a:p>
        </p:txBody>
      </p:sp>
      <p:sp>
        <p:nvSpPr>
          <p:cNvPr id="4" name="Footer Placeholder 3">
            <a:extLst>
              <a:ext uri="{FF2B5EF4-FFF2-40B4-BE49-F238E27FC236}">
                <a16:creationId xmlns:a16="http://schemas.microsoft.com/office/drawing/2014/main" xmlns="" id="{E3D288C1-4B72-4AA2-87BF-E6FAC79F56AD}"/>
              </a:ext>
            </a:extLst>
          </p:cNvPr>
          <p:cNvSpPr>
            <a:spLocks noGrp="1"/>
          </p:cNvSpPr>
          <p:nvPr>
            <p:ph type="ftr" sz="quarter" idx="2"/>
          </p:nvPr>
        </p:nvSpPr>
        <p:spPr>
          <a:xfrm>
            <a:off x="1" y="8829676"/>
            <a:ext cx="3038475" cy="466725"/>
          </a:xfrm>
          <a:prstGeom prst="rect">
            <a:avLst/>
          </a:prstGeom>
        </p:spPr>
        <p:txBody>
          <a:bodyPr vert="horz" lIns="91420" tIns="45709" rIns="91420" bIns="4570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20E0C1EB-8108-48E5-BF49-60E1D9F7D05F}"/>
              </a:ext>
            </a:extLst>
          </p:cNvPr>
          <p:cNvSpPr>
            <a:spLocks noGrp="1"/>
          </p:cNvSpPr>
          <p:nvPr>
            <p:ph type="sldNum" sz="quarter" idx="3"/>
          </p:nvPr>
        </p:nvSpPr>
        <p:spPr>
          <a:xfrm>
            <a:off x="3970340" y="8829676"/>
            <a:ext cx="3038475" cy="466725"/>
          </a:xfrm>
          <a:prstGeom prst="rect">
            <a:avLst/>
          </a:prstGeom>
        </p:spPr>
        <p:txBody>
          <a:bodyPr vert="horz" lIns="91420" tIns="45709" rIns="91420" bIns="45709" rtlCol="0" anchor="b"/>
          <a:lstStyle>
            <a:lvl1pPr algn="r">
              <a:defRPr sz="1200"/>
            </a:lvl1pPr>
          </a:lstStyle>
          <a:p>
            <a:fld id="{66ED273D-2959-4456-86F1-14E6AC613462}" type="slidenum">
              <a:rPr lang="en-US" smtClean="0"/>
              <a:t>‹#›</a:t>
            </a:fld>
            <a:endParaRPr lang="en-US"/>
          </a:p>
        </p:txBody>
      </p:sp>
    </p:spTree>
    <p:extLst>
      <p:ext uri="{BB962C8B-B14F-4D97-AF65-F5344CB8AC3E}">
        <p14:creationId xmlns:p14="http://schemas.microsoft.com/office/powerpoint/2010/main" val="52187407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A430C0A-5464-4FE4-84EB-FF9C94016DF4}" type="datetimeFigureOut">
              <a:rPr lang="en-US" dirty="0"/>
              <a:t>11/28/2018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11/28/2018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0C6404-AD6E-4860-8E75-697CA40B95DA}" type="datetimeFigureOut">
              <a:rPr lang="en-US" dirty="0"/>
              <a:t>11/28/2018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11/28/2018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11/28/2018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11/28/2018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11/28/2018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11/28/2018</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11/28/2018</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11/28/2018</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connect-stage.al.com/user/klanier/posts.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98093C0B-E701-41E7-82A7-F2244F647029}"/>
              </a:ext>
            </a:extLst>
          </p:cNvPr>
          <p:cNvSpPr>
            <a:spLocks noGrp="1"/>
          </p:cNvSpPr>
          <p:nvPr>
            <p:ph type="subTitle" idx="4294967295"/>
          </p:nvPr>
        </p:nvSpPr>
        <p:spPr>
          <a:xfrm>
            <a:off x="649390" y="4723002"/>
            <a:ext cx="9302750" cy="2332140"/>
          </a:xfrm>
        </p:spPr>
        <p:txBody>
          <a:bodyPr/>
          <a:lstStyle/>
          <a:p>
            <a:pPr marL="0" indent="0" algn="ctr">
              <a:buNone/>
            </a:pPr>
            <a:r>
              <a:rPr lang="en-US" dirty="0"/>
              <a:t>   Joseph Borg</a:t>
            </a:r>
          </a:p>
          <a:p>
            <a:pPr marL="0" indent="0" algn="ctr">
              <a:buNone/>
            </a:pPr>
            <a:r>
              <a:rPr lang="en-US" dirty="0"/>
              <a:t>     Alabama Securities Commission   </a:t>
            </a:r>
            <a:r>
              <a:rPr lang="en-US" sz="2800" dirty="0"/>
              <a:t>	</a:t>
            </a:r>
          </a:p>
          <a:p>
            <a:pPr marL="0" indent="0" algn="ctr">
              <a:buNone/>
            </a:pPr>
            <a:r>
              <a:rPr lang="en-US" sz="2800" dirty="0"/>
              <a:t>	</a:t>
            </a:r>
            <a:endParaRPr lang="en-US" dirty="0"/>
          </a:p>
        </p:txBody>
      </p:sp>
      <p:sp>
        <p:nvSpPr>
          <p:cNvPr id="2" name="Title 1">
            <a:extLst>
              <a:ext uri="{FF2B5EF4-FFF2-40B4-BE49-F238E27FC236}">
                <a16:creationId xmlns:a16="http://schemas.microsoft.com/office/drawing/2014/main" xmlns="" id="{424D3E29-9F09-48C1-A624-B66C26BED1D1}"/>
              </a:ext>
            </a:extLst>
          </p:cNvPr>
          <p:cNvSpPr>
            <a:spLocks noGrp="1"/>
          </p:cNvSpPr>
          <p:nvPr>
            <p:ph type="ctrTitle" idx="4294967295"/>
          </p:nvPr>
        </p:nvSpPr>
        <p:spPr>
          <a:xfrm>
            <a:off x="1345676" y="649492"/>
            <a:ext cx="9302750" cy="2397125"/>
          </a:xfrm>
        </p:spPr>
        <p:txBody>
          <a:bodyPr>
            <a:normAutofit/>
          </a:bodyPr>
          <a:lstStyle/>
          <a:p>
            <a:r>
              <a:rPr lang="en-US" dirty="0"/>
              <a:t>From Keeping Time to Doing Time: How Lawyers Run Afoul of the Alabama Securities Act </a:t>
            </a:r>
            <a:br>
              <a:rPr lang="en-US" dirty="0"/>
            </a:br>
            <a:r>
              <a:rPr lang="en-US" dirty="0"/>
              <a:t/>
            </a:r>
            <a:br>
              <a:rPr lang="en-US" dirty="0"/>
            </a:br>
            <a:r>
              <a:rPr lang="en-US" sz="1400" dirty="0"/>
              <a:t>Walking the fine line in the role of an attorney</a:t>
            </a:r>
          </a:p>
        </p:txBody>
      </p:sp>
    </p:spTree>
    <p:extLst>
      <p:ext uri="{BB962C8B-B14F-4D97-AF65-F5344CB8AC3E}">
        <p14:creationId xmlns:p14="http://schemas.microsoft.com/office/powerpoint/2010/main" val="1173556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09B8944F-E0A8-4F00-A2EC-BF8D6D4799E5}"/>
              </a:ext>
            </a:extLst>
          </p:cNvPr>
          <p:cNvPicPr>
            <a:picLocks noChangeAspect="1"/>
          </p:cNvPicPr>
          <p:nvPr/>
        </p:nvPicPr>
        <p:blipFill>
          <a:blip r:embed="rId2"/>
          <a:stretch>
            <a:fillRect/>
          </a:stretch>
        </p:blipFill>
        <p:spPr>
          <a:xfrm>
            <a:off x="300480" y="422617"/>
            <a:ext cx="1714500" cy="1714500"/>
          </a:xfrm>
          <a:prstGeom prst="rect">
            <a:avLst/>
          </a:prstGeom>
        </p:spPr>
      </p:pic>
      <p:pic>
        <p:nvPicPr>
          <p:cNvPr id="5" name="Picture 4">
            <a:extLst>
              <a:ext uri="{FF2B5EF4-FFF2-40B4-BE49-F238E27FC236}">
                <a16:creationId xmlns:a16="http://schemas.microsoft.com/office/drawing/2014/main" xmlns="" id="{70BBC999-DAC9-4608-B6B9-8B42BCC65B63}"/>
              </a:ext>
            </a:extLst>
          </p:cNvPr>
          <p:cNvPicPr>
            <a:picLocks noChangeAspect="1"/>
          </p:cNvPicPr>
          <p:nvPr/>
        </p:nvPicPr>
        <p:blipFill rotWithShape="1">
          <a:blip r:embed="rId3"/>
          <a:srcRect l="20503" t="16652" r="22487" b="73401"/>
          <a:stretch/>
        </p:blipFill>
        <p:spPr>
          <a:xfrm>
            <a:off x="2169268" y="461529"/>
            <a:ext cx="9688209" cy="1056486"/>
          </a:xfrm>
          <a:prstGeom prst="rect">
            <a:avLst/>
          </a:prstGeom>
        </p:spPr>
      </p:pic>
      <p:pic>
        <p:nvPicPr>
          <p:cNvPr id="6" name="Picture 5">
            <a:extLst>
              <a:ext uri="{FF2B5EF4-FFF2-40B4-BE49-F238E27FC236}">
                <a16:creationId xmlns:a16="http://schemas.microsoft.com/office/drawing/2014/main" xmlns="" id="{316C8C5F-AEF1-4496-922F-F0F8C22E8046}"/>
              </a:ext>
            </a:extLst>
          </p:cNvPr>
          <p:cNvPicPr>
            <a:picLocks noChangeAspect="1"/>
          </p:cNvPicPr>
          <p:nvPr/>
        </p:nvPicPr>
        <p:blipFill rotWithShape="1">
          <a:blip r:embed="rId4"/>
          <a:srcRect l="20988" t="18767" r="59955" b="44780"/>
          <a:stretch/>
        </p:blipFill>
        <p:spPr>
          <a:xfrm>
            <a:off x="3452462" y="1768347"/>
            <a:ext cx="3639001" cy="4350356"/>
          </a:xfrm>
          <a:prstGeom prst="rect">
            <a:avLst/>
          </a:prstGeom>
        </p:spPr>
      </p:pic>
      <p:pic>
        <p:nvPicPr>
          <p:cNvPr id="7" name="Picture 6">
            <a:extLst>
              <a:ext uri="{FF2B5EF4-FFF2-40B4-BE49-F238E27FC236}">
                <a16:creationId xmlns:a16="http://schemas.microsoft.com/office/drawing/2014/main" xmlns="" id="{0BB97FA0-2D10-48D8-8430-E1647B8C003C}"/>
              </a:ext>
            </a:extLst>
          </p:cNvPr>
          <p:cNvPicPr>
            <a:picLocks noChangeAspect="1"/>
          </p:cNvPicPr>
          <p:nvPr/>
        </p:nvPicPr>
        <p:blipFill rotWithShape="1">
          <a:blip r:embed="rId4"/>
          <a:srcRect l="20635" t="9078" r="64582" b="84762"/>
          <a:stretch/>
        </p:blipFill>
        <p:spPr>
          <a:xfrm>
            <a:off x="300480" y="2278710"/>
            <a:ext cx="3024954" cy="787819"/>
          </a:xfrm>
          <a:prstGeom prst="rect">
            <a:avLst/>
          </a:prstGeom>
        </p:spPr>
      </p:pic>
      <p:pic>
        <p:nvPicPr>
          <p:cNvPr id="8" name="Picture 7">
            <a:extLst>
              <a:ext uri="{FF2B5EF4-FFF2-40B4-BE49-F238E27FC236}">
                <a16:creationId xmlns:a16="http://schemas.microsoft.com/office/drawing/2014/main" xmlns="" id="{2B0FB735-F384-4EF2-BA80-31648BCE92FF}"/>
              </a:ext>
            </a:extLst>
          </p:cNvPr>
          <p:cNvPicPr>
            <a:picLocks noChangeAspect="1"/>
          </p:cNvPicPr>
          <p:nvPr/>
        </p:nvPicPr>
        <p:blipFill rotWithShape="1">
          <a:blip r:embed="rId4"/>
          <a:srcRect l="43293" t="17778" r="41371" b="63327"/>
          <a:stretch/>
        </p:blipFill>
        <p:spPr>
          <a:xfrm>
            <a:off x="7383296" y="2237128"/>
            <a:ext cx="4503366" cy="3467705"/>
          </a:xfrm>
          <a:prstGeom prst="rect">
            <a:avLst/>
          </a:prstGeom>
        </p:spPr>
      </p:pic>
    </p:spTree>
    <p:extLst>
      <p:ext uri="{BB962C8B-B14F-4D97-AF65-F5344CB8AC3E}">
        <p14:creationId xmlns:p14="http://schemas.microsoft.com/office/powerpoint/2010/main" val="2949978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76E126E-50DF-44FF-ABF1-941E9A3FBF2C}"/>
              </a:ext>
            </a:extLst>
          </p:cNvPr>
          <p:cNvPicPr>
            <a:picLocks noChangeAspect="1"/>
          </p:cNvPicPr>
          <p:nvPr/>
        </p:nvPicPr>
        <p:blipFill>
          <a:blip r:embed="rId2"/>
          <a:stretch>
            <a:fillRect/>
          </a:stretch>
        </p:blipFill>
        <p:spPr>
          <a:xfrm>
            <a:off x="3287370" y="369651"/>
            <a:ext cx="4671375" cy="1589481"/>
          </a:xfrm>
          <a:prstGeom prst="rect">
            <a:avLst/>
          </a:prstGeom>
        </p:spPr>
      </p:pic>
      <p:pic>
        <p:nvPicPr>
          <p:cNvPr id="4" name="Picture 3">
            <a:extLst>
              <a:ext uri="{FF2B5EF4-FFF2-40B4-BE49-F238E27FC236}">
                <a16:creationId xmlns:a16="http://schemas.microsoft.com/office/drawing/2014/main" xmlns="" id="{47254EB7-B855-4F67-8F47-6BC41C2703F7}"/>
              </a:ext>
            </a:extLst>
          </p:cNvPr>
          <p:cNvPicPr>
            <a:picLocks noChangeAspect="1"/>
          </p:cNvPicPr>
          <p:nvPr/>
        </p:nvPicPr>
        <p:blipFill rotWithShape="1">
          <a:blip r:embed="rId3"/>
          <a:srcRect l="13246" t="15663" r="31655" b="78623"/>
          <a:stretch/>
        </p:blipFill>
        <p:spPr>
          <a:xfrm>
            <a:off x="349247" y="2237191"/>
            <a:ext cx="11567135" cy="750754"/>
          </a:xfrm>
          <a:prstGeom prst="rect">
            <a:avLst/>
          </a:prstGeom>
        </p:spPr>
      </p:pic>
      <p:pic>
        <p:nvPicPr>
          <p:cNvPr id="5" name="Picture 4">
            <a:extLst>
              <a:ext uri="{FF2B5EF4-FFF2-40B4-BE49-F238E27FC236}">
                <a16:creationId xmlns:a16="http://schemas.microsoft.com/office/drawing/2014/main" xmlns="" id="{851D8E90-518D-4CB4-A770-893DA7BC30B7}"/>
              </a:ext>
            </a:extLst>
          </p:cNvPr>
          <p:cNvPicPr>
            <a:picLocks noChangeAspect="1"/>
          </p:cNvPicPr>
          <p:nvPr/>
        </p:nvPicPr>
        <p:blipFill rotWithShape="1">
          <a:blip r:embed="rId4"/>
          <a:srcRect l="25264" t="20529" r="34187" b="49068"/>
          <a:stretch/>
        </p:blipFill>
        <p:spPr>
          <a:xfrm>
            <a:off x="2429540" y="3052022"/>
            <a:ext cx="7332920" cy="3436327"/>
          </a:xfrm>
          <a:prstGeom prst="rect">
            <a:avLst/>
          </a:prstGeom>
        </p:spPr>
      </p:pic>
    </p:spTree>
    <p:extLst>
      <p:ext uri="{BB962C8B-B14F-4D97-AF65-F5344CB8AC3E}">
        <p14:creationId xmlns:p14="http://schemas.microsoft.com/office/powerpoint/2010/main" val="2618937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3BA93B-7920-482B-A68E-9019E0F56947}"/>
              </a:ext>
            </a:extLst>
          </p:cNvPr>
          <p:cNvSpPr>
            <a:spLocks noGrp="1"/>
          </p:cNvSpPr>
          <p:nvPr>
            <p:ph type="title"/>
          </p:nvPr>
        </p:nvSpPr>
        <p:spPr/>
        <p:txBody>
          <a:bodyPr>
            <a:normAutofit fontScale="90000"/>
          </a:bodyPr>
          <a:lstStyle/>
          <a:p>
            <a:r>
              <a:rPr lang="en-US" dirty="0"/>
              <a:t>Who is the client? </a:t>
            </a:r>
            <a:br>
              <a:rPr lang="en-US" dirty="0"/>
            </a:br>
            <a:r>
              <a:rPr lang="en-US" dirty="0"/>
              <a:t>Considerations of the Attorney Client relationship and Privilege </a:t>
            </a:r>
          </a:p>
        </p:txBody>
      </p:sp>
      <p:sp>
        <p:nvSpPr>
          <p:cNvPr id="3" name="Content Placeholder 2">
            <a:extLst>
              <a:ext uri="{FF2B5EF4-FFF2-40B4-BE49-F238E27FC236}">
                <a16:creationId xmlns:a16="http://schemas.microsoft.com/office/drawing/2014/main" xmlns="" id="{F5B1E9BE-52BD-4A40-94C4-35D03C939613}"/>
              </a:ext>
            </a:extLst>
          </p:cNvPr>
          <p:cNvSpPr>
            <a:spLocks noGrp="1"/>
          </p:cNvSpPr>
          <p:nvPr>
            <p:ph idx="1"/>
          </p:nvPr>
        </p:nvSpPr>
        <p:spPr/>
        <p:txBody>
          <a:bodyPr/>
          <a:lstStyle/>
          <a:p>
            <a:r>
              <a:rPr lang="en-US" dirty="0"/>
              <a:t>The historical context of Attorney-Client Privilege</a:t>
            </a:r>
          </a:p>
          <a:p>
            <a:r>
              <a:rPr lang="en-US" dirty="0"/>
              <a:t>Prerequisite relationship at the time of communication</a:t>
            </a:r>
          </a:p>
          <a:p>
            <a:r>
              <a:rPr lang="en-US" dirty="0"/>
              <a:t>Intent to create a confidential communication</a:t>
            </a:r>
          </a:p>
          <a:p>
            <a:r>
              <a:rPr lang="en-US" dirty="0"/>
              <a:t>Attorney-Client privilege/limits of deliberative privilege</a:t>
            </a:r>
          </a:p>
          <a:p>
            <a:r>
              <a:rPr lang="en-US" dirty="0"/>
              <a:t>Privilege in the corporate setting; </a:t>
            </a:r>
            <a:r>
              <a:rPr lang="en-US" i="1" dirty="0"/>
              <a:t>Upjohn Co. v. U.S.-</a:t>
            </a:r>
            <a:r>
              <a:rPr lang="en-US" dirty="0"/>
              <a:t>-subject matter test</a:t>
            </a:r>
          </a:p>
          <a:p>
            <a:r>
              <a:rPr lang="en-US" dirty="0"/>
              <a:t>Attorney-Client privilege in the </a:t>
            </a:r>
            <a:r>
              <a:rPr lang="en-US"/>
              <a:t>governmental setting</a:t>
            </a:r>
            <a:endParaRPr lang="en-US" dirty="0"/>
          </a:p>
        </p:txBody>
      </p:sp>
    </p:spTree>
    <p:extLst>
      <p:ext uri="{BB962C8B-B14F-4D97-AF65-F5344CB8AC3E}">
        <p14:creationId xmlns:p14="http://schemas.microsoft.com/office/powerpoint/2010/main" val="150811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262B2E-9E92-4D46-9534-BF87E164D327}"/>
              </a:ext>
            </a:extLst>
          </p:cNvPr>
          <p:cNvSpPr>
            <a:spLocks noGrp="1"/>
          </p:cNvSpPr>
          <p:nvPr>
            <p:ph type="title"/>
          </p:nvPr>
        </p:nvSpPr>
        <p:spPr/>
        <p:txBody>
          <a:bodyPr/>
          <a:lstStyle/>
          <a:p>
            <a:r>
              <a:rPr lang="en-US" dirty="0"/>
              <a:t>The Paymaster </a:t>
            </a:r>
          </a:p>
        </p:txBody>
      </p:sp>
      <p:sp>
        <p:nvSpPr>
          <p:cNvPr id="3" name="Content Placeholder 2">
            <a:extLst>
              <a:ext uri="{FF2B5EF4-FFF2-40B4-BE49-F238E27FC236}">
                <a16:creationId xmlns:a16="http://schemas.microsoft.com/office/drawing/2014/main" xmlns="" id="{B80440EA-1439-443A-9D1E-7183968865EF}"/>
              </a:ext>
            </a:extLst>
          </p:cNvPr>
          <p:cNvSpPr>
            <a:spLocks noGrp="1"/>
          </p:cNvSpPr>
          <p:nvPr>
            <p:ph idx="1"/>
          </p:nvPr>
        </p:nvSpPr>
        <p:spPr/>
        <p:txBody>
          <a:bodyPr>
            <a:normAutofit fontScale="70000" lnSpcReduction="20000"/>
          </a:bodyPr>
          <a:lstStyle/>
          <a:p>
            <a:pPr marL="0" indent="0">
              <a:buNone/>
            </a:pPr>
            <a:r>
              <a:rPr lang="en-US" sz="2000" dirty="0"/>
              <a:t>The attorney allows the use of his name and trust account to lend legitimacy to the transaction. </a:t>
            </a:r>
          </a:p>
          <a:p>
            <a:pPr marL="0" indent="0">
              <a:buNone/>
            </a:pPr>
            <a:endParaRPr lang="en-US" sz="2000" dirty="0"/>
          </a:p>
          <a:p>
            <a:pPr marL="0" indent="0">
              <a:buNone/>
            </a:pPr>
            <a:r>
              <a:rPr lang="en-US" sz="2000" dirty="0"/>
              <a:t>The attorney received investor funds into trust account, takes fee, and/or transfers funds out at  the direction of the defendant. </a:t>
            </a:r>
          </a:p>
          <a:p>
            <a:pPr marL="0" indent="0">
              <a:buNone/>
            </a:pPr>
            <a:endParaRPr lang="en-US" dirty="0"/>
          </a:p>
          <a:p>
            <a:pPr marL="0" indent="0">
              <a:buNone/>
            </a:pPr>
            <a:r>
              <a:rPr lang="en-US" dirty="0"/>
              <a:t>Case Studies: </a:t>
            </a:r>
          </a:p>
          <a:p>
            <a:r>
              <a:rPr lang="en-US" dirty="0"/>
              <a:t>Terry Earl Hester</a:t>
            </a:r>
          </a:p>
          <a:p>
            <a:r>
              <a:rPr lang="en-US" dirty="0"/>
              <a:t>KVH Capital Investment Partners</a:t>
            </a:r>
          </a:p>
          <a:p>
            <a:r>
              <a:rPr lang="en-US" dirty="0"/>
              <a:t>John Doe (case under investigation)- held funds in trust account and received fee</a:t>
            </a:r>
          </a:p>
          <a:p>
            <a:r>
              <a:rPr lang="en-US" dirty="0"/>
              <a:t>John Doe II (</a:t>
            </a:r>
            <a:r>
              <a:rPr lang="en-US" dirty="0" err="1"/>
              <a:t>Maddrey</a:t>
            </a:r>
            <a:r>
              <a:rPr lang="en-US" dirty="0"/>
              <a:t>)- same facts as above</a:t>
            </a:r>
          </a:p>
          <a:p>
            <a:r>
              <a:rPr lang="en-US" dirty="0"/>
              <a:t>Synergy Finance Group- Samuel Williams </a:t>
            </a:r>
          </a:p>
        </p:txBody>
      </p:sp>
    </p:spTree>
    <p:extLst>
      <p:ext uri="{BB962C8B-B14F-4D97-AF65-F5344CB8AC3E}">
        <p14:creationId xmlns:p14="http://schemas.microsoft.com/office/powerpoint/2010/main" val="1342018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1062B59-F5AA-46B2-984C-1F237368EE61}"/>
              </a:ext>
            </a:extLst>
          </p:cNvPr>
          <p:cNvPicPr>
            <a:picLocks noChangeAspect="1"/>
          </p:cNvPicPr>
          <p:nvPr/>
        </p:nvPicPr>
        <p:blipFill>
          <a:blip r:embed="rId2"/>
          <a:stretch>
            <a:fillRect/>
          </a:stretch>
        </p:blipFill>
        <p:spPr>
          <a:xfrm>
            <a:off x="452740" y="358505"/>
            <a:ext cx="1714500" cy="1714500"/>
          </a:xfrm>
          <a:prstGeom prst="rect">
            <a:avLst/>
          </a:prstGeom>
        </p:spPr>
      </p:pic>
      <p:pic>
        <p:nvPicPr>
          <p:cNvPr id="3" name="Picture 2">
            <a:extLst>
              <a:ext uri="{FF2B5EF4-FFF2-40B4-BE49-F238E27FC236}">
                <a16:creationId xmlns:a16="http://schemas.microsoft.com/office/drawing/2014/main" xmlns="" id="{130F04B1-39AE-4D91-B915-61E160062282}"/>
              </a:ext>
            </a:extLst>
          </p:cNvPr>
          <p:cNvPicPr>
            <a:picLocks noChangeAspect="1"/>
          </p:cNvPicPr>
          <p:nvPr/>
        </p:nvPicPr>
        <p:blipFill rotWithShape="1">
          <a:blip r:embed="rId3"/>
          <a:srcRect l="20213" t="32500" r="28120" b="54872"/>
          <a:stretch/>
        </p:blipFill>
        <p:spPr>
          <a:xfrm>
            <a:off x="2363192" y="417277"/>
            <a:ext cx="9494826" cy="1450434"/>
          </a:xfrm>
          <a:prstGeom prst="rect">
            <a:avLst/>
          </a:prstGeom>
        </p:spPr>
      </p:pic>
      <p:pic>
        <p:nvPicPr>
          <p:cNvPr id="4" name="Picture 3">
            <a:extLst>
              <a:ext uri="{FF2B5EF4-FFF2-40B4-BE49-F238E27FC236}">
                <a16:creationId xmlns:a16="http://schemas.microsoft.com/office/drawing/2014/main" xmlns="" id="{688ED76D-83D4-4056-973C-928B377250B9}"/>
              </a:ext>
            </a:extLst>
          </p:cNvPr>
          <p:cNvPicPr>
            <a:picLocks noChangeAspect="1"/>
          </p:cNvPicPr>
          <p:nvPr/>
        </p:nvPicPr>
        <p:blipFill rotWithShape="1">
          <a:blip r:embed="rId3"/>
          <a:srcRect l="19701" t="54360" r="68750" b="24718"/>
          <a:stretch/>
        </p:blipFill>
        <p:spPr>
          <a:xfrm>
            <a:off x="464120" y="2266523"/>
            <a:ext cx="3125918" cy="3539430"/>
          </a:xfrm>
          <a:prstGeom prst="rect">
            <a:avLst/>
          </a:prstGeom>
        </p:spPr>
      </p:pic>
      <p:sp>
        <p:nvSpPr>
          <p:cNvPr id="5" name="Rectangle 4">
            <a:extLst>
              <a:ext uri="{FF2B5EF4-FFF2-40B4-BE49-F238E27FC236}">
                <a16:creationId xmlns:a16="http://schemas.microsoft.com/office/drawing/2014/main" xmlns="" id="{05B85369-6D74-4674-8416-CD2628F9EBAD}"/>
              </a:ext>
            </a:extLst>
          </p:cNvPr>
          <p:cNvSpPr/>
          <p:nvPr/>
        </p:nvSpPr>
        <p:spPr>
          <a:xfrm>
            <a:off x="4058360" y="2285979"/>
            <a:ext cx="7712105" cy="3539430"/>
          </a:xfrm>
          <a:prstGeom prst="rect">
            <a:avLst/>
          </a:prstGeom>
          <a:solidFill>
            <a:schemeClr val="tx1"/>
          </a:solidFill>
        </p:spPr>
        <p:txBody>
          <a:bodyPr wrap="square">
            <a:spAutoFit/>
          </a:bodyPr>
          <a:lstStyle/>
          <a:p>
            <a:r>
              <a:rPr lang="en-US" sz="3200" dirty="0">
                <a:solidFill>
                  <a:schemeClr val="bg1"/>
                </a:solidFill>
                <a:latin typeface="Calibri" panose="020F0502020204030204" pitchFamily="34" charset="0"/>
              </a:rPr>
              <a:t>Samuel Williams Jr., 50, was processed into jail Tuesday. Arrested March 22 in Atlanta by the Fulton County Sheriff’s Department, he was released March 25 on $75,000 bail and given until April 20 to surrender to Baldwin County authorities, according to the Alabama Securities Commission.</a:t>
            </a:r>
          </a:p>
        </p:txBody>
      </p:sp>
      <p:sp>
        <p:nvSpPr>
          <p:cNvPr id="6" name="Rectangle 5">
            <a:extLst>
              <a:ext uri="{FF2B5EF4-FFF2-40B4-BE49-F238E27FC236}">
                <a16:creationId xmlns:a16="http://schemas.microsoft.com/office/drawing/2014/main" xmlns="" id="{8B34CDC6-C7A0-4A20-ADA8-28D4683AC770}"/>
              </a:ext>
            </a:extLst>
          </p:cNvPr>
          <p:cNvSpPr/>
          <p:nvPr/>
        </p:nvSpPr>
        <p:spPr>
          <a:xfrm>
            <a:off x="8553856" y="6004678"/>
            <a:ext cx="3566808" cy="646331"/>
          </a:xfrm>
          <a:prstGeom prst="rect">
            <a:avLst/>
          </a:prstGeom>
        </p:spPr>
        <p:txBody>
          <a:bodyPr wrap="square">
            <a:spAutoFit/>
          </a:bodyPr>
          <a:lstStyle/>
          <a:p>
            <a:r>
              <a:rPr lang="en-US" dirty="0"/>
              <a:t>By </a:t>
            </a:r>
            <a:r>
              <a:rPr lang="en-US" dirty="0">
                <a:hlinkClick r:id="rId4"/>
              </a:rPr>
              <a:t>Kim Lanier, Press-Register </a:t>
            </a:r>
            <a:r>
              <a:rPr lang="en-US" dirty="0"/>
              <a:t/>
            </a:r>
            <a:br>
              <a:rPr lang="en-US" dirty="0"/>
            </a:br>
            <a:r>
              <a:rPr lang="en-US" dirty="0"/>
              <a:t>on April 25, 2011 at 10:01 AM</a:t>
            </a:r>
          </a:p>
        </p:txBody>
      </p:sp>
    </p:spTree>
    <p:extLst>
      <p:ext uri="{BB962C8B-B14F-4D97-AF65-F5344CB8AC3E}">
        <p14:creationId xmlns:p14="http://schemas.microsoft.com/office/powerpoint/2010/main" val="626696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510830-CFD0-4568-B6E5-719E02338285}"/>
              </a:ext>
            </a:extLst>
          </p:cNvPr>
          <p:cNvSpPr>
            <a:spLocks noGrp="1"/>
          </p:cNvSpPr>
          <p:nvPr>
            <p:ph type="ctrTitle"/>
          </p:nvPr>
        </p:nvSpPr>
        <p:spPr/>
        <p:txBody>
          <a:bodyPr/>
          <a:lstStyle/>
          <a:p>
            <a:r>
              <a:rPr lang="en-US" dirty="0"/>
              <a:t>Video 1</a:t>
            </a:r>
          </a:p>
        </p:txBody>
      </p:sp>
      <p:sp>
        <p:nvSpPr>
          <p:cNvPr id="3" name="Subtitle 2">
            <a:extLst>
              <a:ext uri="{FF2B5EF4-FFF2-40B4-BE49-F238E27FC236}">
                <a16:creationId xmlns:a16="http://schemas.microsoft.com/office/drawing/2014/main" xmlns="" id="{DDC5B131-C8B7-415F-8A8A-05EA781CE5C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59919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22F82A-D656-491C-B554-BF485FA0B994}"/>
              </a:ext>
            </a:extLst>
          </p:cNvPr>
          <p:cNvSpPr>
            <a:spLocks noGrp="1"/>
          </p:cNvSpPr>
          <p:nvPr>
            <p:ph type="ctrTitle"/>
          </p:nvPr>
        </p:nvSpPr>
        <p:spPr/>
        <p:txBody>
          <a:bodyPr/>
          <a:lstStyle/>
          <a:p>
            <a:r>
              <a:rPr lang="en-US" dirty="0"/>
              <a:t>Sam Williams video</a:t>
            </a:r>
          </a:p>
        </p:txBody>
      </p:sp>
      <p:sp>
        <p:nvSpPr>
          <p:cNvPr id="3" name="Subtitle 2">
            <a:extLst>
              <a:ext uri="{FF2B5EF4-FFF2-40B4-BE49-F238E27FC236}">
                <a16:creationId xmlns:a16="http://schemas.microsoft.com/office/drawing/2014/main" xmlns="" id="{C915AD01-1279-4E18-8C71-AAE2347E23D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07462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B34FE427-D5D1-418C-ADFC-ABB172DBF556}"/>
              </a:ext>
            </a:extLst>
          </p:cNvPr>
          <p:cNvPicPr>
            <a:picLocks noChangeAspect="1"/>
          </p:cNvPicPr>
          <p:nvPr/>
        </p:nvPicPr>
        <p:blipFill>
          <a:blip r:embed="rId2"/>
          <a:stretch>
            <a:fillRect/>
          </a:stretch>
        </p:blipFill>
        <p:spPr>
          <a:xfrm>
            <a:off x="914400" y="143897"/>
            <a:ext cx="9729216" cy="6409565"/>
          </a:xfrm>
          <a:prstGeom prst="rect">
            <a:avLst/>
          </a:prstGeom>
        </p:spPr>
      </p:pic>
    </p:spTree>
    <p:extLst>
      <p:ext uri="{BB962C8B-B14F-4D97-AF65-F5344CB8AC3E}">
        <p14:creationId xmlns:p14="http://schemas.microsoft.com/office/powerpoint/2010/main" val="2459541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529E79-0F80-427D-9314-CB6C11CE16C1}"/>
              </a:ext>
            </a:extLst>
          </p:cNvPr>
          <p:cNvSpPr>
            <a:spLocks noGrp="1"/>
          </p:cNvSpPr>
          <p:nvPr>
            <p:ph type="title"/>
          </p:nvPr>
        </p:nvSpPr>
        <p:spPr>
          <a:xfrm>
            <a:off x="1861264" y="151304"/>
            <a:ext cx="8716831" cy="1295948"/>
          </a:xfrm>
        </p:spPr>
        <p:txBody>
          <a:bodyPr>
            <a:normAutofit fontScale="90000"/>
          </a:bodyPr>
          <a:lstStyle/>
          <a:p>
            <a:pPr algn="ctr"/>
            <a:r>
              <a:rPr lang="en-US" b="1" dirty="0"/>
              <a:t>ATTORNEY SUSPECTS/DEFENDANTS</a:t>
            </a:r>
            <a:endParaRPr lang="en-US" dirty="0"/>
          </a:p>
        </p:txBody>
      </p:sp>
      <p:sp>
        <p:nvSpPr>
          <p:cNvPr id="3" name="Text Placeholder 2">
            <a:extLst>
              <a:ext uri="{FF2B5EF4-FFF2-40B4-BE49-F238E27FC236}">
                <a16:creationId xmlns:a16="http://schemas.microsoft.com/office/drawing/2014/main" xmlns="" id="{14FF71A5-1BBA-4B05-914A-C3EDAFD51D5C}"/>
              </a:ext>
            </a:extLst>
          </p:cNvPr>
          <p:cNvSpPr>
            <a:spLocks noGrp="1"/>
          </p:cNvSpPr>
          <p:nvPr>
            <p:ph type="body" idx="1"/>
          </p:nvPr>
        </p:nvSpPr>
        <p:spPr>
          <a:xfrm>
            <a:off x="1087655" y="1743614"/>
            <a:ext cx="10039149" cy="4386981"/>
          </a:xfrm>
          <a:solidFill>
            <a:schemeClr val="tx1"/>
          </a:solidFill>
        </p:spPr>
        <p:txBody>
          <a:bodyPr>
            <a:normAutofit lnSpcReduction="10000"/>
          </a:bodyPr>
          <a:lstStyle/>
          <a:p>
            <a:pPr>
              <a:buClr>
                <a:schemeClr val="bg1">
                  <a:lumMod val="95000"/>
                  <a:lumOff val="5000"/>
                </a:schemeClr>
              </a:buClr>
            </a:pPr>
            <a:r>
              <a:rPr lang="en-US" sz="2800" b="1" dirty="0">
                <a:solidFill>
                  <a:schemeClr val="bg1">
                    <a:lumMod val="95000"/>
                    <a:lumOff val="5000"/>
                  </a:schemeClr>
                </a:solidFill>
              </a:rPr>
              <a:t>KVH Capital Investment Partners, Inc.</a:t>
            </a:r>
          </a:p>
          <a:p>
            <a:pPr>
              <a:buClr>
                <a:schemeClr val="bg1">
                  <a:lumMod val="95000"/>
                  <a:lumOff val="5000"/>
                </a:schemeClr>
              </a:buClr>
            </a:pPr>
            <a:r>
              <a:rPr lang="en-US" sz="2800" b="1" dirty="0">
                <a:solidFill>
                  <a:schemeClr val="bg1">
                    <a:lumMod val="95000"/>
                    <a:lumOff val="5000"/>
                  </a:schemeClr>
                </a:solidFill>
              </a:rPr>
              <a:t>	</a:t>
            </a:r>
            <a:r>
              <a:rPr lang="en-US" sz="1900" dirty="0">
                <a:solidFill>
                  <a:schemeClr val="bg1">
                    <a:lumMod val="95000"/>
                    <a:lumOff val="5000"/>
                  </a:schemeClr>
                </a:solidFill>
              </a:rPr>
              <a:t>Total of Approximately $42 million of investor funds passed 			through the attorney trust/escrow accounts</a:t>
            </a:r>
            <a:r>
              <a:rPr lang="en-US" sz="2800" dirty="0">
                <a:solidFill>
                  <a:schemeClr val="bg1">
                    <a:lumMod val="95000"/>
                    <a:lumOff val="5000"/>
                  </a:schemeClr>
                </a:solidFill>
              </a:rPr>
              <a:t>.</a:t>
            </a:r>
          </a:p>
          <a:p>
            <a:r>
              <a:rPr lang="en-US" dirty="0">
                <a:solidFill>
                  <a:schemeClr val="bg1">
                    <a:lumMod val="95000"/>
                    <a:lumOff val="5000"/>
                  </a:schemeClr>
                </a:solidFill>
              </a:rPr>
              <a:t>		      </a:t>
            </a:r>
            <a:r>
              <a:rPr lang="en-US" sz="1900" dirty="0">
                <a:solidFill>
                  <a:schemeClr val="bg1">
                    <a:lumMod val="95000"/>
                    <a:lumOff val="5000"/>
                  </a:schemeClr>
                </a:solidFill>
              </a:rPr>
              <a:t>Attorney </a:t>
            </a:r>
            <a:r>
              <a:rPr lang="en-US" sz="1900" dirty="0" err="1">
                <a:solidFill>
                  <a:schemeClr val="bg1">
                    <a:lumMod val="95000"/>
                    <a:lumOff val="5000"/>
                  </a:schemeClr>
                </a:solidFill>
              </a:rPr>
              <a:t>Hendrickx</a:t>
            </a:r>
            <a:r>
              <a:rPr lang="en-US" sz="1900" dirty="0">
                <a:solidFill>
                  <a:schemeClr val="bg1">
                    <a:lumMod val="95000"/>
                    <a:lumOff val="5000"/>
                  </a:schemeClr>
                </a:solidFill>
              </a:rPr>
              <a:t> Toussaint (GA) (Guilty Plea)</a:t>
            </a:r>
          </a:p>
          <a:p>
            <a:r>
              <a:rPr lang="en-US" sz="1900" dirty="0">
                <a:solidFill>
                  <a:schemeClr val="bg1">
                    <a:lumMod val="95000"/>
                    <a:lumOff val="5000"/>
                  </a:schemeClr>
                </a:solidFill>
              </a:rPr>
              <a:t>		      Attorney Larry Busch (AZ) (Guilty Plea)</a:t>
            </a:r>
          </a:p>
          <a:p>
            <a:r>
              <a:rPr lang="en-US" sz="1900" dirty="0">
                <a:solidFill>
                  <a:schemeClr val="bg1">
                    <a:lumMod val="95000"/>
                    <a:lumOff val="5000"/>
                  </a:schemeClr>
                </a:solidFill>
              </a:rPr>
              <a:t>		      Attorney Robert Levine (FL) (Guilty Plea)</a:t>
            </a:r>
          </a:p>
          <a:p>
            <a:r>
              <a:rPr lang="en-US" sz="1900" dirty="0">
                <a:solidFill>
                  <a:schemeClr val="bg1">
                    <a:lumMod val="95000"/>
                    <a:lumOff val="5000"/>
                  </a:schemeClr>
                </a:solidFill>
              </a:rPr>
              <a:t>		      Attorney from (CA) (Under investigation by federal authorities)</a:t>
            </a:r>
          </a:p>
          <a:p>
            <a:r>
              <a:rPr lang="en-US" sz="1900" dirty="0">
                <a:solidFill>
                  <a:schemeClr val="bg1">
                    <a:lumMod val="95000"/>
                    <a:lumOff val="5000"/>
                  </a:schemeClr>
                </a:solidFill>
              </a:rPr>
              <a:t>		      Attorney from (GA) (Suspect)</a:t>
            </a:r>
          </a:p>
          <a:p>
            <a:r>
              <a:rPr lang="en-US" sz="1900" dirty="0">
                <a:solidFill>
                  <a:schemeClr val="bg1">
                    <a:lumMod val="95000"/>
                    <a:lumOff val="5000"/>
                  </a:schemeClr>
                </a:solidFill>
              </a:rPr>
              <a:t>		      Attorney Bruce Haglund (CA) (Prosecuted by federal authorities)</a:t>
            </a:r>
          </a:p>
          <a:p>
            <a:r>
              <a:rPr lang="en-US" sz="1900" dirty="0">
                <a:solidFill>
                  <a:schemeClr val="bg1">
                    <a:lumMod val="95000"/>
                    <a:lumOff val="5000"/>
                  </a:schemeClr>
                </a:solidFill>
              </a:rPr>
              <a:t>	             	      Attorney from (OH) (Suspect)</a:t>
            </a:r>
          </a:p>
          <a:p>
            <a:endParaRPr lang="en-US" dirty="0"/>
          </a:p>
        </p:txBody>
      </p:sp>
    </p:spTree>
    <p:extLst>
      <p:ext uri="{BB962C8B-B14F-4D97-AF65-F5344CB8AC3E}">
        <p14:creationId xmlns:p14="http://schemas.microsoft.com/office/powerpoint/2010/main" val="2454014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707483-99C5-4FBA-9DA8-62494C893099}"/>
              </a:ext>
            </a:extLst>
          </p:cNvPr>
          <p:cNvSpPr>
            <a:spLocks noGrp="1"/>
          </p:cNvSpPr>
          <p:nvPr>
            <p:ph type="title"/>
          </p:nvPr>
        </p:nvSpPr>
        <p:spPr>
          <a:xfrm>
            <a:off x="1880716" y="342078"/>
            <a:ext cx="8534401" cy="977814"/>
          </a:xfrm>
        </p:spPr>
        <p:txBody>
          <a:bodyPr>
            <a:normAutofit fontScale="90000"/>
          </a:bodyPr>
          <a:lstStyle/>
          <a:p>
            <a:pPr algn="ctr"/>
            <a:r>
              <a:rPr lang="en-US" b="1" dirty="0"/>
              <a:t>ATTORNEY SUSPECTS/DEFENDANTS</a:t>
            </a:r>
            <a:endParaRPr lang="en-US" dirty="0"/>
          </a:p>
        </p:txBody>
      </p:sp>
      <p:sp>
        <p:nvSpPr>
          <p:cNvPr id="3" name="Text Placeholder 2">
            <a:extLst>
              <a:ext uri="{FF2B5EF4-FFF2-40B4-BE49-F238E27FC236}">
                <a16:creationId xmlns:a16="http://schemas.microsoft.com/office/drawing/2014/main" xmlns="" id="{E5F30124-89CD-47BB-B8C7-F5C460A899BE}"/>
              </a:ext>
            </a:extLst>
          </p:cNvPr>
          <p:cNvSpPr>
            <a:spLocks noGrp="1"/>
          </p:cNvSpPr>
          <p:nvPr>
            <p:ph type="body" idx="1"/>
          </p:nvPr>
        </p:nvSpPr>
        <p:spPr>
          <a:xfrm>
            <a:off x="1068405" y="1928127"/>
            <a:ext cx="10058402" cy="3985985"/>
          </a:xfrm>
          <a:solidFill>
            <a:schemeClr val="tx1"/>
          </a:solidFill>
        </p:spPr>
        <p:txBody>
          <a:bodyPr>
            <a:normAutofit/>
          </a:bodyPr>
          <a:lstStyle/>
          <a:p>
            <a:pPr>
              <a:buClr>
                <a:schemeClr val="bg1">
                  <a:lumMod val="95000"/>
                  <a:lumOff val="5000"/>
                </a:schemeClr>
              </a:buClr>
            </a:pPr>
            <a:r>
              <a:rPr lang="en-US" sz="2400" b="1" dirty="0">
                <a:solidFill>
                  <a:schemeClr val="bg1">
                    <a:lumMod val="95000"/>
                    <a:lumOff val="5000"/>
                  </a:schemeClr>
                </a:solidFill>
              </a:rPr>
              <a:t>Jack Glover, a Trussville, AL attorney (Guilty Plea)</a:t>
            </a:r>
          </a:p>
          <a:p>
            <a:pPr>
              <a:buClr>
                <a:schemeClr val="bg1">
                  <a:lumMod val="95000"/>
                  <a:lumOff val="5000"/>
                </a:schemeClr>
              </a:buClr>
            </a:pPr>
            <a:r>
              <a:rPr lang="en-US" dirty="0">
                <a:solidFill>
                  <a:schemeClr val="bg1">
                    <a:lumMod val="95000"/>
                    <a:lumOff val="5000"/>
                  </a:schemeClr>
                </a:solidFill>
              </a:rPr>
              <a:t>	Total of$197,500 involving sale of promissory notes and passing money from trust 	account to broker in Texas who spent funds for personal use.</a:t>
            </a:r>
          </a:p>
          <a:p>
            <a:pPr>
              <a:buClr>
                <a:schemeClr val="bg1">
                  <a:lumMod val="95000"/>
                  <a:lumOff val="5000"/>
                </a:schemeClr>
              </a:buClr>
            </a:pPr>
            <a:r>
              <a:rPr lang="en-US" sz="2400" b="1" dirty="0">
                <a:solidFill>
                  <a:schemeClr val="bg1">
                    <a:lumMod val="95000"/>
                    <a:lumOff val="5000"/>
                  </a:schemeClr>
                </a:solidFill>
              </a:rPr>
              <a:t>Current investigation involving $120,000 investor funds divided among the brokers and spent for non-investment purposes</a:t>
            </a:r>
            <a:r>
              <a:rPr lang="en-US" sz="2400" dirty="0">
                <a:solidFill>
                  <a:schemeClr val="bg1">
                    <a:lumMod val="95000"/>
                    <a:lumOff val="5000"/>
                  </a:schemeClr>
                </a:solidFill>
              </a:rPr>
              <a:t>.</a:t>
            </a:r>
          </a:p>
          <a:p>
            <a:pPr>
              <a:buClr>
                <a:schemeClr val="bg1">
                  <a:lumMod val="95000"/>
                  <a:lumOff val="5000"/>
                </a:schemeClr>
              </a:buClr>
            </a:pPr>
            <a:r>
              <a:rPr lang="en-US" dirty="0">
                <a:solidFill>
                  <a:schemeClr val="bg1">
                    <a:lumMod val="95000"/>
                    <a:lumOff val="5000"/>
                  </a:schemeClr>
                </a:solidFill>
              </a:rPr>
              <a:t>	Attorney from (NY) (Suspect currently under investigation)</a:t>
            </a:r>
          </a:p>
          <a:p>
            <a:pPr>
              <a:buClr>
                <a:schemeClr val="bg1">
                  <a:lumMod val="95000"/>
                  <a:lumOff val="5000"/>
                </a:schemeClr>
              </a:buClr>
            </a:pPr>
            <a:r>
              <a:rPr lang="en-US" sz="2400" b="1" dirty="0">
                <a:solidFill>
                  <a:schemeClr val="bg1">
                    <a:lumMod val="95000"/>
                    <a:lumOff val="5000"/>
                  </a:schemeClr>
                </a:solidFill>
              </a:rPr>
              <a:t>Current investigation involving $350,000.  Paymaster received investor funds into his trust account. </a:t>
            </a:r>
            <a:endParaRPr lang="en-US" sz="2400" dirty="0">
              <a:solidFill>
                <a:schemeClr val="bg1">
                  <a:lumMod val="95000"/>
                  <a:lumOff val="5000"/>
                </a:schemeClr>
              </a:solidFill>
            </a:endParaRPr>
          </a:p>
          <a:p>
            <a:pPr>
              <a:buClr>
                <a:schemeClr val="bg1">
                  <a:lumMod val="95000"/>
                  <a:lumOff val="5000"/>
                </a:schemeClr>
              </a:buClr>
            </a:pPr>
            <a:r>
              <a:rPr lang="en-US" dirty="0">
                <a:solidFill>
                  <a:schemeClr val="bg1">
                    <a:lumMod val="95000"/>
                    <a:lumOff val="5000"/>
                  </a:schemeClr>
                </a:solidFill>
              </a:rPr>
              <a:t>	Attorney from (FL) (Suspect currently under investigation)</a:t>
            </a:r>
          </a:p>
          <a:p>
            <a:pPr marL="285750" indent="-285750">
              <a:buClr>
                <a:schemeClr val="bg1">
                  <a:lumMod val="95000"/>
                  <a:lumOff val="5000"/>
                </a:schemeClr>
              </a:buClr>
              <a:buFont typeface="Wingdings" panose="05000000000000000000" pitchFamily="2" charset="2"/>
              <a:buChar char="Ø"/>
            </a:pPr>
            <a:endParaRPr lang="en-US" dirty="0">
              <a:solidFill>
                <a:schemeClr val="bg1">
                  <a:lumMod val="95000"/>
                  <a:lumOff val="5000"/>
                </a:schemeClr>
              </a:solidFill>
            </a:endParaRPr>
          </a:p>
          <a:p>
            <a:endParaRPr lang="en-US" dirty="0">
              <a:solidFill>
                <a:schemeClr val="bg1">
                  <a:lumMod val="95000"/>
                  <a:lumOff val="5000"/>
                </a:schemeClr>
              </a:solidFill>
            </a:endParaRPr>
          </a:p>
          <a:p>
            <a:endParaRPr lang="en-US" dirty="0"/>
          </a:p>
        </p:txBody>
      </p:sp>
    </p:spTree>
    <p:extLst>
      <p:ext uri="{BB962C8B-B14F-4D97-AF65-F5344CB8AC3E}">
        <p14:creationId xmlns:p14="http://schemas.microsoft.com/office/powerpoint/2010/main" val="1202417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BFCAF7-ECB4-4308-8052-1E91FA8DA4D2}"/>
              </a:ext>
            </a:extLst>
          </p:cNvPr>
          <p:cNvSpPr>
            <a:spLocks noGrp="1"/>
          </p:cNvSpPr>
          <p:nvPr>
            <p:ph type="title"/>
          </p:nvPr>
        </p:nvSpPr>
        <p:spPr/>
        <p:txBody>
          <a:bodyPr/>
          <a:lstStyle/>
          <a:p>
            <a:r>
              <a:rPr lang="en-US" dirty="0"/>
              <a:t>Why lawyers?</a:t>
            </a:r>
          </a:p>
        </p:txBody>
      </p:sp>
      <p:sp>
        <p:nvSpPr>
          <p:cNvPr id="3" name="Content Placeholder 2">
            <a:extLst>
              <a:ext uri="{FF2B5EF4-FFF2-40B4-BE49-F238E27FC236}">
                <a16:creationId xmlns:a16="http://schemas.microsoft.com/office/drawing/2014/main" xmlns="" id="{BD6429F1-3040-4F35-8528-6255894B2919}"/>
              </a:ext>
            </a:extLst>
          </p:cNvPr>
          <p:cNvSpPr>
            <a:spLocks noGrp="1"/>
          </p:cNvSpPr>
          <p:nvPr>
            <p:ph idx="1"/>
          </p:nvPr>
        </p:nvSpPr>
        <p:spPr/>
        <p:txBody>
          <a:bodyPr/>
          <a:lstStyle/>
          <a:p>
            <a:r>
              <a:rPr lang="en-US" dirty="0"/>
              <a:t>1. In fraud cases, the currency is TRUST</a:t>
            </a:r>
          </a:p>
          <a:p>
            <a:r>
              <a:rPr lang="en-US" dirty="0"/>
              <a:t>2. Fraudsters need credibility</a:t>
            </a:r>
          </a:p>
          <a:p>
            <a:r>
              <a:rPr lang="en-US" dirty="0"/>
              <a:t>3. Attorneys offer credibility </a:t>
            </a:r>
          </a:p>
          <a:p>
            <a:r>
              <a:rPr lang="en-US" dirty="0"/>
              <a:t>4. The role of an attorney is an evolving one</a:t>
            </a:r>
          </a:p>
          <a:p>
            <a:r>
              <a:rPr lang="en-US" dirty="0"/>
              <a:t>5. The use of attorneys to promote fraud</a:t>
            </a:r>
          </a:p>
          <a:p>
            <a:endParaRPr lang="en-US" dirty="0"/>
          </a:p>
        </p:txBody>
      </p:sp>
    </p:spTree>
    <p:extLst>
      <p:ext uri="{BB962C8B-B14F-4D97-AF65-F5344CB8AC3E}">
        <p14:creationId xmlns:p14="http://schemas.microsoft.com/office/powerpoint/2010/main" val="2822588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5BF917-0009-40FB-88C4-5201872DEAB2}"/>
              </a:ext>
            </a:extLst>
          </p:cNvPr>
          <p:cNvSpPr>
            <a:spLocks noGrp="1"/>
          </p:cNvSpPr>
          <p:nvPr>
            <p:ph type="title"/>
          </p:nvPr>
        </p:nvSpPr>
        <p:spPr>
          <a:xfrm>
            <a:off x="1598555" y="288759"/>
            <a:ext cx="8738741" cy="1112444"/>
          </a:xfrm>
        </p:spPr>
        <p:txBody>
          <a:bodyPr>
            <a:normAutofit fontScale="90000"/>
          </a:bodyPr>
          <a:lstStyle/>
          <a:p>
            <a:pPr algn="ctr"/>
            <a:r>
              <a:rPr lang="en-US" b="1" dirty="0"/>
              <a:t>ATTORNEY SUSPECTS/DEFENDANTS</a:t>
            </a:r>
            <a:endParaRPr lang="en-US" dirty="0"/>
          </a:p>
        </p:txBody>
      </p:sp>
      <p:sp>
        <p:nvSpPr>
          <p:cNvPr id="3" name="Text Placeholder 2">
            <a:extLst>
              <a:ext uri="{FF2B5EF4-FFF2-40B4-BE49-F238E27FC236}">
                <a16:creationId xmlns:a16="http://schemas.microsoft.com/office/drawing/2014/main" xmlns="" id="{4EEE2FFD-FF8C-4D94-98C0-9C4E1544E14E}"/>
              </a:ext>
            </a:extLst>
          </p:cNvPr>
          <p:cNvSpPr>
            <a:spLocks noGrp="1"/>
          </p:cNvSpPr>
          <p:nvPr>
            <p:ph type="body" idx="1"/>
          </p:nvPr>
        </p:nvSpPr>
        <p:spPr>
          <a:xfrm>
            <a:off x="1078028" y="1694968"/>
            <a:ext cx="10068027" cy="4386981"/>
          </a:xfrm>
          <a:solidFill>
            <a:schemeClr val="tx1"/>
          </a:solidFill>
        </p:spPr>
        <p:txBody>
          <a:bodyPr>
            <a:normAutofit/>
          </a:bodyPr>
          <a:lstStyle/>
          <a:p>
            <a:pPr>
              <a:buClr>
                <a:schemeClr val="bg1">
                  <a:lumMod val="95000"/>
                  <a:lumOff val="5000"/>
                </a:schemeClr>
              </a:buClr>
            </a:pPr>
            <a:r>
              <a:rPr lang="en-US" sz="2400" b="1" dirty="0">
                <a:solidFill>
                  <a:schemeClr val="bg1">
                    <a:lumMod val="95000"/>
                    <a:lumOff val="5000"/>
                  </a:schemeClr>
                </a:solidFill>
              </a:rPr>
              <a:t>Current investigation involving Alabama brokers who solicited at least $1,025,000 from investors with a promised return of millions of dollars within a few days.</a:t>
            </a:r>
          </a:p>
          <a:p>
            <a:pPr lvl="1">
              <a:buClr>
                <a:schemeClr val="bg1">
                  <a:lumMod val="95000"/>
                  <a:lumOff val="5000"/>
                </a:schemeClr>
              </a:buClr>
            </a:pPr>
            <a:r>
              <a:rPr lang="en-US" sz="2400" b="1" dirty="0">
                <a:solidFill>
                  <a:schemeClr val="bg1">
                    <a:lumMod val="95000"/>
                    <a:lumOff val="5000"/>
                  </a:schemeClr>
                </a:solidFill>
              </a:rPr>
              <a:t>	           </a:t>
            </a:r>
            <a:r>
              <a:rPr lang="en-US" dirty="0">
                <a:solidFill>
                  <a:schemeClr val="bg1">
                    <a:lumMod val="95000"/>
                    <a:lumOff val="5000"/>
                  </a:schemeClr>
                </a:solidFill>
              </a:rPr>
              <a:t>Attorney from (AZ) (Suspect under investigation)</a:t>
            </a:r>
          </a:p>
          <a:p>
            <a:pPr>
              <a:buClr>
                <a:schemeClr val="bg1">
                  <a:lumMod val="95000"/>
                  <a:lumOff val="5000"/>
                </a:schemeClr>
              </a:buClr>
            </a:pPr>
            <a:r>
              <a:rPr lang="en-US" dirty="0">
                <a:solidFill>
                  <a:schemeClr val="bg1">
                    <a:lumMod val="95000"/>
                    <a:lumOff val="5000"/>
                  </a:schemeClr>
                </a:solidFill>
              </a:rPr>
              <a:t>		Attorney from (CA) (Suspect under investigation)</a:t>
            </a:r>
          </a:p>
          <a:p>
            <a:pPr>
              <a:buClr>
                <a:schemeClr val="bg1">
                  <a:lumMod val="95000"/>
                  <a:lumOff val="5000"/>
                </a:schemeClr>
              </a:buClr>
            </a:pPr>
            <a:r>
              <a:rPr lang="en-US" dirty="0">
                <a:solidFill>
                  <a:schemeClr val="bg1">
                    <a:lumMod val="95000"/>
                    <a:lumOff val="5000"/>
                  </a:schemeClr>
                </a:solidFill>
              </a:rPr>
              <a:t>		Attorney from (NY) (Suspect under investigation)</a:t>
            </a:r>
          </a:p>
        </p:txBody>
      </p:sp>
    </p:spTree>
    <p:extLst>
      <p:ext uri="{BB962C8B-B14F-4D97-AF65-F5344CB8AC3E}">
        <p14:creationId xmlns:p14="http://schemas.microsoft.com/office/powerpoint/2010/main" val="2550915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EDD9E3-54B4-483A-8525-FB519F549060}"/>
              </a:ext>
            </a:extLst>
          </p:cNvPr>
          <p:cNvSpPr>
            <a:spLocks noGrp="1"/>
          </p:cNvSpPr>
          <p:nvPr>
            <p:ph type="title"/>
          </p:nvPr>
        </p:nvSpPr>
        <p:spPr>
          <a:xfrm>
            <a:off x="1769594" y="670999"/>
            <a:ext cx="8860303" cy="1309106"/>
          </a:xfrm>
        </p:spPr>
        <p:txBody>
          <a:bodyPr>
            <a:normAutofit fontScale="90000"/>
          </a:bodyPr>
          <a:lstStyle/>
          <a:p>
            <a:r>
              <a:rPr lang="en-US" b="1" dirty="0"/>
              <a:t>ATTORNEY 	SUSPECTS/DEFENDANTS</a:t>
            </a:r>
            <a:r>
              <a:rPr lang="en-US" b="1" dirty="0">
                <a:solidFill>
                  <a:prstClr val="white"/>
                </a:solidFill>
              </a:rPr>
              <a:t>ATT</a:t>
            </a:r>
            <a:endParaRPr lang="en-US" dirty="0"/>
          </a:p>
        </p:txBody>
      </p:sp>
      <p:sp>
        <p:nvSpPr>
          <p:cNvPr id="3" name="Text Placeholder 2">
            <a:extLst>
              <a:ext uri="{FF2B5EF4-FFF2-40B4-BE49-F238E27FC236}">
                <a16:creationId xmlns:a16="http://schemas.microsoft.com/office/drawing/2014/main" xmlns="" id="{B20E3C2A-A8B3-4FF8-959C-CB9813785445}"/>
              </a:ext>
            </a:extLst>
          </p:cNvPr>
          <p:cNvSpPr>
            <a:spLocks noGrp="1"/>
          </p:cNvSpPr>
          <p:nvPr>
            <p:ph type="body" idx="1"/>
          </p:nvPr>
        </p:nvSpPr>
        <p:spPr>
          <a:xfrm>
            <a:off x="1087654" y="2335865"/>
            <a:ext cx="10068025" cy="2784771"/>
          </a:xfrm>
          <a:solidFill>
            <a:schemeClr val="tx1"/>
          </a:solidFill>
        </p:spPr>
        <p:txBody>
          <a:bodyPr>
            <a:normAutofit lnSpcReduction="10000"/>
          </a:bodyPr>
          <a:lstStyle/>
          <a:p>
            <a:pPr>
              <a:buClr>
                <a:schemeClr val="bg1">
                  <a:lumMod val="95000"/>
                  <a:lumOff val="5000"/>
                </a:schemeClr>
              </a:buClr>
            </a:pPr>
            <a:r>
              <a:rPr lang="en-US" sz="2400" b="1" dirty="0">
                <a:solidFill>
                  <a:schemeClr val="bg1">
                    <a:lumMod val="95000"/>
                    <a:lumOff val="5000"/>
                  </a:schemeClr>
                </a:solidFill>
              </a:rPr>
              <a:t>A Birmingham Attorney (under investigation)</a:t>
            </a:r>
          </a:p>
          <a:p>
            <a:pPr>
              <a:lnSpc>
                <a:spcPct val="107000"/>
              </a:lnSpc>
              <a:spcBef>
                <a:spcPts val="0"/>
              </a:spcBef>
              <a:spcAft>
                <a:spcPts val="0"/>
              </a:spcAft>
              <a:buClr>
                <a:schemeClr val="bg1">
                  <a:lumMod val="95000"/>
                  <a:lumOff val="5000"/>
                </a:schemeClr>
              </a:buClr>
            </a:pPr>
            <a:r>
              <a:rPr lang="en-US" dirty="0">
                <a:solidFill>
                  <a:schemeClr val="bg1">
                    <a:lumMod val="95000"/>
                    <a:lumOff val="5000"/>
                  </a:schemeClr>
                </a:solidFill>
                <a:latin typeface="Century Gothic" panose="020B0502020202020204" pitchFamily="34" charset="0"/>
                <a:ea typeface="Calibri" panose="020F0502020204030204" pitchFamily="34" charset="0"/>
                <a:cs typeface="Times New Roman" panose="02020603050405020304" pitchFamily="18" charset="0"/>
              </a:rPr>
              <a:t>	Estimated funds involved are $15-20 million from over 120 investors during the last 12 years through a Nigerian bank scheme..  </a:t>
            </a:r>
            <a:endParaRPr lang="en-US" sz="2200" dirty="0">
              <a:solidFill>
                <a:schemeClr val="bg1">
                  <a:lumMod val="95000"/>
                  <a:lumOff val="5000"/>
                </a:schemeClr>
              </a:solidFill>
              <a:latin typeface="Century Gothic" panose="020B050202020202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spcAft>
                <a:spcPts val="0"/>
              </a:spcAft>
              <a:buClr>
                <a:schemeClr val="bg1">
                  <a:lumMod val="95000"/>
                  <a:lumOff val="5000"/>
                </a:schemeClr>
              </a:buClr>
              <a:buFont typeface="Wingdings" panose="05000000000000000000" pitchFamily="2" charset="2"/>
              <a:buChar char="Ø"/>
            </a:pPr>
            <a:endParaRPr lang="en-US" sz="2200" dirty="0">
              <a:solidFill>
                <a:schemeClr val="bg1">
                  <a:lumMod val="95000"/>
                  <a:lumOff val="5000"/>
                </a:schemeClr>
              </a:solidFill>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buClr>
                <a:schemeClr val="bg1">
                  <a:lumMod val="95000"/>
                  <a:lumOff val="5000"/>
                </a:schemeClr>
              </a:buClr>
            </a:pPr>
            <a:r>
              <a:rPr lang="en-US" sz="2400" b="1" dirty="0">
                <a:solidFill>
                  <a:schemeClr val="bg1">
                    <a:lumMod val="95000"/>
                    <a:lumOff val="5000"/>
                  </a:schemeClr>
                </a:solidFill>
              </a:rPr>
              <a:t>Entertainment venture</a:t>
            </a:r>
          </a:p>
          <a:p>
            <a:pPr>
              <a:buClr>
                <a:schemeClr val="bg1">
                  <a:lumMod val="95000"/>
                  <a:lumOff val="5000"/>
                </a:schemeClr>
              </a:buClr>
            </a:pPr>
            <a:r>
              <a:rPr lang="en-US" dirty="0">
                <a:solidFill>
                  <a:schemeClr val="bg1">
                    <a:lumMod val="95000"/>
                    <a:lumOff val="5000"/>
                  </a:schemeClr>
                </a:solidFill>
              </a:rPr>
              <a:t>Approximately $1.5 million involved.  Sold interest in a movie production to five Alabama investors through an unregistered Alabama agent.</a:t>
            </a:r>
          </a:p>
          <a:p>
            <a:pPr>
              <a:buClr>
                <a:schemeClr val="bg1">
                  <a:lumMod val="95000"/>
                  <a:lumOff val="5000"/>
                </a:schemeClr>
              </a:buClr>
            </a:pPr>
            <a:r>
              <a:rPr lang="en-US" dirty="0">
                <a:solidFill>
                  <a:schemeClr val="bg1">
                    <a:lumMod val="95000"/>
                    <a:lumOff val="5000"/>
                  </a:schemeClr>
                </a:solidFill>
              </a:rPr>
              <a:t>		Attorney (Suspect) from CA</a:t>
            </a:r>
          </a:p>
          <a:p>
            <a:endParaRPr lang="en-US" dirty="0">
              <a:solidFill>
                <a:schemeClr val="bg1">
                  <a:lumMod val="95000"/>
                  <a:lumOff val="5000"/>
                </a:schemeClr>
              </a:solidFill>
            </a:endParaRPr>
          </a:p>
          <a:p>
            <a:pPr lvl="2">
              <a:lnSpc>
                <a:spcPct val="107000"/>
              </a:lnSpc>
              <a:spcBef>
                <a:spcPts val="0"/>
              </a:spcBef>
              <a:spcAft>
                <a:spcPts val="0"/>
              </a:spcAft>
            </a:pPr>
            <a:endParaRPr lang="en-US" sz="2200" b="1" dirty="0">
              <a:solidFill>
                <a:schemeClr val="bg1">
                  <a:lumMod val="95000"/>
                  <a:lumOff val="5000"/>
                </a:schemeClr>
              </a:solidFill>
            </a:endParaRPr>
          </a:p>
          <a:p>
            <a:pPr>
              <a:lnSpc>
                <a:spcPct val="107000"/>
              </a:lnSpc>
              <a:spcBef>
                <a:spcPts val="0"/>
              </a:spcBef>
              <a:spcAft>
                <a:spcPts val="0"/>
              </a:spcAft>
            </a:pPr>
            <a:endParaRPr lang="en-US" dirty="0">
              <a:solidFill>
                <a:schemeClr val="bg1">
                  <a:lumMod val="95000"/>
                  <a:lumOff val="5000"/>
                </a:schemeClr>
              </a:solidFill>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5172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0A20AC-BFFA-4E71-888A-A497091491B4}"/>
              </a:ext>
            </a:extLst>
          </p:cNvPr>
          <p:cNvSpPr>
            <a:spLocks noGrp="1"/>
          </p:cNvSpPr>
          <p:nvPr>
            <p:ph type="title"/>
          </p:nvPr>
        </p:nvSpPr>
        <p:spPr>
          <a:xfrm>
            <a:off x="1513036" y="442761"/>
            <a:ext cx="8853439" cy="1280783"/>
          </a:xfrm>
        </p:spPr>
        <p:txBody>
          <a:bodyPr>
            <a:normAutofit fontScale="90000"/>
          </a:bodyPr>
          <a:lstStyle/>
          <a:p>
            <a:pPr algn="ctr"/>
            <a:r>
              <a:rPr lang="en-US" b="1" dirty="0"/>
              <a:t>ATTORNEY SUSPECTS/DEFENDANTS</a:t>
            </a:r>
            <a:endParaRPr lang="en-US" dirty="0"/>
          </a:p>
        </p:txBody>
      </p:sp>
      <p:sp>
        <p:nvSpPr>
          <p:cNvPr id="3" name="Text Placeholder 2">
            <a:extLst>
              <a:ext uri="{FF2B5EF4-FFF2-40B4-BE49-F238E27FC236}">
                <a16:creationId xmlns:a16="http://schemas.microsoft.com/office/drawing/2014/main" xmlns="" id="{7E92662D-8BA1-4CAD-B9F7-86245FB4C034}"/>
              </a:ext>
            </a:extLst>
          </p:cNvPr>
          <p:cNvSpPr>
            <a:spLocks noGrp="1"/>
          </p:cNvSpPr>
          <p:nvPr>
            <p:ph type="body" idx="1"/>
          </p:nvPr>
        </p:nvSpPr>
        <p:spPr>
          <a:xfrm>
            <a:off x="1087656" y="1982796"/>
            <a:ext cx="10058399" cy="3311091"/>
          </a:xfrm>
          <a:solidFill>
            <a:schemeClr val="tx1"/>
          </a:solidFill>
        </p:spPr>
        <p:txBody>
          <a:bodyPr>
            <a:normAutofit/>
          </a:bodyPr>
          <a:lstStyle/>
          <a:p>
            <a:pPr>
              <a:buClr>
                <a:schemeClr val="bg1">
                  <a:lumMod val="95000"/>
                  <a:lumOff val="5000"/>
                </a:schemeClr>
              </a:buClr>
            </a:pPr>
            <a:r>
              <a:rPr lang="en-US" sz="2400" b="1" dirty="0">
                <a:solidFill>
                  <a:schemeClr val="bg1">
                    <a:lumMod val="95000"/>
                    <a:lumOff val="5000"/>
                  </a:schemeClr>
                </a:solidFill>
              </a:rPr>
              <a:t>Attorney (Person of Interest), New Jersey</a:t>
            </a:r>
            <a:endParaRPr lang="en-US" sz="2400" dirty="0">
              <a:solidFill>
                <a:schemeClr val="bg1">
                  <a:lumMod val="95000"/>
                  <a:lumOff val="5000"/>
                </a:schemeClr>
              </a:solidFill>
            </a:endParaRPr>
          </a:p>
          <a:p>
            <a:pPr>
              <a:buClr>
                <a:schemeClr val="bg1">
                  <a:lumMod val="95000"/>
                  <a:lumOff val="5000"/>
                </a:schemeClr>
              </a:buClr>
            </a:pPr>
            <a:r>
              <a:rPr lang="en-US" dirty="0">
                <a:solidFill>
                  <a:schemeClr val="bg1">
                    <a:lumMod val="95000"/>
                    <a:lumOff val="5000"/>
                  </a:schemeClr>
                </a:solidFill>
              </a:rPr>
              <a:t>	Approximately $1.5 million a “Private Placement Funding Agreement” 		involving a church” depositing funds into an Attorney Trust Account.</a:t>
            </a:r>
          </a:p>
          <a:p>
            <a:pPr>
              <a:buClr>
                <a:schemeClr val="bg1">
                  <a:lumMod val="95000"/>
                  <a:lumOff val="5000"/>
                </a:schemeClr>
              </a:buClr>
            </a:pPr>
            <a:r>
              <a:rPr lang="en-US" dirty="0"/>
              <a:t> </a:t>
            </a:r>
          </a:p>
          <a:p>
            <a:pPr>
              <a:buClr>
                <a:schemeClr val="bg1">
                  <a:lumMod val="95000"/>
                  <a:lumOff val="5000"/>
                </a:schemeClr>
              </a:buClr>
            </a:pPr>
            <a:r>
              <a:rPr lang="en-US" sz="2400" b="1" dirty="0">
                <a:solidFill>
                  <a:schemeClr val="bg1">
                    <a:lumMod val="95000"/>
                    <a:lumOff val="5000"/>
                  </a:schemeClr>
                </a:solidFill>
              </a:rPr>
              <a:t>Water Bottling Company venture</a:t>
            </a:r>
            <a:endParaRPr lang="en-US" sz="2400" dirty="0">
              <a:solidFill>
                <a:schemeClr val="bg1">
                  <a:lumMod val="95000"/>
                  <a:lumOff val="5000"/>
                </a:schemeClr>
              </a:solidFill>
            </a:endParaRPr>
          </a:p>
          <a:p>
            <a:pPr>
              <a:buClr>
                <a:schemeClr val="bg1">
                  <a:lumMod val="95000"/>
                  <a:lumOff val="5000"/>
                </a:schemeClr>
              </a:buClr>
            </a:pPr>
            <a:r>
              <a:rPr lang="en-US" dirty="0">
                <a:solidFill>
                  <a:schemeClr val="bg1">
                    <a:lumMod val="95000"/>
                    <a:lumOff val="5000"/>
                  </a:schemeClr>
                </a:solidFill>
              </a:rPr>
              <a:t>		Involves approximately $1.4 million.  The agreement was structured as a 		promissory note that transferred the assets and stock to another company.</a:t>
            </a:r>
          </a:p>
          <a:p>
            <a:pPr>
              <a:buClr>
                <a:schemeClr val="bg1">
                  <a:lumMod val="95000"/>
                  <a:lumOff val="5000"/>
                </a:schemeClr>
              </a:buClr>
            </a:pPr>
            <a:r>
              <a:rPr lang="en-US" dirty="0">
                <a:solidFill>
                  <a:schemeClr val="bg1">
                    <a:lumMod val="95000"/>
                    <a:lumOff val="5000"/>
                  </a:schemeClr>
                </a:solidFill>
              </a:rPr>
              <a:t>		Attorney (Suspects), New Jersey and New York Attorney </a:t>
            </a:r>
          </a:p>
          <a:p>
            <a:endParaRPr lang="en-US" dirty="0"/>
          </a:p>
        </p:txBody>
      </p:sp>
    </p:spTree>
    <p:extLst>
      <p:ext uri="{BB962C8B-B14F-4D97-AF65-F5344CB8AC3E}">
        <p14:creationId xmlns:p14="http://schemas.microsoft.com/office/powerpoint/2010/main" val="2851776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92BA89-45FD-4791-8906-A3664F5C04CF}"/>
              </a:ext>
            </a:extLst>
          </p:cNvPr>
          <p:cNvSpPr>
            <a:spLocks noGrp="1"/>
          </p:cNvSpPr>
          <p:nvPr>
            <p:ph type="title"/>
          </p:nvPr>
        </p:nvSpPr>
        <p:spPr>
          <a:xfrm>
            <a:off x="1605135" y="453910"/>
            <a:ext cx="8815022" cy="1058433"/>
          </a:xfrm>
        </p:spPr>
        <p:txBody>
          <a:bodyPr>
            <a:normAutofit fontScale="90000"/>
          </a:bodyPr>
          <a:lstStyle/>
          <a:p>
            <a:pPr algn="ctr"/>
            <a:r>
              <a:rPr lang="en-US" b="1" dirty="0"/>
              <a:t>ATTORNEY SUSPECTS/DEFENDANTS</a:t>
            </a:r>
            <a:endParaRPr lang="en-US" dirty="0"/>
          </a:p>
        </p:txBody>
      </p:sp>
      <p:sp>
        <p:nvSpPr>
          <p:cNvPr id="3" name="Text Placeholder 2">
            <a:extLst>
              <a:ext uri="{FF2B5EF4-FFF2-40B4-BE49-F238E27FC236}">
                <a16:creationId xmlns:a16="http://schemas.microsoft.com/office/drawing/2014/main" xmlns="" id="{A22151FA-CD94-41E8-9F52-921C247B563D}"/>
              </a:ext>
            </a:extLst>
          </p:cNvPr>
          <p:cNvSpPr>
            <a:spLocks noGrp="1"/>
          </p:cNvSpPr>
          <p:nvPr>
            <p:ph type="body" idx="1"/>
          </p:nvPr>
        </p:nvSpPr>
        <p:spPr>
          <a:xfrm>
            <a:off x="1087656" y="1713293"/>
            <a:ext cx="10048774" cy="3946358"/>
          </a:xfrm>
          <a:solidFill>
            <a:schemeClr val="tx1"/>
          </a:solidFill>
        </p:spPr>
        <p:txBody>
          <a:bodyPr>
            <a:normAutofit/>
          </a:bodyPr>
          <a:lstStyle/>
          <a:p>
            <a:pPr lvl="0">
              <a:buClr>
                <a:schemeClr val="bg1">
                  <a:lumMod val="95000"/>
                  <a:lumOff val="5000"/>
                </a:schemeClr>
              </a:buClr>
            </a:pPr>
            <a:r>
              <a:rPr lang="en-US" sz="2400" b="1" dirty="0">
                <a:solidFill>
                  <a:schemeClr val="bg1">
                    <a:lumMod val="95000"/>
                    <a:lumOff val="5000"/>
                  </a:schemeClr>
                </a:solidFill>
                <a:latin typeface="+mj-lt"/>
              </a:rPr>
              <a:t>Alan Burdette Investments</a:t>
            </a:r>
          </a:p>
          <a:p>
            <a:pPr>
              <a:buClr>
                <a:schemeClr val="bg1">
                  <a:lumMod val="95000"/>
                  <a:lumOff val="5000"/>
                </a:schemeClr>
              </a:buClr>
            </a:pPr>
            <a:r>
              <a:rPr lang="en-US" dirty="0">
                <a:solidFill>
                  <a:schemeClr val="bg1"/>
                </a:solidFill>
                <a:latin typeface="+mj-lt"/>
              </a:rPr>
              <a:t>		 </a:t>
            </a:r>
            <a:r>
              <a:rPr lang="en-US" sz="1900" dirty="0">
                <a:solidFill>
                  <a:schemeClr val="bg1"/>
                </a:solidFill>
                <a:latin typeface="+mj-lt"/>
              </a:rPr>
              <a:t>Involves $3,046,717.  Burdette was a former FBI Agent and a Birmingham 			 based real estate attorney.  Investors were approached by Burdette and 			 solicited to invest funds with in real estate projects</a:t>
            </a:r>
          </a:p>
          <a:p>
            <a:pPr>
              <a:lnSpc>
                <a:spcPct val="107000"/>
              </a:lnSpc>
              <a:spcBef>
                <a:spcPts val="0"/>
              </a:spcBef>
              <a:spcAft>
                <a:spcPts val="800"/>
              </a:spcAft>
            </a:pPr>
            <a:r>
              <a:rPr lang="en-US" sz="1900" dirty="0">
                <a:solidFill>
                  <a:schemeClr val="bg1"/>
                </a:solidFill>
                <a:latin typeface="+mj-lt"/>
              </a:rPr>
              <a:t>		 Burdette </a:t>
            </a:r>
            <a:r>
              <a:rPr lang="en-US" sz="1900" dirty="0">
                <a:solidFill>
                  <a:schemeClr val="bg1"/>
                </a:solidFill>
                <a:latin typeface="+mj-lt"/>
                <a:cs typeface="Times New Roman" panose="02020603050405020304" pitchFamily="18" charset="0"/>
              </a:rPr>
              <a:t>was</a:t>
            </a:r>
            <a:r>
              <a:rPr lang="en-US" sz="1900" dirty="0">
                <a:solidFill>
                  <a:schemeClr val="bg1"/>
                </a:solidFill>
                <a:latin typeface="+mj-lt"/>
                <a:ea typeface="Calibri" panose="020F0502020204030204" pitchFamily="34" charset="0"/>
                <a:cs typeface="Times New Roman" panose="02020603050405020304" pitchFamily="18" charset="0"/>
              </a:rPr>
              <a:t> sentenced to 20 years split to serve 5 in a state penitentiary 		and ordered to pay over $4 million in restitution to victims.</a:t>
            </a:r>
          </a:p>
          <a:p>
            <a:endParaRPr lang="en-US" dirty="0"/>
          </a:p>
        </p:txBody>
      </p:sp>
    </p:spTree>
    <p:extLst>
      <p:ext uri="{BB962C8B-B14F-4D97-AF65-F5344CB8AC3E}">
        <p14:creationId xmlns:p14="http://schemas.microsoft.com/office/powerpoint/2010/main" val="34627143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C86C75-0E60-4568-8F2C-E44524A38E1D}"/>
              </a:ext>
            </a:extLst>
          </p:cNvPr>
          <p:cNvSpPr>
            <a:spLocks noGrp="1"/>
          </p:cNvSpPr>
          <p:nvPr>
            <p:ph type="title"/>
          </p:nvPr>
        </p:nvSpPr>
        <p:spPr/>
        <p:txBody>
          <a:bodyPr/>
          <a:lstStyle/>
          <a:p>
            <a:r>
              <a:rPr lang="en-US" dirty="0"/>
              <a:t>A word about Deliberate Ignorance</a:t>
            </a:r>
          </a:p>
        </p:txBody>
      </p:sp>
      <p:sp>
        <p:nvSpPr>
          <p:cNvPr id="3" name="Content Placeholder 2">
            <a:extLst>
              <a:ext uri="{FF2B5EF4-FFF2-40B4-BE49-F238E27FC236}">
                <a16:creationId xmlns:a16="http://schemas.microsoft.com/office/drawing/2014/main" xmlns="" id="{11EB5DFA-9256-413A-9668-3EBC95FA0859}"/>
              </a:ext>
            </a:extLst>
          </p:cNvPr>
          <p:cNvSpPr>
            <a:spLocks noGrp="1"/>
          </p:cNvSpPr>
          <p:nvPr>
            <p:ph idx="1"/>
          </p:nvPr>
        </p:nvSpPr>
        <p:spPr/>
        <p:txBody>
          <a:bodyPr>
            <a:normAutofit lnSpcReduction="10000"/>
          </a:bodyPr>
          <a:lstStyle/>
          <a:p>
            <a:r>
              <a:rPr lang="en-US" dirty="0"/>
              <a:t>US. V. </a:t>
            </a:r>
            <a:r>
              <a:rPr lang="en-US" dirty="0" err="1"/>
              <a:t>Polichemi</a:t>
            </a:r>
            <a:r>
              <a:rPr lang="en-US" dirty="0"/>
              <a:t>  219 F.3d 698:  Attorney assisted D in prime bank scheme and accepted payments from the co-defendant’s sham company.  D argued that the funds were payment of legal fees and that he was not aware of fraudulent scheme.  Court disagreed stating Attorney D had a long-standing relationship with Co-Ds, was involved in </a:t>
            </a:r>
            <a:r>
              <a:rPr lang="en-US" dirty="0" err="1"/>
              <a:t>Copol</a:t>
            </a:r>
            <a:r>
              <a:rPr lang="en-US" dirty="0"/>
              <a:t>, was a signatory on the bank account where the illicit proceeds were deposited.  </a:t>
            </a:r>
          </a:p>
          <a:p>
            <a:r>
              <a:rPr lang="en-US" dirty="0"/>
              <a:t>U.S. </a:t>
            </a:r>
            <a:r>
              <a:rPr lang="en-US" dirty="0" err="1"/>
              <a:t>Graffia</a:t>
            </a:r>
            <a:r>
              <a:rPr lang="en-US" dirty="0"/>
              <a:t> 120 F.3d 706, 713:   Attorney represented multiple banks and financials indicated the banks had 4Bill in assets and only $43K in liabilities. Instruction on Deliberate Ignorance- court found not error to give jury Ostrich instruction when D claimed lack of guilty knowledge and there are facts in evidence that supported an inference of deliberate ignorance. </a:t>
            </a:r>
          </a:p>
          <a:p>
            <a:endParaRPr lang="en-US" dirty="0"/>
          </a:p>
        </p:txBody>
      </p:sp>
    </p:spTree>
    <p:extLst>
      <p:ext uri="{BB962C8B-B14F-4D97-AF65-F5344CB8AC3E}">
        <p14:creationId xmlns:p14="http://schemas.microsoft.com/office/powerpoint/2010/main" val="21255986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A06A06-23CB-4BA9-906C-D8BD666ABFC1}"/>
              </a:ext>
            </a:extLst>
          </p:cNvPr>
          <p:cNvSpPr>
            <a:spLocks noGrp="1"/>
          </p:cNvSpPr>
          <p:nvPr>
            <p:ph type="title"/>
          </p:nvPr>
        </p:nvSpPr>
        <p:spPr/>
        <p:txBody>
          <a:bodyPr/>
          <a:lstStyle/>
          <a:p>
            <a:r>
              <a:rPr lang="en-US" dirty="0"/>
              <a:t>What’s the harm??</a:t>
            </a:r>
          </a:p>
        </p:txBody>
      </p:sp>
      <p:sp>
        <p:nvSpPr>
          <p:cNvPr id="3" name="Content Placeholder 2">
            <a:extLst>
              <a:ext uri="{FF2B5EF4-FFF2-40B4-BE49-F238E27FC236}">
                <a16:creationId xmlns:a16="http://schemas.microsoft.com/office/drawing/2014/main" xmlns="" id="{727C4266-3E0B-4882-A275-BF380D09CEF3}"/>
              </a:ext>
            </a:extLst>
          </p:cNvPr>
          <p:cNvSpPr>
            <a:spLocks noGrp="1"/>
          </p:cNvSpPr>
          <p:nvPr>
            <p:ph idx="1"/>
          </p:nvPr>
        </p:nvSpPr>
        <p:spPr/>
        <p:txBody>
          <a:bodyPr/>
          <a:lstStyle/>
          <a:p>
            <a:endParaRPr lang="en-US" dirty="0"/>
          </a:p>
          <a:p>
            <a:endParaRPr lang="en-US" dirty="0"/>
          </a:p>
          <a:p>
            <a:pPr marL="0" indent="0">
              <a:buNone/>
            </a:pPr>
            <a:r>
              <a:rPr lang="en-US" dirty="0"/>
              <a:t>Victims of fraud come from all walks of life but in every case the victim depended on the lawyer to ensure the legitimacy of the transaction.  Our actions deeply impact the lives of those we leave in the wake of our bad acts.</a:t>
            </a:r>
          </a:p>
          <a:p>
            <a:pPr marL="0" indent="0">
              <a:buNone/>
            </a:pPr>
            <a:endParaRPr lang="en-US" dirty="0"/>
          </a:p>
          <a:p>
            <a:pPr marL="0" indent="0">
              <a:buNone/>
            </a:pPr>
            <a:endParaRPr lang="en-US" dirty="0">
              <a:highlight>
                <a:srgbClr val="FFFF00"/>
              </a:highlight>
            </a:endParaRPr>
          </a:p>
        </p:txBody>
      </p:sp>
    </p:spTree>
    <p:extLst>
      <p:ext uri="{BB962C8B-B14F-4D97-AF65-F5344CB8AC3E}">
        <p14:creationId xmlns:p14="http://schemas.microsoft.com/office/powerpoint/2010/main" val="1612186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E6D9D90-B084-479A-93D1-60A80048DAF4}"/>
              </a:ext>
            </a:extLst>
          </p:cNvPr>
          <p:cNvPicPr>
            <a:picLocks noChangeAspect="1"/>
          </p:cNvPicPr>
          <p:nvPr/>
        </p:nvPicPr>
        <p:blipFill rotWithShape="1">
          <a:blip r:embed="rId2"/>
          <a:srcRect t="17589" b="63288"/>
          <a:stretch/>
        </p:blipFill>
        <p:spPr>
          <a:xfrm>
            <a:off x="687420" y="408565"/>
            <a:ext cx="10972800" cy="1311502"/>
          </a:xfrm>
          <a:prstGeom prst="rect">
            <a:avLst/>
          </a:prstGeom>
        </p:spPr>
      </p:pic>
      <p:pic>
        <p:nvPicPr>
          <p:cNvPr id="7" name="Picture 6">
            <a:extLst>
              <a:ext uri="{FF2B5EF4-FFF2-40B4-BE49-F238E27FC236}">
                <a16:creationId xmlns:a16="http://schemas.microsoft.com/office/drawing/2014/main" xmlns="" id="{89DDC742-E87B-48DA-B1DB-9B3B0871E058}"/>
              </a:ext>
            </a:extLst>
          </p:cNvPr>
          <p:cNvPicPr>
            <a:picLocks noChangeAspect="1"/>
          </p:cNvPicPr>
          <p:nvPr/>
        </p:nvPicPr>
        <p:blipFill rotWithShape="1">
          <a:blip r:embed="rId3"/>
          <a:srcRect l="6058" t="17731" r="16460" b="56895"/>
          <a:stretch/>
        </p:blipFill>
        <p:spPr>
          <a:xfrm>
            <a:off x="3518167" y="3132304"/>
            <a:ext cx="8501975" cy="1740185"/>
          </a:xfrm>
          <a:prstGeom prst="rect">
            <a:avLst/>
          </a:prstGeom>
        </p:spPr>
      </p:pic>
      <p:pic>
        <p:nvPicPr>
          <p:cNvPr id="8" name="Picture 7">
            <a:extLst>
              <a:ext uri="{FF2B5EF4-FFF2-40B4-BE49-F238E27FC236}">
                <a16:creationId xmlns:a16="http://schemas.microsoft.com/office/drawing/2014/main" xmlns="" id="{DCFF75F6-CCF3-40F6-9CBD-963984D7D60C}"/>
              </a:ext>
            </a:extLst>
          </p:cNvPr>
          <p:cNvPicPr>
            <a:picLocks noChangeAspect="1"/>
          </p:cNvPicPr>
          <p:nvPr/>
        </p:nvPicPr>
        <p:blipFill rotWithShape="1">
          <a:blip r:embed="rId4"/>
          <a:srcRect l="20952" t="21677" r="51211" b="19149"/>
          <a:stretch/>
        </p:blipFill>
        <p:spPr>
          <a:xfrm>
            <a:off x="269129" y="2159545"/>
            <a:ext cx="3054485" cy="4058166"/>
          </a:xfrm>
          <a:prstGeom prst="rect">
            <a:avLst/>
          </a:prstGeom>
        </p:spPr>
      </p:pic>
    </p:spTree>
    <p:extLst>
      <p:ext uri="{BB962C8B-B14F-4D97-AF65-F5344CB8AC3E}">
        <p14:creationId xmlns:p14="http://schemas.microsoft.com/office/powerpoint/2010/main" val="32114074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C228AD-40A0-40EB-B7A8-5AF1E6D1C25F}"/>
              </a:ext>
            </a:extLst>
          </p:cNvPr>
          <p:cNvSpPr>
            <a:spLocks noGrp="1"/>
          </p:cNvSpPr>
          <p:nvPr>
            <p:ph type="ctrTitle"/>
          </p:nvPr>
        </p:nvSpPr>
        <p:spPr/>
        <p:txBody>
          <a:bodyPr/>
          <a:lstStyle/>
          <a:p>
            <a:r>
              <a:rPr lang="en-US" dirty="0"/>
              <a:t>Victim 1 video</a:t>
            </a:r>
          </a:p>
        </p:txBody>
      </p:sp>
      <p:sp>
        <p:nvSpPr>
          <p:cNvPr id="3" name="Subtitle 2">
            <a:extLst>
              <a:ext uri="{FF2B5EF4-FFF2-40B4-BE49-F238E27FC236}">
                <a16:creationId xmlns:a16="http://schemas.microsoft.com/office/drawing/2014/main" xmlns="" id="{CA2845ED-0A05-4D5E-858A-492491BC503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837400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B2B8C8-F662-4D41-A4D4-4B01F8F10DA7}"/>
              </a:ext>
            </a:extLst>
          </p:cNvPr>
          <p:cNvSpPr>
            <a:spLocks noGrp="1"/>
          </p:cNvSpPr>
          <p:nvPr>
            <p:ph type="title"/>
          </p:nvPr>
        </p:nvSpPr>
        <p:spPr/>
        <p:txBody>
          <a:bodyPr/>
          <a:lstStyle/>
          <a:p>
            <a:r>
              <a:rPr lang="en-US" dirty="0"/>
              <a:t>Victim 2 – </a:t>
            </a:r>
            <a:r>
              <a:rPr lang="en-US"/>
              <a:t>business owner </a:t>
            </a:r>
            <a:r>
              <a:rPr lang="en-US" dirty="0"/>
              <a:t>video</a:t>
            </a:r>
          </a:p>
        </p:txBody>
      </p:sp>
      <p:sp>
        <p:nvSpPr>
          <p:cNvPr id="3" name="Content Placeholder 2">
            <a:extLst>
              <a:ext uri="{FF2B5EF4-FFF2-40B4-BE49-F238E27FC236}">
                <a16:creationId xmlns:a16="http://schemas.microsoft.com/office/drawing/2014/main" xmlns="" id="{DAFD0B23-034E-486A-ADD2-6E7A8CACD4E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5644117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BCE539-2758-4693-B22C-F2863164384F}"/>
              </a:ext>
            </a:extLst>
          </p:cNvPr>
          <p:cNvSpPr>
            <a:spLocks noGrp="1"/>
          </p:cNvSpPr>
          <p:nvPr>
            <p:ph type="title"/>
          </p:nvPr>
        </p:nvSpPr>
        <p:spPr/>
        <p:txBody>
          <a:bodyPr/>
          <a:lstStyle/>
          <a:p>
            <a:r>
              <a:rPr lang="en-US" dirty="0"/>
              <a:t>Stay straight and fly right!</a:t>
            </a:r>
          </a:p>
        </p:txBody>
      </p:sp>
      <p:sp>
        <p:nvSpPr>
          <p:cNvPr id="3" name="Content Placeholder 2">
            <a:extLst>
              <a:ext uri="{FF2B5EF4-FFF2-40B4-BE49-F238E27FC236}">
                <a16:creationId xmlns:a16="http://schemas.microsoft.com/office/drawing/2014/main" xmlns="" id="{898DF897-07F0-42DF-8BF3-7F989FC5AAFB}"/>
              </a:ext>
            </a:extLst>
          </p:cNvPr>
          <p:cNvSpPr>
            <a:spLocks noGrp="1"/>
          </p:cNvSpPr>
          <p:nvPr>
            <p:ph idx="1"/>
          </p:nvPr>
        </p:nvSpPr>
        <p:spPr/>
        <p:txBody>
          <a:bodyPr/>
          <a:lstStyle/>
          <a:p>
            <a:r>
              <a:rPr lang="en-US" dirty="0"/>
              <a:t>Bad lawyering and bad lawyers affect us all.  The credibility of the whole is at stake, even if only one is errant.</a:t>
            </a:r>
          </a:p>
          <a:p>
            <a:r>
              <a:rPr lang="en-US" dirty="0"/>
              <a:t>The ASC does not dispense legal advice but we offer guidance and…for a small fee, legal opinions!</a:t>
            </a:r>
          </a:p>
          <a:p>
            <a:pPr lvl="1"/>
            <a:r>
              <a:rPr lang="en-US" dirty="0"/>
              <a:t>Must be based on actual facts.</a:t>
            </a:r>
          </a:p>
          <a:p>
            <a:r>
              <a:rPr lang="en-US" dirty="0"/>
              <a:t>Contact the Alabama State Bar</a:t>
            </a:r>
          </a:p>
          <a:p>
            <a:r>
              <a:rPr lang="en-US" dirty="0"/>
              <a:t>Contact the Alabama Securities Commission:     334-242-2984</a:t>
            </a:r>
          </a:p>
          <a:p>
            <a:pPr marL="228600" lvl="1" indent="0">
              <a:buNone/>
            </a:pPr>
            <a:endParaRPr lang="en-US" dirty="0"/>
          </a:p>
        </p:txBody>
      </p:sp>
    </p:spTree>
    <p:extLst>
      <p:ext uri="{BB962C8B-B14F-4D97-AF65-F5344CB8AC3E}">
        <p14:creationId xmlns:p14="http://schemas.microsoft.com/office/powerpoint/2010/main" val="3020324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3A31AB-F525-41A6-AD82-9D09AF5AEFE9}"/>
              </a:ext>
            </a:extLst>
          </p:cNvPr>
          <p:cNvSpPr>
            <a:spLocks noGrp="1"/>
          </p:cNvSpPr>
          <p:nvPr>
            <p:ph type="title"/>
          </p:nvPr>
        </p:nvSpPr>
        <p:spPr/>
        <p:txBody>
          <a:bodyPr/>
          <a:lstStyle/>
          <a:p>
            <a:r>
              <a:rPr lang="en-US" dirty="0"/>
              <a:t>The various roles of the attorney in securities cases	</a:t>
            </a:r>
          </a:p>
        </p:txBody>
      </p:sp>
      <p:sp>
        <p:nvSpPr>
          <p:cNvPr id="3" name="Content Placeholder 2">
            <a:extLst>
              <a:ext uri="{FF2B5EF4-FFF2-40B4-BE49-F238E27FC236}">
                <a16:creationId xmlns:a16="http://schemas.microsoft.com/office/drawing/2014/main" xmlns="" id="{3BA7F3F8-5740-461B-897C-E2784BE538B1}"/>
              </a:ext>
            </a:extLst>
          </p:cNvPr>
          <p:cNvSpPr>
            <a:spLocks noGrp="1"/>
          </p:cNvSpPr>
          <p:nvPr>
            <p:ph idx="1"/>
          </p:nvPr>
        </p:nvSpPr>
        <p:spPr>
          <a:xfrm>
            <a:off x="2231136" y="2638044"/>
            <a:ext cx="7729728" cy="3101983"/>
          </a:xfrm>
        </p:spPr>
        <p:txBody>
          <a:bodyPr/>
          <a:lstStyle/>
          <a:p>
            <a:r>
              <a:rPr lang="en-US" dirty="0"/>
              <a:t>Advise and render opinions in compliance matters</a:t>
            </a:r>
          </a:p>
          <a:p>
            <a:r>
              <a:rPr lang="en-US" dirty="0"/>
              <a:t>Prepare and file registration statements with state and federal authorities</a:t>
            </a:r>
          </a:p>
          <a:p>
            <a:r>
              <a:rPr lang="en-US" dirty="0"/>
              <a:t>Prepare offering documents in accordance with respective securities laws</a:t>
            </a:r>
          </a:p>
          <a:p>
            <a:r>
              <a:rPr lang="en-US" dirty="0"/>
              <a:t>Determine company structure and type of securities to be offered</a:t>
            </a:r>
          </a:p>
          <a:p>
            <a:r>
              <a:rPr lang="en-US" dirty="0"/>
              <a:t>Evaluate investment opportunities, especially those of issuers involving privately held companies</a:t>
            </a:r>
          </a:p>
          <a:p>
            <a:r>
              <a:rPr lang="en-US" dirty="0"/>
              <a:t>Serve as escrow agent in securities transactions***</a:t>
            </a:r>
          </a:p>
          <a:p>
            <a:endParaRPr lang="en-US" dirty="0"/>
          </a:p>
          <a:p>
            <a:endParaRPr lang="en-US" dirty="0"/>
          </a:p>
        </p:txBody>
      </p:sp>
    </p:spTree>
    <p:extLst>
      <p:ext uri="{BB962C8B-B14F-4D97-AF65-F5344CB8AC3E}">
        <p14:creationId xmlns:p14="http://schemas.microsoft.com/office/powerpoint/2010/main" val="28495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604B4A-5549-4120-B2D2-34720A4FB16A}"/>
              </a:ext>
            </a:extLst>
          </p:cNvPr>
          <p:cNvSpPr>
            <a:spLocks noGrp="1"/>
          </p:cNvSpPr>
          <p:nvPr>
            <p:ph type="title"/>
          </p:nvPr>
        </p:nvSpPr>
        <p:spPr/>
        <p:txBody>
          <a:bodyPr/>
          <a:lstStyle/>
          <a:p>
            <a:r>
              <a:rPr lang="en-US" dirty="0"/>
              <a:t>Key issues </a:t>
            </a:r>
          </a:p>
        </p:txBody>
      </p:sp>
      <p:sp>
        <p:nvSpPr>
          <p:cNvPr id="3" name="Content Placeholder 2">
            <a:extLst>
              <a:ext uri="{FF2B5EF4-FFF2-40B4-BE49-F238E27FC236}">
                <a16:creationId xmlns:a16="http://schemas.microsoft.com/office/drawing/2014/main" xmlns="" id="{179BFF12-2497-4C98-AA4A-47D43E5E2E2B}"/>
              </a:ext>
            </a:extLst>
          </p:cNvPr>
          <p:cNvSpPr>
            <a:spLocks noGrp="1"/>
          </p:cNvSpPr>
          <p:nvPr>
            <p:ph idx="1"/>
          </p:nvPr>
        </p:nvSpPr>
        <p:spPr>
          <a:xfrm>
            <a:off x="2231136" y="2638044"/>
            <a:ext cx="7729728" cy="3101983"/>
          </a:xfrm>
        </p:spPr>
        <p:txBody>
          <a:bodyPr>
            <a:normAutofit/>
          </a:bodyPr>
          <a:lstStyle/>
          <a:p>
            <a:r>
              <a:rPr lang="en-US" dirty="0"/>
              <a:t>Is the individual or company issuing “securities.”</a:t>
            </a:r>
          </a:p>
          <a:p>
            <a:r>
              <a:rPr lang="en-US" dirty="0"/>
              <a:t>If a security is involved, is it exempt from registration?</a:t>
            </a:r>
          </a:p>
          <a:p>
            <a:r>
              <a:rPr lang="en-US" dirty="0"/>
              <a:t>If exempt, which exemption? Rules 504, 506, Reg. A or crowdfunding </a:t>
            </a:r>
          </a:p>
          <a:p>
            <a:r>
              <a:rPr lang="en-US" dirty="0"/>
              <a:t>Which facts are “material” facts and require disclosure</a:t>
            </a:r>
          </a:p>
          <a:p>
            <a:r>
              <a:rPr lang="en-US" dirty="0"/>
              <a:t>Initial Coin Offerings (ICO’s) </a:t>
            </a:r>
          </a:p>
          <a:p>
            <a:pPr lvl="1"/>
            <a:r>
              <a:rPr lang="en-US" dirty="0"/>
              <a:t>Sale of securities; operation of stock exchange; sale of an unregistered mutual fund; sale, advertising and promotion of commodities…</a:t>
            </a:r>
          </a:p>
        </p:txBody>
      </p:sp>
    </p:spTree>
    <p:extLst>
      <p:ext uri="{BB962C8B-B14F-4D97-AF65-F5344CB8AC3E}">
        <p14:creationId xmlns:p14="http://schemas.microsoft.com/office/powerpoint/2010/main" val="1902815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3EC2B6-B0FB-4B60-93AB-FFFAEE14B440}"/>
              </a:ext>
            </a:extLst>
          </p:cNvPr>
          <p:cNvSpPr>
            <a:spLocks noGrp="1"/>
          </p:cNvSpPr>
          <p:nvPr>
            <p:ph type="title"/>
          </p:nvPr>
        </p:nvSpPr>
        <p:spPr/>
        <p:txBody>
          <a:bodyPr/>
          <a:lstStyle/>
          <a:p>
            <a:r>
              <a:rPr lang="en-US" dirty="0"/>
              <a:t>The Alabama securities act</a:t>
            </a:r>
          </a:p>
        </p:txBody>
      </p:sp>
      <p:sp>
        <p:nvSpPr>
          <p:cNvPr id="3" name="Content Placeholder 2">
            <a:extLst>
              <a:ext uri="{FF2B5EF4-FFF2-40B4-BE49-F238E27FC236}">
                <a16:creationId xmlns:a16="http://schemas.microsoft.com/office/drawing/2014/main" xmlns="" id="{2E71FE83-A2F2-41D1-97F2-0B1E36A7C443}"/>
              </a:ext>
            </a:extLst>
          </p:cNvPr>
          <p:cNvSpPr>
            <a:spLocks noGrp="1"/>
          </p:cNvSpPr>
          <p:nvPr>
            <p:ph idx="1"/>
          </p:nvPr>
        </p:nvSpPr>
        <p:spPr/>
        <p:txBody>
          <a:bodyPr>
            <a:normAutofit/>
          </a:bodyPr>
          <a:lstStyle/>
          <a:p>
            <a:r>
              <a:rPr lang="en-US" dirty="0"/>
              <a:t>Ala. Code § 8-6-1 et seq. </a:t>
            </a:r>
          </a:p>
          <a:p>
            <a:pPr lvl="1"/>
            <a:r>
              <a:rPr lang="en-US" dirty="0"/>
              <a:t>8-6-3 Registration and bonds of dealers and salesmen</a:t>
            </a:r>
          </a:p>
          <a:p>
            <a:pPr lvl="1"/>
            <a:r>
              <a:rPr lang="en-US" dirty="0"/>
              <a:t>8-6-4 Registration of Securities</a:t>
            </a:r>
          </a:p>
          <a:p>
            <a:pPr lvl="1"/>
            <a:r>
              <a:rPr lang="en-US" dirty="0"/>
              <a:t>8-6-10 Exempt Securities</a:t>
            </a:r>
          </a:p>
          <a:p>
            <a:pPr lvl="1"/>
            <a:r>
              <a:rPr lang="en-US" dirty="0"/>
              <a:t>8-6-11 Exempt Transactions</a:t>
            </a:r>
          </a:p>
          <a:p>
            <a:pPr lvl="1"/>
            <a:r>
              <a:rPr lang="en-US" dirty="0"/>
              <a:t>8-6-17 Prohibited Acts regarding the offer, sale, or purchase of securities</a:t>
            </a:r>
          </a:p>
          <a:p>
            <a:pPr lvl="1"/>
            <a:r>
              <a:rPr lang="en-US" dirty="0"/>
              <a:t>8-6-18 Criminal Penalties</a:t>
            </a:r>
          </a:p>
          <a:p>
            <a:pPr lvl="1"/>
            <a:r>
              <a:rPr lang="en-US" dirty="0"/>
              <a:t>8-6-19 Civil Liabilities of sellers, agents, etc., and remedies of purchasers</a:t>
            </a:r>
          </a:p>
          <a:p>
            <a:endParaRPr lang="en-US" dirty="0"/>
          </a:p>
        </p:txBody>
      </p:sp>
    </p:spTree>
    <p:extLst>
      <p:ext uri="{BB962C8B-B14F-4D97-AF65-F5344CB8AC3E}">
        <p14:creationId xmlns:p14="http://schemas.microsoft.com/office/powerpoint/2010/main" val="1013086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B63EF0-C843-491E-9870-582A5896E9B9}"/>
              </a:ext>
            </a:extLst>
          </p:cNvPr>
          <p:cNvSpPr>
            <a:spLocks noGrp="1"/>
          </p:cNvSpPr>
          <p:nvPr>
            <p:ph type="title"/>
          </p:nvPr>
        </p:nvSpPr>
        <p:spPr/>
        <p:txBody>
          <a:bodyPr/>
          <a:lstStyle/>
          <a:p>
            <a:r>
              <a:rPr lang="en-US" dirty="0"/>
              <a:t>The lawyer defendants</a:t>
            </a:r>
          </a:p>
        </p:txBody>
      </p:sp>
      <p:sp>
        <p:nvSpPr>
          <p:cNvPr id="3" name="Content Placeholder 2">
            <a:extLst>
              <a:ext uri="{FF2B5EF4-FFF2-40B4-BE49-F238E27FC236}">
                <a16:creationId xmlns:a16="http://schemas.microsoft.com/office/drawing/2014/main" xmlns="" id="{F86AEE8D-A66A-4333-A9E3-771A525D0056}"/>
              </a:ext>
            </a:extLst>
          </p:cNvPr>
          <p:cNvSpPr>
            <a:spLocks noGrp="1"/>
          </p:cNvSpPr>
          <p:nvPr>
            <p:ph idx="1"/>
          </p:nvPr>
        </p:nvSpPr>
        <p:spPr/>
        <p:txBody>
          <a:bodyPr/>
          <a:lstStyle/>
          <a:p>
            <a:pPr marL="0" indent="0">
              <a:buNone/>
            </a:pPr>
            <a:endParaRPr lang="en-US" dirty="0"/>
          </a:p>
          <a:p>
            <a:r>
              <a:rPr lang="en-US" sz="3200" dirty="0"/>
              <a:t>The Compliance Lawyer</a:t>
            </a:r>
          </a:p>
          <a:p>
            <a:r>
              <a:rPr lang="en-US" sz="3200" dirty="0"/>
              <a:t>The Document Preparer</a:t>
            </a:r>
          </a:p>
          <a:p>
            <a:r>
              <a:rPr lang="en-US" sz="3200" dirty="0"/>
              <a:t>The Paymaster </a:t>
            </a:r>
          </a:p>
        </p:txBody>
      </p:sp>
    </p:spTree>
    <p:extLst>
      <p:ext uri="{BB962C8B-B14F-4D97-AF65-F5344CB8AC3E}">
        <p14:creationId xmlns:p14="http://schemas.microsoft.com/office/powerpoint/2010/main" val="2473754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BF9B96-3923-4456-8848-7CD678ECB7EA}"/>
              </a:ext>
            </a:extLst>
          </p:cNvPr>
          <p:cNvSpPr>
            <a:spLocks noGrp="1"/>
          </p:cNvSpPr>
          <p:nvPr>
            <p:ph type="title"/>
          </p:nvPr>
        </p:nvSpPr>
        <p:spPr/>
        <p:txBody>
          <a:bodyPr/>
          <a:lstStyle/>
          <a:p>
            <a:r>
              <a:rPr lang="en-US" dirty="0"/>
              <a:t>The Compliance lawyer….or the co-conspirator??</a:t>
            </a:r>
          </a:p>
        </p:txBody>
      </p:sp>
      <p:sp>
        <p:nvSpPr>
          <p:cNvPr id="3" name="Content Placeholder 2">
            <a:extLst>
              <a:ext uri="{FF2B5EF4-FFF2-40B4-BE49-F238E27FC236}">
                <a16:creationId xmlns:a16="http://schemas.microsoft.com/office/drawing/2014/main" xmlns="" id="{C3CA9502-4194-414F-B9DD-8ECE51B64502}"/>
              </a:ext>
            </a:extLst>
          </p:cNvPr>
          <p:cNvSpPr>
            <a:spLocks noGrp="1"/>
          </p:cNvSpPr>
          <p:nvPr>
            <p:ph idx="1"/>
          </p:nvPr>
        </p:nvSpPr>
        <p:spPr/>
        <p:txBody>
          <a:bodyPr>
            <a:normAutofit lnSpcReduction="10000"/>
          </a:bodyPr>
          <a:lstStyle/>
          <a:p>
            <a:r>
              <a:rPr lang="en-US" dirty="0"/>
              <a:t>Lawyers as gatekeepers assisting promoters in their offerings. SEC v. National Student Marketing Corp.- gatekeeper liability	</a:t>
            </a:r>
          </a:p>
          <a:p>
            <a:pPr lvl="1"/>
            <a:r>
              <a:rPr lang="en-US" dirty="0"/>
              <a:t>SEC charged law firm for aiding and abetting a client fraud when they failed to take certain actions in connection with a merger. </a:t>
            </a:r>
          </a:p>
          <a:p>
            <a:pPr lvl="1"/>
            <a:r>
              <a:rPr lang="en-US" dirty="0"/>
              <a:t>Ensure good behavior by pursuing those who control “access” to capital markets.</a:t>
            </a:r>
          </a:p>
          <a:p>
            <a:r>
              <a:rPr lang="en-US" dirty="0"/>
              <a:t>Lawyers are not securitizing the offerings and allowing clients to proceed without compliance with securities laws. </a:t>
            </a:r>
          </a:p>
          <a:p>
            <a:r>
              <a:rPr lang="en-US" dirty="0"/>
              <a:t>Not making mandated disclosures for clients- ex: U4 filings</a:t>
            </a:r>
          </a:p>
          <a:p>
            <a:r>
              <a:rPr lang="en-US" dirty="0"/>
              <a:t>Insufficient advice regarding disclosures.</a:t>
            </a:r>
          </a:p>
          <a:p>
            <a:endParaRPr lang="en-US" dirty="0"/>
          </a:p>
        </p:txBody>
      </p:sp>
    </p:spTree>
    <p:extLst>
      <p:ext uri="{BB962C8B-B14F-4D97-AF65-F5344CB8AC3E}">
        <p14:creationId xmlns:p14="http://schemas.microsoft.com/office/powerpoint/2010/main" val="545306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42A058-581D-4E91-9CDD-0B2FF364BF17}"/>
              </a:ext>
            </a:extLst>
          </p:cNvPr>
          <p:cNvSpPr>
            <a:spLocks noGrp="1"/>
          </p:cNvSpPr>
          <p:nvPr>
            <p:ph type="title"/>
          </p:nvPr>
        </p:nvSpPr>
        <p:spPr/>
        <p:txBody>
          <a:bodyPr/>
          <a:lstStyle/>
          <a:p>
            <a:r>
              <a:rPr lang="en-US" dirty="0"/>
              <a:t>The document preparer</a:t>
            </a:r>
          </a:p>
        </p:txBody>
      </p:sp>
      <p:sp>
        <p:nvSpPr>
          <p:cNvPr id="3" name="Content Placeholder 2">
            <a:extLst>
              <a:ext uri="{FF2B5EF4-FFF2-40B4-BE49-F238E27FC236}">
                <a16:creationId xmlns:a16="http://schemas.microsoft.com/office/drawing/2014/main" xmlns="" id="{6B95287B-9C46-4D19-B575-E0C6A3ADF11C}"/>
              </a:ext>
            </a:extLst>
          </p:cNvPr>
          <p:cNvSpPr>
            <a:spLocks noGrp="1"/>
          </p:cNvSpPr>
          <p:nvPr>
            <p:ph idx="1"/>
          </p:nvPr>
        </p:nvSpPr>
        <p:spPr/>
        <p:txBody>
          <a:bodyPr>
            <a:normAutofit fontScale="85000" lnSpcReduction="20000"/>
          </a:bodyPr>
          <a:lstStyle/>
          <a:p>
            <a:pPr marL="0" indent="0">
              <a:buNone/>
            </a:pPr>
            <a:endParaRPr lang="en-US" dirty="0"/>
          </a:p>
          <a:p>
            <a:pPr marL="0" indent="0">
              <a:buNone/>
            </a:pPr>
            <a:r>
              <a:rPr lang="en-US" dirty="0"/>
              <a:t>Attorney prepares subscription or security agreements containing fraudulent information- either deliberately or due to a lack of due diligence. </a:t>
            </a:r>
          </a:p>
          <a:p>
            <a:pPr marL="0" indent="0">
              <a:buNone/>
            </a:pPr>
            <a:r>
              <a:rPr lang="en-US" dirty="0"/>
              <a:t>Attorney becomes involved in the effectuation of securities transactions.</a:t>
            </a:r>
          </a:p>
          <a:p>
            <a:pPr marL="0" indent="0">
              <a:buNone/>
            </a:pPr>
            <a:r>
              <a:rPr lang="en-US" dirty="0"/>
              <a:t>	1. “Issuer”- Every person who proposes to issue, has issued, or shall issue any security.  Any person who acts for a compensation or consideration as a promoter for or on behalf of a corporation, trust, unincorporated association, partnership.</a:t>
            </a:r>
          </a:p>
          <a:p>
            <a:pPr marL="0" indent="0">
              <a:buNone/>
            </a:pPr>
            <a:r>
              <a:rPr lang="en-US" dirty="0"/>
              <a:t>	2. “Dealer”- Any person engaged in the business of effecting transactions in securities for the account of others or for his own account. </a:t>
            </a:r>
          </a:p>
          <a:p>
            <a:pPr marL="0" indent="0">
              <a:buNone/>
            </a:pPr>
            <a:r>
              <a:rPr lang="en-US" dirty="0"/>
              <a:t>	2. “Agent” – Any individual other than a dealer who represents a dealer or issuer in effecting or attempting to effects sales of securities.  </a:t>
            </a:r>
          </a:p>
          <a:p>
            <a:pPr marL="0" indent="0">
              <a:buNone/>
            </a:pPr>
            <a:r>
              <a:rPr lang="en-US" dirty="0"/>
              <a:t>Case study:  Integrity capital LLC</a:t>
            </a:r>
          </a:p>
          <a:p>
            <a:pPr marL="0" indent="0">
              <a:buNone/>
            </a:pPr>
            <a:endParaRPr lang="en-US" dirty="0"/>
          </a:p>
        </p:txBody>
      </p:sp>
    </p:spTree>
    <p:extLst>
      <p:ext uri="{BB962C8B-B14F-4D97-AF65-F5344CB8AC3E}">
        <p14:creationId xmlns:p14="http://schemas.microsoft.com/office/powerpoint/2010/main" val="3574706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396CA83-8910-4827-96CA-A3FD33152240}"/>
              </a:ext>
            </a:extLst>
          </p:cNvPr>
          <p:cNvPicPr>
            <a:picLocks noChangeAspect="1"/>
          </p:cNvPicPr>
          <p:nvPr/>
        </p:nvPicPr>
        <p:blipFill>
          <a:blip r:embed="rId2"/>
          <a:stretch>
            <a:fillRect/>
          </a:stretch>
        </p:blipFill>
        <p:spPr>
          <a:xfrm>
            <a:off x="156054" y="408040"/>
            <a:ext cx="1835485" cy="1887687"/>
          </a:xfrm>
          <a:prstGeom prst="rect">
            <a:avLst/>
          </a:prstGeom>
        </p:spPr>
      </p:pic>
      <p:pic>
        <p:nvPicPr>
          <p:cNvPr id="3" name="Picture 2">
            <a:extLst>
              <a:ext uri="{FF2B5EF4-FFF2-40B4-BE49-F238E27FC236}">
                <a16:creationId xmlns:a16="http://schemas.microsoft.com/office/drawing/2014/main" xmlns="" id="{0CA8ACA5-D22A-47B4-AABB-2E6F1144690E}"/>
              </a:ext>
            </a:extLst>
          </p:cNvPr>
          <p:cNvPicPr>
            <a:picLocks noChangeAspect="1"/>
          </p:cNvPicPr>
          <p:nvPr/>
        </p:nvPicPr>
        <p:blipFill rotWithShape="1">
          <a:blip r:embed="rId3"/>
          <a:srcRect l="5798" t="35131" r="22118" b="43334"/>
          <a:stretch/>
        </p:blipFill>
        <p:spPr>
          <a:xfrm>
            <a:off x="2032514" y="411110"/>
            <a:ext cx="10093573" cy="1884617"/>
          </a:xfrm>
          <a:prstGeom prst="rect">
            <a:avLst/>
          </a:prstGeom>
        </p:spPr>
      </p:pic>
      <p:pic>
        <p:nvPicPr>
          <p:cNvPr id="5" name="Picture 4">
            <a:extLst>
              <a:ext uri="{FF2B5EF4-FFF2-40B4-BE49-F238E27FC236}">
                <a16:creationId xmlns:a16="http://schemas.microsoft.com/office/drawing/2014/main" xmlns="" id="{9E51ECAC-CF8C-40A9-BD88-55C96B24DA7A}"/>
              </a:ext>
            </a:extLst>
          </p:cNvPr>
          <p:cNvPicPr>
            <a:picLocks noChangeAspect="1"/>
          </p:cNvPicPr>
          <p:nvPr/>
        </p:nvPicPr>
        <p:blipFill rotWithShape="1">
          <a:blip r:embed="rId4"/>
          <a:srcRect l="5590" t="23704" r="77118" b="27667"/>
          <a:stretch/>
        </p:blipFill>
        <p:spPr>
          <a:xfrm>
            <a:off x="9523379" y="2550232"/>
            <a:ext cx="2315183" cy="4069391"/>
          </a:xfrm>
          <a:prstGeom prst="rect">
            <a:avLst/>
          </a:prstGeom>
        </p:spPr>
      </p:pic>
      <p:pic>
        <p:nvPicPr>
          <p:cNvPr id="6" name="Picture 5">
            <a:extLst>
              <a:ext uri="{FF2B5EF4-FFF2-40B4-BE49-F238E27FC236}">
                <a16:creationId xmlns:a16="http://schemas.microsoft.com/office/drawing/2014/main" xmlns="" id="{9DDBE360-0DB2-4422-8A32-F8386622BEB8}"/>
              </a:ext>
            </a:extLst>
          </p:cNvPr>
          <p:cNvPicPr>
            <a:picLocks noChangeAspect="1"/>
          </p:cNvPicPr>
          <p:nvPr/>
        </p:nvPicPr>
        <p:blipFill rotWithShape="1">
          <a:blip r:embed="rId5"/>
          <a:srcRect l="23168" t="38096" r="19709" b="20846"/>
          <a:stretch/>
        </p:blipFill>
        <p:spPr>
          <a:xfrm>
            <a:off x="237024" y="2603427"/>
            <a:ext cx="8940195" cy="4016196"/>
          </a:xfrm>
          <a:prstGeom prst="rect">
            <a:avLst/>
          </a:prstGeom>
        </p:spPr>
      </p:pic>
    </p:spTree>
    <p:extLst>
      <p:ext uri="{BB962C8B-B14F-4D97-AF65-F5344CB8AC3E}">
        <p14:creationId xmlns:p14="http://schemas.microsoft.com/office/powerpoint/2010/main" val="1803067952"/>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4884</TotalTime>
  <Words>882</Words>
  <Application>Microsoft Office PowerPoint</Application>
  <PresentationFormat>Widescreen</PresentationFormat>
  <Paragraphs>132</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Century Gothic</vt:lpstr>
      <vt:lpstr>Gill Sans MT</vt:lpstr>
      <vt:lpstr>Times New Roman</vt:lpstr>
      <vt:lpstr>Wingdings</vt:lpstr>
      <vt:lpstr>Parcel</vt:lpstr>
      <vt:lpstr>From Keeping Time to Doing Time: How Lawyers Run Afoul of the Alabama Securities Act   Walking the fine line in the role of an attorney</vt:lpstr>
      <vt:lpstr>Why lawyers?</vt:lpstr>
      <vt:lpstr>The various roles of the attorney in securities cases </vt:lpstr>
      <vt:lpstr>Key issues </vt:lpstr>
      <vt:lpstr>The Alabama securities act</vt:lpstr>
      <vt:lpstr>The lawyer defendants</vt:lpstr>
      <vt:lpstr>The Compliance lawyer….or the co-conspirator??</vt:lpstr>
      <vt:lpstr>The document preparer</vt:lpstr>
      <vt:lpstr>PowerPoint Presentation</vt:lpstr>
      <vt:lpstr>PowerPoint Presentation</vt:lpstr>
      <vt:lpstr>PowerPoint Presentation</vt:lpstr>
      <vt:lpstr>Who is the client?  Considerations of the Attorney Client relationship and Privilege </vt:lpstr>
      <vt:lpstr>The Paymaster </vt:lpstr>
      <vt:lpstr>PowerPoint Presentation</vt:lpstr>
      <vt:lpstr>Video 1</vt:lpstr>
      <vt:lpstr>Sam Williams video</vt:lpstr>
      <vt:lpstr>PowerPoint Presentation</vt:lpstr>
      <vt:lpstr>ATTORNEY SUSPECTS/DEFENDANTS</vt:lpstr>
      <vt:lpstr>ATTORNEY SUSPECTS/DEFENDANTS</vt:lpstr>
      <vt:lpstr>ATTORNEY SUSPECTS/DEFENDANTS</vt:lpstr>
      <vt:lpstr>ATTORNEY  SUSPECTS/DEFENDANTSATT</vt:lpstr>
      <vt:lpstr>ATTORNEY SUSPECTS/DEFENDANTS</vt:lpstr>
      <vt:lpstr>ATTORNEY SUSPECTS/DEFENDANTS</vt:lpstr>
      <vt:lpstr>A word about Deliberate Ignorance</vt:lpstr>
      <vt:lpstr>What’s the harm??</vt:lpstr>
      <vt:lpstr>PowerPoint Presentation</vt:lpstr>
      <vt:lpstr>Victim 1 video</vt:lpstr>
      <vt:lpstr>Victim 2 – business owner video</vt:lpstr>
      <vt:lpstr>Stay straight and fly right!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use of an attorney to promote fraud</dc:title>
  <dc:creator>Senn, Amanda</dc:creator>
  <cp:lastModifiedBy>Huntsville Bar</cp:lastModifiedBy>
  <cp:revision>59</cp:revision>
  <cp:lastPrinted>2018-06-26T21:38:53Z</cp:lastPrinted>
  <dcterms:created xsi:type="dcterms:W3CDTF">2018-06-07T15:30:22Z</dcterms:created>
  <dcterms:modified xsi:type="dcterms:W3CDTF">2018-11-28T15:08:52Z</dcterms:modified>
</cp:coreProperties>
</file>