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70" r:id="rId8"/>
    <p:sldId id="280" r:id="rId9"/>
    <p:sldId id="272" r:id="rId10"/>
    <p:sldId id="281" r:id="rId11"/>
    <p:sldId id="271" r:id="rId12"/>
    <p:sldId id="273" r:id="rId13"/>
    <p:sldId id="274" r:id="rId14"/>
    <p:sldId id="275" r:id="rId15"/>
    <p:sldId id="276" r:id="rId16"/>
    <p:sldId id="277" r:id="rId17"/>
    <p:sldId id="279" r:id="rId18"/>
    <p:sldId id="260" r:id="rId19"/>
    <p:sldId id="282" r:id="rId20"/>
    <p:sldId id="283" r:id="rId21"/>
    <p:sldId id="261" r:id="rId22"/>
    <p:sldId id="284" r:id="rId23"/>
    <p:sldId id="285"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BE6235-5A36-490E-ACC5-C9FE88275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B5D1AA4-0C5D-4416-AFA0-CC6EDF7991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2F66EB9-8B50-4EC6-A4B1-5647A8A891B9}"/>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C1585BE2-0933-48E1-BA0C-D63B4E4FAD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64533EC-E14E-4A1E-969D-FC524D4BFE7E}"/>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295828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41D7E-763B-430D-A71B-49471E8B5B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6CEAE3E-D141-493B-87DF-5AC3F67384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421E41E-DF05-46F1-9FF6-61F001B72A60}"/>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CE8B7528-2A29-4729-99B3-07F22CD288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B2F4478-28C5-4506-936E-1A226ACAA39C}"/>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32323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BAAF162-2611-49F5-BB81-B3C592C95C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70F3182-6436-4A1B-9682-64A8083102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509B681-CBB5-42D7-B4E0-E86EC40B7921}"/>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95719656-5DA9-4C4D-B733-CFCB0DB7FF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E888665-752B-4923-BE65-364C379D5E63}"/>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06360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094667-9F76-45AC-9557-A57BF0402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C064789-8B2C-43F0-9E39-3FCBC62D2D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D6E7AC-164D-42D5-A60E-ABB756D35787}"/>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C0FE80C3-4857-4FA1-8EBC-6B0B134CBC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40CBC24-EFB2-4D54-8B66-18457DBB0AC5}"/>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979979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33ADD-D0E9-422A-BA0C-418638E94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3AAC60D-2A7F-4D49-9654-EAF1708C9D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529AAEF-FA30-4E47-BD08-0EDFF41620A6}"/>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5BB38F7B-4B96-4182-8628-F579323667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C710CC9-2A88-48A6-BC20-5FD859D41AE4}"/>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373367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313DB8-C0BF-4F47-BE75-5E1D6E2F6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C717C9D-AA9A-48F1-8B77-29D0AB55B9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8987759-82DC-47A2-9F04-87FA3E798B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328408E-29BC-437A-8B8F-9EAD9D1677E9}"/>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6" name="Footer Placeholder 5">
            <a:extLst>
              <a:ext uri="{FF2B5EF4-FFF2-40B4-BE49-F238E27FC236}">
                <a16:creationId xmlns:a16="http://schemas.microsoft.com/office/drawing/2014/main" xmlns="" id="{C97834C7-00DB-47D8-9688-70AB147525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E0EEF6C-2C74-4781-8B25-4F3F062A32DC}"/>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205524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8B427E-0F79-4F1D-B790-A179A70BE3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4EA14C6-6CFB-412C-BEBE-269DE9723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4F44521-9F6F-4702-9BAF-76E43A025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CF1BBDA-F2C9-4F98-A363-94BFA8F95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D85E4C4-891F-4A28-AFF2-2083D7280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634D5E8-9DC5-45F2-9513-82BE811D7F9A}"/>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8" name="Footer Placeholder 7">
            <a:extLst>
              <a:ext uri="{FF2B5EF4-FFF2-40B4-BE49-F238E27FC236}">
                <a16:creationId xmlns:a16="http://schemas.microsoft.com/office/drawing/2014/main" xmlns="" id="{33820AF9-4867-4E3E-A3D7-CF9EFDE0807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FD7094E-3597-44B0-A243-C2C6D6E54C41}"/>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04048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BED79-0C24-4289-87EB-4D2838CE44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DF6DCC7-9BB1-4935-A0D3-CE5DBC15F5AE}"/>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4" name="Footer Placeholder 3">
            <a:extLst>
              <a:ext uri="{FF2B5EF4-FFF2-40B4-BE49-F238E27FC236}">
                <a16:creationId xmlns:a16="http://schemas.microsoft.com/office/drawing/2014/main" xmlns="" id="{9A1BC90C-F5BB-4552-869D-F8D5619EF0F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10D64D98-1174-43D9-9F02-66EDB0E075FC}"/>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377160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1F76E21-4FF7-4CF4-AA29-23806ECF330D}"/>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3" name="Footer Placeholder 2">
            <a:extLst>
              <a:ext uri="{FF2B5EF4-FFF2-40B4-BE49-F238E27FC236}">
                <a16:creationId xmlns:a16="http://schemas.microsoft.com/office/drawing/2014/main" xmlns="" id="{2BFE3CB7-512C-400A-88BD-884BBE28AFC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99B08CB-C787-4717-AF37-1C16BA1E91BB}"/>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313483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E1C43A-B04E-4E1F-84A6-83487B9AA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A0C13B8-0F3C-4578-9854-E1A371F95B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E75B8FC-8E25-47D8-BEB1-B056DC40A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D95296E-1DFF-46F6-8CF9-CEC743573EB9}"/>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6" name="Footer Placeholder 5">
            <a:extLst>
              <a:ext uri="{FF2B5EF4-FFF2-40B4-BE49-F238E27FC236}">
                <a16:creationId xmlns:a16="http://schemas.microsoft.com/office/drawing/2014/main" xmlns="" id="{5A0D9A87-26A0-4F29-BEF8-435EC4CFAB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0D78465-03B9-4DC1-87B9-8ADB25BBE229}"/>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11646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C19D09-BF62-464B-89D8-A7BE18EEB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E0A85CF-B3D9-4286-9125-CE6A98DF1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2654AA53-79D4-4BAD-9411-367462E903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A2EF499-4D15-47F6-B574-0E5DA18028B4}"/>
              </a:ext>
            </a:extLst>
          </p:cNvPr>
          <p:cNvSpPr>
            <a:spLocks noGrp="1"/>
          </p:cNvSpPr>
          <p:nvPr>
            <p:ph type="dt" sz="half" idx="10"/>
          </p:nvPr>
        </p:nvSpPr>
        <p:spPr/>
        <p:txBody>
          <a:bodyPr/>
          <a:lstStyle/>
          <a:p>
            <a:fld id="{5DDD5EFE-0531-488E-BB7C-6F00338F024D}" type="datetimeFigureOut">
              <a:rPr lang="en-US" smtClean="0"/>
              <a:t>12/12/2019</a:t>
            </a:fld>
            <a:endParaRPr lang="en-US" dirty="0"/>
          </a:p>
        </p:txBody>
      </p:sp>
      <p:sp>
        <p:nvSpPr>
          <p:cNvPr id="6" name="Footer Placeholder 5">
            <a:extLst>
              <a:ext uri="{FF2B5EF4-FFF2-40B4-BE49-F238E27FC236}">
                <a16:creationId xmlns:a16="http://schemas.microsoft.com/office/drawing/2014/main" xmlns="" id="{43653969-329E-4F3A-997D-FFCFDBF252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A2DB00E-C6CF-43D3-9DFE-3C3A540ABA38}"/>
              </a:ext>
            </a:extLst>
          </p:cNvPr>
          <p:cNvSpPr>
            <a:spLocks noGrp="1"/>
          </p:cNvSpPr>
          <p:nvPr>
            <p:ph type="sldNum" sz="quarter" idx="12"/>
          </p:nvPr>
        </p:nvSpPr>
        <p:spPr/>
        <p:txBody>
          <a:bodyPr/>
          <a:lstStyle/>
          <a:p>
            <a:fld id="{C04AACB0-9906-4B3E-A47F-4193A49992B7}" type="slidenum">
              <a:rPr lang="en-US" smtClean="0"/>
              <a:t>‹#›</a:t>
            </a:fld>
            <a:endParaRPr lang="en-US" dirty="0"/>
          </a:p>
        </p:txBody>
      </p:sp>
    </p:spTree>
    <p:extLst>
      <p:ext uri="{BB962C8B-B14F-4D97-AF65-F5344CB8AC3E}">
        <p14:creationId xmlns:p14="http://schemas.microsoft.com/office/powerpoint/2010/main" val="18060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5DF7FFA-21C4-4DF2-BDCF-60A8565B3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3BCE0FC-72A7-4141-8AA0-8313468ED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B03F31-6C92-40C7-8EAA-CB7DAC9C71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D5EFE-0531-488E-BB7C-6F00338F024D}" type="datetimeFigureOut">
              <a:rPr lang="en-US" smtClean="0"/>
              <a:t>12/12/2019</a:t>
            </a:fld>
            <a:endParaRPr lang="en-US" dirty="0"/>
          </a:p>
        </p:txBody>
      </p:sp>
      <p:sp>
        <p:nvSpPr>
          <p:cNvPr id="5" name="Footer Placeholder 4">
            <a:extLst>
              <a:ext uri="{FF2B5EF4-FFF2-40B4-BE49-F238E27FC236}">
                <a16:creationId xmlns:a16="http://schemas.microsoft.com/office/drawing/2014/main" xmlns="" id="{E2050C50-9C1F-4E29-9CE7-59D719BD36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F576A90-4D8F-43D0-ABE3-73EDE9DE4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AACB0-9906-4B3E-A47F-4193A49992B7}" type="slidenum">
              <a:rPr lang="en-US" smtClean="0"/>
              <a:t>‹#›</a:t>
            </a:fld>
            <a:endParaRPr lang="en-US" dirty="0"/>
          </a:p>
        </p:txBody>
      </p:sp>
    </p:spTree>
    <p:extLst>
      <p:ext uri="{BB962C8B-B14F-4D97-AF65-F5344CB8AC3E}">
        <p14:creationId xmlns:p14="http://schemas.microsoft.com/office/powerpoint/2010/main" val="143228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99863-6CB4-4C08-9CE6-E8E84E9CFE6F}"/>
              </a:ext>
            </a:extLst>
          </p:cNvPr>
          <p:cNvSpPr>
            <a:spLocks noGrp="1"/>
          </p:cNvSpPr>
          <p:nvPr>
            <p:ph type="title"/>
          </p:nvPr>
        </p:nvSpPr>
        <p:spPr>
          <a:xfrm>
            <a:off x="838200" y="365125"/>
            <a:ext cx="10515600" cy="1808908"/>
          </a:xfrm>
        </p:spPr>
        <p:txBody>
          <a:bodyPr>
            <a:normAutofit/>
          </a:bodyPr>
          <a:lstStyle/>
          <a:p>
            <a:pPr algn="ctr"/>
            <a:r>
              <a:rPr lang="en-US" b="1" dirty="0">
                <a:latin typeface="+mn-lt"/>
                <a:cs typeface="Arabic Typesetting" panose="020B0604020202020204" pitchFamily="66" charset="-78"/>
              </a:rPr>
              <a:t>What the Court Expects in Guardianships and Conservatorships</a:t>
            </a:r>
          </a:p>
        </p:txBody>
      </p:sp>
      <p:pic>
        <p:nvPicPr>
          <p:cNvPr id="5" name="Content Placeholder 4" descr="A close up of a logo&#10;&#10;Description automatically generated">
            <a:extLst>
              <a:ext uri="{FF2B5EF4-FFF2-40B4-BE49-F238E27FC236}">
                <a16:creationId xmlns:a16="http://schemas.microsoft.com/office/drawing/2014/main" xmlns="" id="{94EDD37C-55AC-47F5-AD3F-6F44DDAABA0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15616" y="1825625"/>
            <a:ext cx="4704185" cy="4667250"/>
          </a:xfrm>
        </p:spPr>
      </p:pic>
      <p:sp>
        <p:nvSpPr>
          <p:cNvPr id="6" name="Content Placeholder 5">
            <a:extLst>
              <a:ext uri="{FF2B5EF4-FFF2-40B4-BE49-F238E27FC236}">
                <a16:creationId xmlns:a16="http://schemas.microsoft.com/office/drawing/2014/main" xmlns="" id="{7CE1DDF6-A6FA-44E6-B8EB-293850FAD992}"/>
              </a:ext>
            </a:extLst>
          </p:cNvPr>
          <p:cNvSpPr>
            <a:spLocks noGrp="1"/>
          </p:cNvSpPr>
          <p:nvPr>
            <p:ph sz="half" idx="2"/>
          </p:nvPr>
        </p:nvSpPr>
        <p:spPr/>
        <p:txBody>
          <a:bodyPr/>
          <a:lstStyle/>
          <a:p>
            <a:pPr marL="0" indent="0">
              <a:buNone/>
            </a:pPr>
            <a:endParaRPr lang="en-US" dirty="0"/>
          </a:p>
          <a:p>
            <a:pPr marL="0" indent="0">
              <a:buNone/>
            </a:pPr>
            <a:endParaRPr lang="en-US" dirty="0"/>
          </a:p>
          <a:p>
            <a:pPr marL="0" indent="0">
              <a:buNone/>
            </a:pPr>
            <a:r>
              <a:rPr lang="en-US" b="1" dirty="0">
                <a:latin typeface="+mj-lt"/>
              </a:rPr>
              <a:t>Presented by:</a:t>
            </a:r>
          </a:p>
          <a:p>
            <a:pPr marL="0" indent="0">
              <a:buNone/>
            </a:pPr>
            <a:r>
              <a:rPr lang="en-US" dirty="0">
                <a:latin typeface="+mj-lt"/>
              </a:rPr>
              <a:t>Frank Barger</a:t>
            </a:r>
          </a:p>
          <a:p>
            <a:pPr marL="0" indent="0">
              <a:buNone/>
            </a:pPr>
            <a:r>
              <a:rPr lang="en-US" dirty="0">
                <a:latin typeface="+mj-lt"/>
              </a:rPr>
              <a:t>Probate Judge</a:t>
            </a:r>
          </a:p>
          <a:p>
            <a:pPr marL="0" indent="0">
              <a:buNone/>
            </a:pPr>
            <a:r>
              <a:rPr lang="en-US" dirty="0">
                <a:latin typeface="+mj-lt"/>
              </a:rPr>
              <a:t>Madison County, Alabama</a:t>
            </a:r>
          </a:p>
        </p:txBody>
      </p:sp>
    </p:spTree>
    <p:extLst>
      <p:ext uri="{BB962C8B-B14F-4D97-AF65-F5344CB8AC3E}">
        <p14:creationId xmlns:p14="http://schemas.microsoft.com/office/powerpoint/2010/main" val="3204855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endParaRPr lang="en-US" b="1" dirty="0">
              <a:latin typeface="Century" panose="02040604050505020304" pitchFamily="18" charset="0"/>
            </a:endParaRPr>
          </a:p>
          <a:p>
            <a:pPr marL="0" indent="0">
              <a:buNone/>
            </a:pPr>
            <a:r>
              <a:rPr lang="en-US" b="1" dirty="0">
                <a:latin typeface="+mj-lt"/>
              </a:rPr>
              <a:t>Is a bond required?</a:t>
            </a:r>
            <a:endParaRPr lang="en-US" dirty="0">
              <a:latin typeface="+mj-lt"/>
            </a:endParaRPr>
          </a:p>
          <a:p>
            <a:pPr marL="0" indent="0">
              <a:buNone/>
            </a:pPr>
            <a:r>
              <a:rPr lang="en-US" dirty="0">
                <a:latin typeface="+mj-lt"/>
              </a:rPr>
              <a:t>Yes, a bond is required for conservatorship unless the bond requirement was waived in a </a:t>
            </a:r>
            <a:r>
              <a:rPr lang="en-US" i="1" dirty="0">
                <a:latin typeface="+mj-lt"/>
              </a:rPr>
              <a:t>will</a:t>
            </a:r>
            <a:r>
              <a:rPr lang="en-US" dirty="0">
                <a:latin typeface="+mj-lt"/>
              </a:rPr>
              <a:t> or </a:t>
            </a:r>
            <a:r>
              <a:rPr lang="en-US" i="1" dirty="0">
                <a:latin typeface="+mj-lt"/>
              </a:rPr>
              <a:t>power of attorney</a:t>
            </a:r>
            <a:r>
              <a:rPr lang="en-US" dirty="0">
                <a:latin typeface="+mj-lt"/>
              </a:rPr>
              <a:t>.</a:t>
            </a: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335868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Is an inventory required?</a:t>
            </a:r>
            <a:endParaRPr lang="en-US" dirty="0">
              <a:latin typeface="+mj-lt"/>
            </a:endParaRPr>
          </a:p>
          <a:p>
            <a:pPr marL="0" indent="0">
              <a:buNone/>
            </a:pPr>
            <a:r>
              <a:rPr lang="en-US" dirty="0">
                <a:latin typeface="+mj-lt"/>
              </a:rPr>
              <a:t>Each conservator must complete an inventory of the estate immediately and file it with the court within 90 days after appointment.</a:t>
            </a:r>
          </a:p>
          <a:p>
            <a:pPr marL="0" indent="0">
              <a:buNone/>
            </a:pPr>
            <a:endParaRPr lang="en-US" dirty="0">
              <a:latin typeface="+mj-lt"/>
            </a:endParaRPr>
          </a:p>
          <a:p>
            <a:pPr marL="0" indent="0">
              <a:buNone/>
            </a:pPr>
            <a:r>
              <a:rPr lang="en-US" b="1" dirty="0">
                <a:latin typeface="+mj-lt"/>
              </a:rPr>
              <a:t>Are accountings required?</a:t>
            </a:r>
            <a:endParaRPr lang="en-US" dirty="0">
              <a:latin typeface="+mj-lt"/>
            </a:endParaRPr>
          </a:p>
          <a:p>
            <a:pPr marL="0" indent="0">
              <a:buNone/>
            </a:pPr>
            <a:r>
              <a:rPr lang="en-US" dirty="0">
                <a:latin typeface="+mj-lt"/>
              </a:rPr>
              <a:t>Yes, a conservator must give an accounting to the court at least every three years. The court may order an accounting more frequently. An accounting is also required upon the resignation or removal of the conservator.</a:t>
            </a:r>
          </a:p>
          <a:p>
            <a:pPr marL="0" indent="0">
              <a:buNone/>
            </a:pPr>
            <a:endParaRPr lang="en-US" dirty="0">
              <a:latin typeface="Century" panose="02040604050505020304" pitchFamily="18" charset="0"/>
            </a:endParaRPr>
          </a:p>
          <a:p>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9439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What is a guardian?</a:t>
            </a:r>
            <a:endParaRPr lang="en-US" dirty="0">
              <a:latin typeface="+mj-lt"/>
            </a:endParaRPr>
          </a:p>
          <a:p>
            <a:pPr marL="0" indent="0">
              <a:buNone/>
            </a:pPr>
            <a:r>
              <a:rPr lang="en-US" dirty="0">
                <a:latin typeface="+mj-lt"/>
              </a:rPr>
              <a:t>The parent of a minor or someone who has been appointed by the court to be responsible for the personal care of an individual.</a:t>
            </a:r>
          </a:p>
          <a:p>
            <a:pPr marL="0" indent="0">
              <a:buNone/>
            </a:pPr>
            <a:endParaRPr lang="en-US" dirty="0">
              <a:latin typeface="+mj-lt"/>
            </a:endParaRPr>
          </a:p>
          <a:p>
            <a:pPr marL="0" indent="0">
              <a:buNone/>
            </a:pPr>
            <a:r>
              <a:rPr lang="en-US" b="1" dirty="0">
                <a:latin typeface="+mj-lt"/>
              </a:rPr>
              <a:t>What is a ward?</a:t>
            </a:r>
            <a:endParaRPr lang="en-US" dirty="0">
              <a:latin typeface="+mj-lt"/>
            </a:endParaRPr>
          </a:p>
          <a:p>
            <a:pPr marL="0" indent="0">
              <a:buNone/>
            </a:pPr>
            <a:r>
              <a:rPr lang="en-US" dirty="0">
                <a:latin typeface="+mj-lt"/>
              </a:rPr>
              <a:t>Legal name for a person for whom a guardian has been appointed.</a:t>
            </a:r>
          </a:p>
          <a:p>
            <a:pPr marL="0" indent="0">
              <a:buNone/>
            </a:pPr>
            <a:endParaRPr lang="en-US" dirty="0">
              <a:latin typeface="Century" panose="02040604050505020304" pitchFamily="18" charset="0"/>
            </a:endParaRPr>
          </a:p>
          <a:p>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85725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lnSpcReduction="10000"/>
          </a:bodyPr>
          <a:lstStyle/>
          <a:p>
            <a:pPr marL="0" indent="0">
              <a:buNone/>
            </a:pPr>
            <a:r>
              <a:rPr lang="en-US" b="1" dirty="0">
                <a:latin typeface="+mj-lt"/>
              </a:rPr>
              <a:t>Who can be a guardian for an adult?</a:t>
            </a:r>
            <a:endParaRPr lang="en-US" dirty="0">
              <a:latin typeface="+mj-lt"/>
            </a:endParaRPr>
          </a:p>
          <a:p>
            <a:pPr marL="0" indent="0">
              <a:buNone/>
            </a:pPr>
            <a:r>
              <a:rPr lang="en-US" dirty="0">
                <a:latin typeface="+mj-lt"/>
              </a:rPr>
              <a:t>Any qualified person may be appointed. However, the law establishes the following priorities:</a:t>
            </a:r>
          </a:p>
          <a:p>
            <a:pPr lvl="0"/>
            <a:r>
              <a:rPr lang="en-US" dirty="0">
                <a:latin typeface="+mj-lt"/>
              </a:rPr>
              <a:t>person named in a durable power of attorney</a:t>
            </a:r>
          </a:p>
          <a:p>
            <a:pPr lvl="0"/>
            <a:r>
              <a:rPr lang="en-US" dirty="0">
                <a:latin typeface="+mj-lt"/>
              </a:rPr>
              <a:t>spouse or spouse’s nominee</a:t>
            </a:r>
          </a:p>
          <a:p>
            <a:pPr lvl="0"/>
            <a:r>
              <a:rPr lang="en-US" dirty="0">
                <a:latin typeface="+mj-lt"/>
              </a:rPr>
              <a:t>adult child</a:t>
            </a:r>
          </a:p>
          <a:p>
            <a:pPr lvl="0"/>
            <a:r>
              <a:rPr lang="en-US" dirty="0">
                <a:latin typeface="+mj-lt"/>
              </a:rPr>
              <a:t>parent or parent’s nominee</a:t>
            </a:r>
          </a:p>
          <a:p>
            <a:pPr lvl="0"/>
            <a:r>
              <a:rPr lang="en-US" dirty="0">
                <a:latin typeface="+mj-lt"/>
              </a:rPr>
              <a:t>relative with whom person has lived the prior 6 months</a:t>
            </a:r>
          </a:p>
          <a:p>
            <a:pPr lvl="0"/>
            <a:r>
              <a:rPr lang="en-US" dirty="0">
                <a:latin typeface="+mj-lt"/>
              </a:rPr>
              <a:t>nominee of caretaker of person</a:t>
            </a:r>
          </a:p>
          <a:p>
            <a:pPr marL="0" indent="0">
              <a:buNone/>
            </a:pPr>
            <a:endParaRPr lang="en-US" dirty="0">
              <a:latin typeface="Century" panose="02040604050505020304" pitchFamily="18" charset="0"/>
            </a:endParaRPr>
          </a:p>
          <a:p>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422538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Who can be a guardian for a child?</a:t>
            </a:r>
            <a:endParaRPr lang="en-US" dirty="0">
              <a:latin typeface="+mj-lt"/>
            </a:endParaRPr>
          </a:p>
          <a:p>
            <a:r>
              <a:rPr lang="en-US" dirty="0">
                <a:latin typeface="+mj-lt"/>
              </a:rPr>
              <a:t>The court may appoint any person that will be in the best interest of the minor</a:t>
            </a:r>
          </a:p>
          <a:p>
            <a:r>
              <a:rPr lang="en-US" dirty="0">
                <a:latin typeface="+mj-lt"/>
              </a:rPr>
              <a:t>If the minor is 14 years old or older, the minor’s nominee must be appointed unless the appointment is contrary to the minor’s best interest</a:t>
            </a:r>
          </a:p>
          <a:p>
            <a:r>
              <a:rPr lang="en-US" dirty="0">
                <a:latin typeface="+mj-lt"/>
              </a:rPr>
              <a:t>A parental nomination has priority</a:t>
            </a:r>
          </a:p>
          <a:p>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718519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Can a parent appoint a guardian?</a:t>
            </a:r>
            <a:endParaRPr lang="en-US" dirty="0">
              <a:latin typeface="+mj-lt"/>
            </a:endParaRPr>
          </a:p>
          <a:p>
            <a:pPr marL="0" indent="0">
              <a:buNone/>
            </a:pPr>
            <a:r>
              <a:rPr lang="en-US" dirty="0">
                <a:latin typeface="+mj-lt"/>
              </a:rPr>
              <a:t>Yes, in a </a:t>
            </a:r>
            <a:r>
              <a:rPr lang="en-US" i="1" dirty="0">
                <a:latin typeface="+mj-lt"/>
              </a:rPr>
              <a:t>will</a:t>
            </a:r>
            <a:r>
              <a:rPr lang="en-US" dirty="0">
                <a:latin typeface="+mj-lt"/>
              </a:rPr>
              <a:t> a parent may appoint a guardian for a minor child or for an unmarried incapacitated child.</a:t>
            </a:r>
          </a:p>
          <a:p>
            <a:pPr marL="0" indent="0">
              <a:buNone/>
            </a:pPr>
            <a:endParaRPr lang="en-US" dirty="0">
              <a:latin typeface="+mj-lt"/>
            </a:endParaRPr>
          </a:p>
          <a:p>
            <a:pPr marL="0" indent="0">
              <a:buNone/>
            </a:pPr>
            <a:r>
              <a:rPr lang="en-US" b="1" dirty="0">
                <a:latin typeface="+mj-lt"/>
              </a:rPr>
              <a:t>Can a spouse appoint a guardian?</a:t>
            </a:r>
            <a:endParaRPr lang="en-US" dirty="0">
              <a:latin typeface="+mj-lt"/>
            </a:endParaRPr>
          </a:p>
          <a:p>
            <a:pPr marL="0" indent="0">
              <a:buNone/>
            </a:pPr>
            <a:r>
              <a:rPr lang="en-US" dirty="0">
                <a:latin typeface="+mj-lt"/>
              </a:rPr>
              <a:t>Yes, in a </a:t>
            </a:r>
            <a:r>
              <a:rPr lang="en-US" i="1" dirty="0">
                <a:latin typeface="+mj-lt"/>
              </a:rPr>
              <a:t>will</a:t>
            </a:r>
            <a:r>
              <a:rPr lang="en-US" dirty="0">
                <a:latin typeface="+mj-lt"/>
              </a:rPr>
              <a:t> a person may appoint a guardian for his or her incapacitated spouse.</a:t>
            </a:r>
          </a:p>
          <a:p>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658547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a:xfrm>
            <a:off x="838200" y="1825625"/>
            <a:ext cx="10515600" cy="4599782"/>
          </a:xfrm>
        </p:spPr>
        <p:txBody>
          <a:bodyPr>
            <a:normAutofit fontScale="32500" lnSpcReduction="20000"/>
          </a:bodyPr>
          <a:lstStyle/>
          <a:p>
            <a:pPr marL="0" indent="0">
              <a:buNone/>
            </a:pPr>
            <a:r>
              <a:rPr lang="en-US" sz="8600" b="1" dirty="0">
                <a:latin typeface="+mj-lt"/>
              </a:rPr>
              <a:t>What are the powers of a guardian?</a:t>
            </a:r>
          </a:p>
          <a:p>
            <a:pPr marL="0" indent="0">
              <a:buNone/>
            </a:pPr>
            <a:r>
              <a:rPr lang="en-US" sz="8600" u="sng" dirty="0">
                <a:latin typeface="+mj-lt"/>
              </a:rPr>
              <a:t>Guardian must</a:t>
            </a:r>
            <a:r>
              <a:rPr lang="en-US" sz="8600" dirty="0">
                <a:latin typeface="+mj-lt"/>
              </a:rPr>
              <a:t>: assume responsibilities of a parent regarding support, care and education, become personally acquainted with ward, take reasonable care of ward’s personal effects, apply available money for current needs or health, support, education and maintenance, conserve excess money, report the condition of the ward to the court</a:t>
            </a:r>
          </a:p>
          <a:p>
            <a:pPr marL="0" indent="0">
              <a:buNone/>
            </a:pPr>
            <a:endParaRPr lang="en-US" sz="8600" dirty="0">
              <a:latin typeface="+mj-lt"/>
            </a:endParaRPr>
          </a:p>
          <a:p>
            <a:pPr marL="0" lvl="0" indent="0">
              <a:buNone/>
            </a:pPr>
            <a:r>
              <a:rPr lang="en-US" sz="8600" u="sng" dirty="0">
                <a:latin typeface="+mj-lt"/>
              </a:rPr>
              <a:t>Guardian may</a:t>
            </a:r>
            <a:r>
              <a:rPr lang="en-US" sz="8600" dirty="0">
                <a:latin typeface="+mj-lt"/>
              </a:rPr>
              <a:t>: receive limited funds for support of ward, take custody of ward and establish a home, compel payment of support, consent to medical care, consent to marriage or adoption, delegate certain responsibilities to the ward for decision making</a:t>
            </a:r>
          </a:p>
          <a:p>
            <a:pPr marL="0" lvl="0" indent="0">
              <a:buNone/>
            </a:pPr>
            <a:r>
              <a:rPr lang="en-US" sz="8600" dirty="0">
                <a:latin typeface="+mj-lt"/>
              </a:rPr>
              <a:t>***court may limit powers of guardianship***</a:t>
            </a:r>
          </a:p>
          <a:p>
            <a:pPr marL="0" lvl="0" indent="0">
              <a:buNone/>
            </a:pPr>
            <a:endParaRPr lang="en-US" sz="5100"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4093965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When does a guardianship end?</a:t>
            </a:r>
            <a:endParaRPr lang="en-US" dirty="0">
              <a:latin typeface="+mj-lt"/>
            </a:endParaRPr>
          </a:p>
          <a:p>
            <a:pPr lvl="0"/>
            <a:r>
              <a:rPr lang="en-US" dirty="0">
                <a:latin typeface="+mj-lt"/>
              </a:rPr>
              <a:t>upon death of ward</a:t>
            </a:r>
          </a:p>
          <a:p>
            <a:pPr lvl="0"/>
            <a:r>
              <a:rPr lang="en-US" dirty="0">
                <a:latin typeface="+mj-lt"/>
              </a:rPr>
              <a:t>upon resignation of the guardian</a:t>
            </a:r>
          </a:p>
          <a:p>
            <a:pPr lvl="0"/>
            <a:r>
              <a:rPr lang="en-US" dirty="0">
                <a:latin typeface="+mj-lt"/>
              </a:rPr>
              <a:t>upon adoption of the minor</a:t>
            </a:r>
          </a:p>
          <a:p>
            <a:pPr lvl="0"/>
            <a:r>
              <a:rPr lang="en-US" dirty="0">
                <a:latin typeface="+mj-lt"/>
              </a:rPr>
              <a:t>upon marriage of the minor</a:t>
            </a:r>
          </a:p>
          <a:p>
            <a:pPr lvl="0"/>
            <a:r>
              <a:rPr lang="en-US" dirty="0">
                <a:latin typeface="+mj-lt"/>
              </a:rPr>
              <a:t>upon minor becoming an adult</a:t>
            </a:r>
          </a:p>
          <a:p>
            <a:pPr lvl="0"/>
            <a:r>
              <a:rPr lang="en-US" dirty="0">
                <a:latin typeface="+mj-lt"/>
              </a:rPr>
              <a:t>when ward’s incapacity is terminated</a:t>
            </a: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997199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What the Court Expects from You –  Preparation</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pPr marL="0" indent="0">
              <a:buNone/>
            </a:pPr>
            <a:endParaRPr lang="en-US" b="1" dirty="0">
              <a:latin typeface="+mj-lt"/>
            </a:endParaRPr>
          </a:p>
          <a:p>
            <a:pPr marL="0" indent="0">
              <a:buNone/>
            </a:pPr>
            <a:r>
              <a:rPr lang="en-US" b="1" dirty="0">
                <a:latin typeface="+mj-lt"/>
              </a:rPr>
              <a:t>This is not that difficult…</a:t>
            </a:r>
          </a:p>
          <a:p>
            <a:r>
              <a:rPr lang="en-US" dirty="0">
                <a:latin typeface="+mj-lt"/>
              </a:rPr>
              <a:t>Do your homework</a:t>
            </a:r>
          </a:p>
          <a:p>
            <a:r>
              <a:rPr lang="en-US" dirty="0">
                <a:latin typeface="+mj-lt"/>
              </a:rPr>
              <a:t>Ensure thorough preparation</a:t>
            </a:r>
          </a:p>
          <a:p>
            <a:r>
              <a:rPr lang="en-US" dirty="0">
                <a:latin typeface="+mj-lt"/>
              </a:rPr>
              <a:t>Understand individual court requirements – we are not all the same</a:t>
            </a:r>
          </a:p>
          <a:p>
            <a:r>
              <a:rPr lang="en-US" dirty="0">
                <a:latin typeface="+mj-lt"/>
              </a:rPr>
              <a:t>Ensure your client is aware of court practices and procedures</a:t>
            </a:r>
          </a:p>
          <a:p>
            <a:r>
              <a:rPr lang="en-US" dirty="0">
                <a:latin typeface="+mj-lt"/>
              </a:rPr>
              <a:t>You can refer a prospective client to someone else</a:t>
            </a:r>
          </a:p>
          <a:p>
            <a:pPr marL="0" indent="0">
              <a:buNone/>
            </a:pPr>
            <a:endParaRPr lang="en-US" dirty="0">
              <a:latin typeface="Century" panose="02040604050505020304" pitchFamily="18" charset="0"/>
            </a:endParaRPr>
          </a:p>
          <a:p>
            <a:pPr marL="0" indent="0">
              <a:buNone/>
            </a:pPr>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79143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What the Court Expects from You –  Common Issues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lnSpcReduction="10000"/>
          </a:bodyPr>
          <a:lstStyle/>
          <a:p>
            <a:pPr marL="0" indent="0">
              <a:buNone/>
            </a:pPr>
            <a:r>
              <a:rPr lang="en-US" b="1" dirty="0">
                <a:latin typeface="+mj-lt"/>
              </a:rPr>
              <a:t>Issues that make your experience with us not so fun…</a:t>
            </a:r>
          </a:p>
          <a:p>
            <a:r>
              <a:rPr lang="en-US" dirty="0">
                <a:latin typeface="+mj-lt"/>
              </a:rPr>
              <a:t>Overall lack of preparation</a:t>
            </a:r>
          </a:p>
          <a:p>
            <a:r>
              <a:rPr lang="en-US" dirty="0">
                <a:latin typeface="+mj-lt"/>
              </a:rPr>
              <a:t>Unclear and vague pleadings</a:t>
            </a:r>
          </a:p>
          <a:p>
            <a:r>
              <a:rPr lang="en-US" dirty="0">
                <a:latin typeface="+mj-lt"/>
              </a:rPr>
              <a:t>Insufficient service to the ward or any required party</a:t>
            </a:r>
          </a:p>
          <a:p>
            <a:r>
              <a:rPr lang="en-US" dirty="0">
                <a:latin typeface="+mj-lt"/>
              </a:rPr>
              <a:t>Not informing the court in advance of the time necessary for your hearing</a:t>
            </a:r>
          </a:p>
          <a:p>
            <a:r>
              <a:rPr lang="en-US" dirty="0">
                <a:latin typeface="+mj-lt"/>
              </a:rPr>
              <a:t>Witnesses that are not prepared for court</a:t>
            </a:r>
          </a:p>
          <a:p>
            <a:r>
              <a:rPr lang="en-US" dirty="0">
                <a:latin typeface="+mj-lt"/>
              </a:rPr>
              <a:t>Requesting appointment of co-conservators/co-guardians when the logistics in a specific situation makes proper oversight of the ward impossible</a:t>
            </a:r>
          </a:p>
          <a:p>
            <a:pPr marL="0" indent="0">
              <a:buNone/>
            </a:pPr>
            <a:endParaRPr lang="en-US" dirty="0">
              <a:latin typeface="+mj-lt"/>
            </a:endParaRPr>
          </a:p>
          <a:p>
            <a:endParaRPr lang="en-US" dirty="0">
              <a:latin typeface="+mj-lt"/>
            </a:endParaRPr>
          </a:p>
          <a:p>
            <a:pPr marL="0" indent="0">
              <a:buNone/>
            </a:pPr>
            <a:endParaRPr lang="en-US" dirty="0">
              <a:latin typeface="Century" panose="02040604050505020304" pitchFamily="18" charset="0"/>
            </a:endParaRPr>
          </a:p>
          <a:p>
            <a:pPr marL="0" indent="0">
              <a:buNone/>
            </a:pPr>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89707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Overview</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Getting started:</a:t>
            </a:r>
          </a:p>
          <a:p>
            <a:r>
              <a:rPr lang="en-US" dirty="0">
                <a:latin typeface="+mj-lt"/>
              </a:rPr>
              <a:t>Today’s audience</a:t>
            </a:r>
          </a:p>
          <a:p>
            <a:r>
              <a:rPr lang="en-US" dirty="0">
                <a:latin typeface="+mj-lt"/>
              </a:rPr>
              <a:t>What I have learned this year</a:t>
            </a:r>
          </a:p>
          <a:p>
            <a:pPr marL="0" indent="0">
              <a:buNone/>
            </a:pPr>
            <a:r>
              <a:rPr lang="en-US" b="1" dirty="0">
                <a:latin typeface="+mj-lt"/>
              </a:rPr>
              <a:t>What we will cover today:</a:t>
            </a:r>
          </a:p>
          <a:p>
            <a:r>
              <a:rPr lang="en-US" dirty="0">
                <a:latin typeface="+mj-lt"/>
              </a:rPr>
              <a:t>The basics</a:t>
            </a:r>
          </a:p>
          <a:p>
            <a:r>
              <a:rPr lang="en-US" dirty="0">
                <a:latin typeface="+mj-lt"/>
              </a:rPr>
              <a:t>What the court expects from you</a:t>
            </a:r>
          </a:p>
          <a:p>
            <a:r>
              <a:rPr lang="en-US" dirty="0">
                <a:latin typeface="+mj-lt"/>
              </a:rPr>
              <a:t>What you should expect from the Probate Court</a:t>
            </a:r>
          </a:p>
          <a:p>
            <a:endParaRPr lang="en-US" dirty="0">
              <a:latin typeface="+mj-lt"/>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319770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What the Court Expects from You –  </a:t>
            </a:r>
            <a:br>
              <a:rPr lang="en-US" b="1" dirty="0">
                <a:latin typeface="+mn-lt"/>
              </a:rPr>
            </a:br>
            <a:r>
              <a:rPr lang="en-US" b="1" dirty="0">
                <a:latin typeface="+mn-lt"/>
              </a:rPr>
              <a:t>Other Problems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pPr marL="0" indent="0">
              <a:buNone/>
            </a:pPr>
            <a:r>
              <a:rPr lang="en-US" b="1" dirty="0">
                <a:latin typeface="+mj-lt"/>
              </a:rPr>
              <a:t>Other problems that can ruin your experience with the court…</a:t>
            </a:r>
          </a:p>
          <a:p>
            <a:r>
              <a:rPr lang="en-US" dirty="0">
                <a:latin typeface="+mj-lt"/>
              </a:rPr>
              <a:t>A proposed conservator that can’t be bonded</a:t>
            </a:r>
          </a:p>
          <a:p>
            <a:r>
              <a:rPr lang="en-US" dirty="0">
                <a:latin typeface="+mj-lt"/>
              </a:rPr>
              <a:t>A proposed conservator that owes money to the ward</a:t>
            </a:r>
          </a:p>
          <a:p>
            <a:r>
              <a:rPr lang="en-US" dirty="0">
                <a:latin typeface="+mj-lt"/>
              </a:rPr>
              <a:t>A proposed conservator and/or guardian that operates in a mode of “that’s my money” – it is generally a child of the ward</a:t>
            </a:r>
          </a:p>
          <a:p>
            <a:r>
              <a:rPr lang="en-US" dirty="0">
                <a:latin typeface="+mj-lt"/>
              </a:rPr>
              <a:t>A client that does not understand the care and protection of the ward is the top priority of the court</a:t>
            </a:r>
          </a:p>
          <a:p>
            <a:r>
              <a:rPr lang="en-US" dirty="0">
                <a:latin typeface="+mj-lt"/>
              </a:rPr>
              <a:t>A client with expectations the law or the court will not accommodate</a:t>
            </a:r>
          </a:p>
          <a:p>
            <a:pPr marL="0" indent="0">
              <a:buNone/>
            </a:pPr>
            <a:endParaRPr lang="en-US" dirty="0">
              <a:latin typeface="+mj-lt"/>
            </a:endParaRPr>
          </a:p>
          <a:p>
            <a:pPr marL="0" indent="0">
              <a:buNone/>
            </a:pPr>
            <a:endParaRPr lang="en-US" dirty="0">
              <a:latin typeface="+mj-lt"/>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17744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What You Should Expect </a:t>
            </a:r>
            <a:br>
              <a:rPr lang="en-US" b="1" dirty="0">
                <a:latin typeface="+mn-lt"/>
              </a:rPr>
            </a:br>
            <a:r>
              <a:rPr lang="en-US" b="1" dirty="0">
                <a:latin typeface="+mn-lt"/>
              </a:rPr>
              <a:t>of the Probate Court</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r>
              <a:rPr lang="en-US" dirty="0">
                <a:latin typeface="+mj-lt"/>
              </a:rPr>
              <a:t>Our priority is ensuring an exemplary customer service experience for you and your client</a:t>
            </a:r>
          </a:p>
          <a:p>
            <a:r>
              <a:rPr lang="en-US" dirty="0">
                <a:latin typeface="+mj-lt"/>
              </a:rPr>
              <a:t>We are here to help you - don’t hesitate to ask questions or ask for help</a:t>
            </a:r>
          </a:p>
          <a:p>
            <a:r>
              <a:rPr lang="en-US" dirty="0">
                <a:latin typeface="+mj-lt"/>
              </a:rPr>
              <a:t>We don’t create unnecessary obstacles – any requirement in addition to what is required by law is always an effort to ensure that the ward is protected</a:t>
            </a:r>
          </a:p>
          <a:p>
            <a:pPr marL="0" indent="0">
              <a:buNone/>
            </a:pPr>
            <a:endParaRPr lang="en-US" dirty="0">
              <a:latin typeface="+mj-lt"/>
            </a:endParaRPr>
          </a:p>
          <a:p>
            <a:pPr marL="0" indent="0">
              <a:buNone/>
            </a:pPr>
            <a:endParaRPr lang="en-US" dirty="0"/>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880632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Information Sources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pPr marL="0" indent="0">
              <a:buNone/>
            </a:pPr>
            <a:endParaRPr lang="en-US" dirty="0">
              <a:latin typeface="+mj-lt"/>
            </a:endParaRPr>
          </a:p>
          <a:p>
            <a:pPr marL="0" indent="0">
              <a:buNone/>
            </a:pPr>
            <a:r>
              <a:rPr lang="en-US" dirty="0">
                <a:latin typeface="+mj-lt"/>
              </a:rPr>
              <a:t>This presentation is a combination of training materials collected over the years, blatant plagiarism of content from numerous other sources including websites and training guides, and personal experience. I do not take credit for all of the information contained in this PowerPoint presentation. Thank you.</a:t>
            </a:r>
          </a:p>
          <a:p>
            <a:pPr marL="0" indent="0">
              <a:buNone/>
            </a:pPr>
            <a:endParaRPr lang="en-US" dirty="0">
              <a:latin typeface="+mj-lt"/>
            </a:endParaRPr>
          </a:p>
          <a:p>
            <a:pPr marL="0" indent="0">
              <a:buNone/>
            </a:pPr>
            <a:endParaRPr lang="en-US" dirty="0"/>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3506432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normAutofit/>
          </a:bodyPr>
          <a:lstStyle/>
          <a:p>
            <a:r>
              <a:rPr lang="en-US" b="1" dirty="0">
                <a:latin typeface="+mn-lt"/>
              </a:rPr>
              <a:t>Let us know if we may ever be </a:t>
            </a:r>
            <a:br>
              <a:rPr lang="en-US" b="1" dirty="0">
                <a:latin typeface="+mn-lt"/>
              </a:rPr>
            </a:br>
            <a:r>
              <a:rPr lang="en-US" b="1" dirty="0">
                <a:latin typeface="+mn-lt"/>
              </a:rPr>
              <a:t>of any help to you</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fontScale="77500" lnSpcReduction="20000"/>
          </a:bodyPr>
          <a:lstStyle/>
          <a:p>
            <a:pPr marL="0" indent="0">
              <a:buNone/>
            </a:pPr>
            <a:endParaRPr lang="en-US" dirty="0">
              <a:latin typeface="+mj-lt"/>
            </a:endParaRPr>
          </a:p>
          <a:p>
            <a:pPr marL="0" indent="0">
              <a:buNone/>
            </a:pPr>
            <a:r>
              <a:rPr lang="en-US" b="1" dirty="0">
                <a:latin typeface="+mj-lt"/>
              </a:rPr>
              <a:t>Frank Barger</a:t>
            </a:r>
          </a:p>
          <a:p>
            <a:pPr marL="0" indent="0">
              <a:buNone/>
            </a:pPr>
            <a:r>
              <a:rPr lang="en-US" b="1" dirty="0">
                <a:latin typeface="+mj-lt"/>
              </a:rPr>
              <a:t>Probate Judge</a:t>
            </a:r>
          </a:p>
          <a:p>
            <a:pPr marL="0" indent="0">
              <a:buNone/>
            </a:pPr>
            <a:r>
              <a:rPr lang="en-US" dirty="0">
                <a:latin typeface="+mj-lt"/>
              </a:rPr>
              <a:t>Madison County, Alabama</a:t>
            </a:r>
          </a:p>
          <a:p>
            <a:pPr marL="0" indent="0">
              <a:buNone/>
            </a:pPr>
            <a:r>
              <a:rPr lang="en-US" dirty="0">
                <a:latin typeface="+mj-lt"/>
              </a:rPr>
              <a:t>256-532-3332</a:t>
            </a:r>
          </a:p>
          <a:p>
            <a:pPr marL="0" indent="0">
              <a:buNone/>
            </a:pPr>
            <a:r>
              <a:rPr lang="en-US" dirty="0">
                <a:latin typeface="+mj-lt"/>
              </a:rPr>
              <a:t>fbarger@madisoncountyal.gov</a:t>
            </a:r>
          </a:p>
          <a:p>
            <a:pPr marL="0" indent="0">
              <a:buNone/>
            </a:pPr>
            <a:endParaRPr lang="en-US" dirty="0">
              <a:latin typeface="+mj-lt"/>
            </a:endParaRPr>
          </a:p>
          <a:p>
            <a:pPr marL="0" indent="0">
              <a:buNone/>
            </a:pPr>
            <a:r>
              <a:rPr lang="en-US" b="1" dirty="0">
                <a:latin typeface="+mj-lt"/>
              </a:rPr>
              <a:t>Patty Hanson</a:t>
            </a:r>
          </a:p>
          <a:p>
            <a:pPr marL="0" indent="0">
              <a:buNone/>
            </a:pPr>
            <a:r>
              <a:rPr lang="en-US" b="1">
                <a:latin typeface="+mj-lt"/>
              </a:rPr>
              <a:t>Chief Clerk</a:t>
            </a:r>
            <a:endParaRPr lang="en-US" b="1" dirty="0">
              <a:latin typeface="+mj-lt"/>
            </a:endParaRPr>
          </a:p>
          <a:p>
            <a:pPr marL="0" indent="0">
              <a:buNone/>
            </a:pPr>
            <a:r>
              <a:rPr lang="en-US" dirty="0">
                <a:latin typeface="+mj-lt"/>
              </a:rPr>
              <a:t>Madison County, Alabama</a:t>
            </a:r>
          </a:p>
          <a:p>
            <a:pPr marL="0" indent="0">
              <a:buNone/>
            </a:pPr>
            <a:r>
              <a:rPr lang="en-US" dirty="0">
                <a:latin typeface="+mj-lt"/>
              </a:rPr>
              <a:t>256-532-3329</a:t>
            </a:r>
          </a:p>
          <a:p>
            <a:pPr marL="0" indent="0">
              <a:buNone/>
            </a:pPr>
            <a:r>
              <a:rPr lang="en-US" dirty="0">
                <a:latin typeface="+mj-lt"/>
              </a:rPr>
              <a:t>phanson@madisoncountyal.gov</a:t>
            </a:r>
          </a:p>
          <a:p>
            <a:pPr marL="0" indent="0">
              <a:buNone/>
            </a:pPr>
            <a:endParaRPr lang="en-US" dirty="0"/>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4291890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a:bodyPr>
          <a:lstStyle/>
          <a:p>
            <a:pPr marL="0" indent="0">
              <a:buNone/>
            </a:pPr>
            <a:r>
              <a:rPr lang="en-US" b="1" dirty="0">
                <a:latin typeface="+mj-lt"/>
              </a:rPr>
              <a:t>What is a conservator?</a:t>
            </a:r>
            <a:endParaRPr lang="en-US" dirty="0">
              <a:latin typeface="+mj-lt"/>
            </a:endParaRPr>
          </a:p>
          <a:p>
            <a:pPr marL="0" indent="0">
              <a:buNone/>
            </a:pPr>
            <a:r>
              <a:rPr lang="en-US" dirty="0">
                <a:latin typeface="+mj-lt"/>
              </a:rPr>
              <a:t>A person who is appointed by the court to manage the property of a minor or incapacitated person.</a:t>
            </a:r>
          </a:p>
          <a:p>
            <a:pPr marL="0" indent="0">
              <a:buNone/>
            </a:pPr>
            <a:endParaRPr lang="en-US" dirty="0">
              <a:latin typeface="+mj-lt"/>
            </a:endParaRPr>
          </a:p>
          <a:p>
            <a:pPr marL="0" indent="0">
              <a:buNone/>
            </a:pPr>
            <a:r>
              <a:rPr lang="en-US" b="1" dirty="0">
                <a:latin typeface="+mj-lt"/>
              </a:rPr>
              <a:t>Who is an incapacitated person?</a:t>
            </a:r>
            <a:endParaRPr lang="en-US" dirty="0">
              <a:latin typeface="+mj-lt"/>
            </a:endParaRPr>
          </a:p>
          <a:p>
            <a:pPr marL="0" indent="0">
              <a:buNone/>
            </a:pPr>
            <a:r>
              <a:rPr lang="en-US" dirty="0">
                <a:latin typeface="+mj-lt"/>
              </a:rPr>
              <a:t>A person who is unable to manage property and business affairs because of mental illness, mental deficiency, physical illness, infirmities accompanying advanced age, chronic use of drugs, and/or chronic intoxication.</a:t>
            </a: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97899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fontScale="92500" lnSpcReduction="10000"/>
          </a:bodyPr>
          <a:lstStyle/>
          <a:p>
            <a:pPr marL="0" indent="0">
              <a:buNone/>
            </a:pPr>
            <a:r>
              <a:rPr lang="en-US" sz="3000" b="1" dirty="0">
                <a:latin typeface="+mj-lt"/>
              </a:rPr>
              <a:t>Who can serve as a conservator?</a:t>
            </a:r>
            <a:endParaRPr lang="en-US" sz="3000" dirty="0">
              <a:latin typeface="+mj-lt"/>
            </a:endParaRPr>
          </a:p>
          <a:p>
            <a:pPr marL="0" indent="0">
              <a:buNone/>
            </a:pPr>
            <a:r>
              <a:rPr lang="en-US" sz="3000" dirty="0">
                <a:latin typeface="+mj-lt"/>
              </a:rPr>
              <a:t>A family member or any interested person with the priorities as follows:</a:t>
            </a:r>
          </a:p>
          <a:p>
            <a:pPr lvl="0"/>
            <a:r>
              <a:rPr lang="en-US" sz="3000" dirty="0">
                <a:latin typeface="+mj-lt"/>
              </a:rPr>
              <a:t>conservator appointed in another jurisdiction</a:t>
            </a:r>
          </a:p>
          <a:p>
            <a:pPr lvl="0"/>
            <a:r>
              <a:rPr lang="en-US" sz="3000" dirty="0">
                <a:latin typeface="+mj-lt"/>
              </a:rPr>
              <a:t>person selected by incapacitated person</a:t>
            </a:r>
          </a:p>
          <a:p>
            <a:pPr lvl="0"/>
            <a:r>
              <a:rPr lang="en-US" sz="3000" dirty="0">
                <a:latin typeface="+mj-lt"/>
              </a:rPr>
              <a:t>person designated by incapacitated person’s power of attorney</a:t>
            </a:r>
          </a:p>
          <a:p>
            <a:pPr lvl="0"/>
            <a:r>
              <a:rPr lang="en-US" sz="3000" dirty="0">
                <a:latin typeface="+mj-lt"/>
              </a:rPr>
              <a:t>spouse, adult child, parent, or relative with whom ward has lived the last six months</a:t>
            </a:r>
          </a:p>
          <a:p>
            <a:pPr lvl="0"/>
            <a:r>
              <a:rPr lang="en-US" sz="3000" dirty="0">
                <a:latin typeface="+mj-lt"/>
              </a:rPr>
              <a:t>nominee of person caring for incapacitated person</a:t>
            </a:r>
          </a:p>
          <a:p>
            <a:r>
              <a:rPr lang="en-US" sz="3000" dirty="0">
                <a:latin typeface="+mj-lt"/>
              </a:rPr>
              <a:t>general guardian of sheriff</a:t>
            </a: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07238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pPr marL="0" indent="0">
              <a:buNone/>
            </a:pPr>
            <a:r>
              <a:rPr lang="en-US" b="1" dirty="0">
                <a:latin typeface="+mj-lt"/>
              </a:rPr>
              <a:t>When can a conservator be appointed?</a:t>
            </a:r>
            <a:endParaRPr lang="en-US" dirty="0">
              <a:latin typeface="+mj-lt"/>
            </a:endParaRPr>
          </a:p>
          <a:p>
            <a:pPr marL="0" indent="0">
              <a:buNone/>
            </a:pPr>
            <a:r>
              <a:rPr lang="en-US" dirty="0">
                <a:latin typeface="+mj-lt"/>
              </a:rPr>
              <a:t>A conservator may be appointed when an incapacitated person:</a:t>
            </a:r>
            <a:br>
              <a:rPr lang="en-US" dirty="0">
                <a:latin typeface="+mj-lt"/>
              </a:rPr>
            </a:br>
            <a:r>
              <a:rPr lang="en-US" dirty="0">
                <a:latin typeface="+mj-lt"/>
              </a:rPr>
              <a:t>Is unable to manage property and business affairs; and</a:t>
            </a:r>
            <a:br>
              <a:rPr lang="en-US" dirty="0">
                <a:latin typeface="+mj-lt"/>
              </a:rPr>
            </a:br>
            <a:r>
              <a:rPr lang="en-US" dirty="0">
                <a:latin typeface="+mj-lt"/>
              </a:rPr>
              <a:t>(a) has property that’ll be wasted without proper management; or </a:t>
            </a:r>
          </a:p>
          <a:p>
            <a:pPr marL="0" indent="0">
              <a:buNone/>
            </a:pPr>
            <a:r>
              <a:rPr lang="en-US" dirty="0">
                <a:latin typeface="+mj-lt"/>
              </a:rPr>
              <a:t>(b) funds are needed to support the incapacitated person or one         entitled to support from the incapacitated person.</a:t>
            </a:r>
          </a:p>
          <a:p>
            <a:pPr marL="0" indent="0">
              <a:buNone/>
            </a:pPr>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49052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a:xfrm>
            <a:off x="838200" y="1690688"/>
            <a:ext cx="10515600" cy="4999823"/>
          </a:xfrm>
        </p:spPr>
        <p:txBody>
          <a:bodyPr>
            <a:normAutofit fontScale="47500" lnSpcReduction="20000"/>
          </a:bodyPr>
          <a:lstStyle/>
          <a:p>
            <a:pPr marL="0" indent="0">
              <a:buNone/>
            </a:pPr>
            <a:r>
              <a:rPr lang="en-US" sz="5900" b="1" dirty="0">
                <a:latin typeface="+mj-lt"/>
              </a:rPr>
              <a:t>What are the powers and duties of a conservator?</a:t>
            </a:r>
            <a:endParaRPr lang="en-US" sz="5900" dirty="0">
              <a:latin typeface="+mj-lt"/>
            </a:endParaRPr>
          </a:p>
          <a:p>
            <a:pPr marL="0" indent="0">
              <a:buNone/>
            </a:pPr>
            <a:r>
              <a:rPr lang="en-US" sz="5900" u="sng" dirty="0">
                <a:latin typeface="+mj-lt"/>
              </a:rPr>
              <a:t>Without court authorization the conservator may</a:t>
            </a:r>
            <a:r>
              <a:rPr lang="en-US" sz="5900" dirty="0">
                <a:latin typeface="+mj-lt"/>
              </a:rPr>
              <a:t>:</a:t>
            </a:r>
          </a:p>
          <a:p>
            <a:pPr marL="0" lvl="0" indent="0">
              <a:buNone/>
            </a:pPr>
            <a:r>
              <a:rPr lang="en-US" sz="5900" dirty="0">
                <a:latin typeface="+mj-lt"/>
              </a:rPr>
              <a:t>Invest/reinvest funds, retain assets, receive additions, acquire undivided interest, deposit funds in financial institutions, acquire property, dispose of personal property, make repairs to building, enter leases up to 5 years, enter mineral leases, grant options up to one year, vote securities, pay assessments, sell/exercise stock options, deposit stock/bonds, consent to reorganization/merger of a business, insure assets, borrow to protect estate, settle claims, pay reasonable annual compensation to conservator, pay taxes/expenses, allocate expenses to income, pay sum of benefit of protected person or his family, employ attorneys/auditors, prosecute/defend claims, execute/deliver appropriate instruments, and hold securities.  </a:t>
            </a:r>
          </a:p>
          <a:p>
            <a:pPr marL="0" lvl="0" indent="0">
              <a:buNone/>
            </a:pPr>
            <a:r>
              <a:rPr lang="en-US" sz="5900" dirty="0">
                <a:latin typeface="+mj-lt"/>
              </a:rPr>
              <a:t>***court may limit powers of conservator***</a:t>
            </a:r>
          </a:p>
          <a:p>
            <a:pPr marL="0" lvl="0" indent="0">
              <a:buNone/>
            </a:pPr>
            <a:endParaRPr lang="en-US" sz="5700" dirty="0">
              <a:latin typeface="Century" panose="02040604050505020304" pitchFamily="18" charset="0"/>
            </a:endParaRPr>
          </a:p>
          <a:p>
            <a:pPr lvl="0"/>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428525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lnSpcReduction="10000"/>
          </a:bodyPr>
          <a:lstStyle/>
          <a:p>
            <a:pPr marL="0" indent="0">
              <a:buNone/>
            </a:pPr>
            <a:r>
              <a:rPr lang="en-US" b="1" dirty="0">
                <a:latin typeface="+mj-lt"/>
              </a:rPr>
              <a:t>What are the powers and duties of a conservator? (continued)</a:t>
            </a:r>
            <a:endParaRPr lang="en-US" dirty="0">
              <a:latin typeface="+mj-lt"/>
            </a:endParaRPr>
          </a:p>
          <a:p>
            <a:pPr marL="0" indent="0">
              <a:buNone/>
            </a:pPr>
            <a:r>
              <a:rPr lang="en-US" u="sng" dirty="0">
                <a:latin typeface="+mj-lt"/>
              </a:rPr>
              <a:t>With prior court authorization the conservator may</a:t>
            </a:r>
            <a:r>
              <a:rPr lang="en-US" b="1" dirty="0">
                <a:latin typeface="+mj-lt"/>
              </a:rPr>
              <a:t>:</a:t>
            </a:r>
          </a:p>
          <a:p>
            <a:pPr lvl="0"/>
            <a:r>
              <a:rPr lang="en-US" dirty="0">
                <a:latin typeface="+mj-lt"/>
              </a:rPr>
              <a:t>continue or participate in operating business</a:t>
            </a:r>
          </a:p>
          <a:p>
            <a:pPr lvl="0"/>
            <a:r>
              <a:rPr lang="en-US" dirty="0">
                <a:latin typeface="+mj-lt"/>
              </a:rPr>
              <a:t>demolish improvements</a:t>
            </a:r>
          </a:p>
          <a:p>
            <a:pPr lvl="0"/>
            <a:r>
              <a:rPr lang="en-US" dirty="0">
                <a:latin typeface="+mj-lt"/>
              </a:rPr>
              <a:t>dispose of real estate</a:t>
            </a:r>
          </a:p>
          <a:p>
            <a:pPr lvl="0"/>
            <a:r>
              <a:rPr lang="en-US" dirty="0">
                <a:latin typeface="+mj-lt"/>
              </a:rPr>
              <a:t>subdivide, dedicate land</a:t>
            </a:r>
          </a:p>
          <a:p>
            <a:pPr lvl="0"/>
            <a:r>
              <a:rPr lang="en-US" dirty="0">
                <a:latin typeface="+mj-lt"/>
              </a:rPr>
              <a:t>leases greater than 5 years</a:t>
            </a:r>
          </a:p>
          <a:p>
            <a:pPr lvl="0"/>
            <a:r>
              <a:rPr lang="en-US" dirty="0">
                <a:latin typeface="+mj-lt"/>
              </a:rPr>
              <a:t>grant an option more than one year</a:t>
            </a:r>
          </a:p>
          <a:p>
            <a:pPr lvl="0"/>
            <a:r>
              <a:rPr lang="en-US" dirty="0">
                <a:latin typeface="+mj-lt"/>
              </a:rPr>
              <a:t>take an option to acquire property</a:t>
            </a:r>
          </a:p>
          <a:p>
            <a:pPr marL="0" indent="0">
              <a:buNone/>
            </a:pPr>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293796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lstStyle/>
          <a:p>
            <a:pPr marL="0" indent="0">
              <a:buNone/>
            </a:pPr>
            <a:endParaRPr lang="en-US" b="1" dirty="0"/>
          </a:p>
          <a:p>
            <a:pPr marL="0" indent="0">
              <a:buNone/>
            </a:pPr>
            <a:r>
              <a:rPr lang="en-US" b="1" dirty="0">
                <a:latin typeface="+mj-lt"/>
              </a:rPr>
              <a:t>What is the difference between a guardian and a conservator?</a:t>
            </a:r>
          </a:p>
          <a:p>
            <a:pPr marL="0" indent="0">
              <a:buNone/>
            </a:pPr>
            <a:r>
              <a:rPr lang="en-US" dirty="0">
                <a:latin typeface="+mj-lt"/>
              </a:rPr>
              <a:t>The guardian looks after the person and their welfare while a conservator looks after their estate.</a:t>
            </a:r>
          </a:p>
          <a:p>
            <a:pPr marL="0" indent="0">
              <a:buNone/>
            </a:pPr>
            <a:endParaRPr lang="en-US" dirty="0">
              <a:latin typeface="Century" panose="02040604050505020304" pitchFamily="18" charset="0"/>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98088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C491B-8DC8-489C-AFA5-DE3A52938369}"/>
              </a:ext>
            </a:extLst>
          </p:cNvPr>
          <p:cNvSpPr>
            <a:spLocks noGrp="1"/>
          </p:cNvSpPr>
          <p:nvPr>
            <p:ph type="title"/>
          </p:nvPr>
        </p:nvSpPr>
        <p:spPr>
          <a:xfrm>
            <a:off x="838200" y="365125"/>
            <a:ext cx="10515600" cy="1325563"/>
          </a:xfrm>
        </p:spPr>
        <p:txBody>
          <a:bodyPr/>
          <a:lstStyle/>
          <a:p>
            <a:r>
              <a:rPr lang="en-US" b="1" dirty="0">
                <a:latin typeface="+mn-lt"/>
              </a:rPr>
              <a:t>The Basics</a:t>
            </a:r>
          </a:p>
        </p:txBody>
      </p:sp>
      <p:sp>
        <p:nvSpPr>
          <p:cNvPr id="6" name="Content Placeholder 5">
            <a:extLst>
              <a:ext uri="{FF2B5EF4-FFF2-40B4-BE49-F238E27FC236}">
                <a16:creationId xmlns:a16="http://schemas.microsoft.com/office/drawing/2014/main" xmlns="" id="{8096BFD5-C238-4E3F-B79B-4A79FADD2CE1}"/>
              </a:ext>
            </a:extLst>
          </p:cNvPr>
          <p:cNvSpPr>
            <a:spLocks noGrp="1"/>
          </p:cNvSpPr>
          <p:nvPr>
            <p:ph idx="1"/>
          </p:nvPr>
        </p:nvSpPr>
        <p:spPr/>
        <p:txBody>
          <a:bodyPr>
            <a:normAutofit fontScale="92500" lnSpcReduction="10000"/>
          </a:bodyPr>
          <a:lstStyle/>
          <a:p>
            <a:pPr marL="0" indent="0">
              <a:buNone/>
            </a:pPr>
            <a:r>
              <a:rPr lang="en-US" sz="3000" b="1" dirty="0">
                <a:latin typeface="+mj-lt"/>
              </a:rPr>
              <a:t>What are the steps followed in appointing a guardian or conservator for an adult?</a:t>
            </a:r>
            <a:endParaRPr lang="en-US" sz="3000" dirty="0">
              <a:latin typeface="+mj-lt"/>
            </a:endParaRPr>
          </a:p>
          <a:p>
            <a:pPr lvl="0"/>
            <a:r>
              <a:rPr lang="en-US" sz="3000" dirty="0">
                <a:latin typeface="+mj-lt"/>
              </a:rPr>
              <a:t>petition filed</a:t>
            </a:r>
          </a:p>
          <a:p>
            <a:pPr lvl="0"/>
            <a:r>
              <a:rPr lang="en-US" sz="3000" dirty="0">
                <a:latin typeface="+mj-lt"/>
              </a:rPr>
              <a:t>appointment of a guardian ad litem and court representative</a:t>
            </a:r>
          </a:p>
          <a:p>
            <a:pPr lvl="0"/>
            <a:r>
              <a:rPr lang="en-US" sz="3000" dirty="0">
                <a:latin typeface="+mj-lt"/>
              </a:rPr>
              <a:t>examination by physician</a:t>
            </a:r>
          </a:p>
          <a:p>
            <a:pPr lvl="0"/>
            <a:r>
              <a:rPr lang="en-US" sz="3000" dirty="0">
                <a:latin typeface="+mj-lt"/>
              </a:rPr>
              <a:t>hearing</a:t>
            </a:r>
          </a:p>
          <a:p>
            <a:pPr lvl="0"/>
            <a:r>
              <a:rPr lang="en-US" sz="3000" dirty="0">
                <a:latin typeface="+mj-lt"/>
              </a:rPr>
              <a:t>bond for conservator</a:t>
            </a:r>
          </a:p>
          <a:p>
            <a:pPr lvl="0"/>
            <a:r>
              <a:rPr lang="en-US" sz="3000" dirty="0">
                <a:latin typeface="+mj-lt"/>
              </a:rPr>
              <a:t>order granting petition</a:t>
            </a:r>
          </a:p>
          <a:p>
            <a:r>
              <a:rPr lang="en-US" sz="3000" dirty="0">
                <a:latin typeface="+mj-lt"/>
              </a:rPr>
              <a:t>letters of guardianship and/or conservatorship</a:t>
            </a:r>
            <a:endParaRPr lang="en-US" dirty="0">
              <a:latin typeface="+mj-lt"/>
            </a:endParaRPr>
          </a:p>
          <a:p>
            <a:pPr marL="0" indent="0">
              <a:buNone/>
            </a:pPr>
            <a:endParaRPr lang="en-US" dirty="0"/>
          </a:p>
        </p:txBody>
      </p:sp>
      <p:pic>
        <p:nvPicPr>
          <p:cNvPr id="7" name="Content Placeholder 4" descr="A close up of a logo&#10;&#10;Description automatically generated">
            <a:extLst>
              <a:ext uri="{FF2B5EF4-FFF2-40B4-BE49-F238E27FC236}">
                <a16:creationId xmlns:a16="http://schemas.microsoft.com/office/drawing/2014/main" xmlns="" id="{BE0BA040-8127-4261-B63B-5C7AE32B16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3" y="432593"/>
            <a:ext cx="1304278" cy="1325564"/>
          </a:xfrm>
          <a:prstGeom prst="rect">
            <a:avLst/>
          </a:prstGeom>
        </p:spPr>
      </p:pic>
    </p:spTree>
    <p:extLst>
      <p:ext uri="{BB962C8B-B14F-4D97-AF65-F5344CB8AC3E}">
        <p14:creationId xmlns:p14="http://schemas.microsoft.com/office/powerpoint/2010/main" val="115023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1327</Words>
  <Application>Microsoft Office PowerPoint</Application>
  <PresentationFormat>Widescreen</PresentationFormat>
  <Paragraphs>166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Arabic Typesetting</vt:lpstr>
      <vt:lpstr>Arial</vt:lpstr>
      <vt:lpstr>Calibri</vt:lpstr>
      <vt:lpstr>Calibri Light</vt:lpstr>
      <vt:lpstr>Century</vt:lpstr>
      <vt:lpstr>Office Theme</vt:lpstr>
      <vt:lpstr>What the Court Expects in Guardianships and Conservatorships</vt:lpstr>
      <vt:lpstr>Overview</vt:lpstr>
      <vt:lpstr>The Basics</vt:lpstr>
      <vt:lpstr>The Basics</vt:lpstr>
      <vt:lpstr>The Basics</vt:lpstr>
      <vt:lpstr>The Basics</vt:lpstr>
      <vt:lpstr>The Basics</vt:lpstr>
      <vt:lpstr>The Basics</vt:lpstr>
      <vt:lpstr>The Basics</vt:lpstr>
      <vt:lpstr>The Basics</vt:lpstr>
      <vt:lpstr>The Basics</vt:lpstr>
      <vt:lpstr>The Basics</vt:lpstr>
      <vt:lpstr>The Basics</vt:lpstr>
      <vt:lpstr>The Basics</vt:lpstr>
      <vt:lpstr>The Basics</vt:lpstr>
      <vt:lpstr>The Basics</vt:lpstr>
      <vt:lpstr>The Basics</vt:lpstr>
      <vt:lpstr>What the Court Expects from You –  Preparation</vt:lpstr>
      <vt:lpstr>What the Court Expects from You –  Common Issues</vt:lpstr>
      <vt:lpstr>What the Court Expects from You –   Other Problems</vt:lpstr>
      <vt:lpstr>What You Should Expect  of the Probate Court</vt:lpstr>
      <vt:lpstr>Information Sources</vt:lpstr>
      <vt:lpstr>Let us know if we may ever be  of any help to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Court Expects  in Guardianships and Conservatorships</dc:title>
  <dc:creator>Franklin Barger</dc:creator>
  <cp:lastModifiedBy>Kathy</cp:lastModifiedBy>
  <cp:revision>34</cp:revision>
  <cp:lastPrinted>2019-09-22T23:46:27Z</cp:lastPrinted>
  <dcterms:created xsi:type="dcterms:W3CDTF">2019-09-22T19:06:26Z</dcterms:created>
  <dcterms:modified xsi:type="dcterms:W3CDTF">2019-12-12T13:37:25Z</dcterms:modified>
</cp:coreProperties>
</file>