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72" r:id="rId5"/>
    <p:sldId id="273" r:id="rId6"/>
    <p:sldId id="274" r:id="rId7"/>
    <p:sldId id="275" r:id="rId8"/>
    <p:sldId id="276" r:id="rId9"/>
    <p:sldId id="277" r:id="rId10"/>
    <p:sldId id="289" r:id="rId11"/>
    <p:sldId id="290" r:id="rId12"/>
    <p:sldId id="291" r:id="rId13"/>
    <p:sldId id="292" r:id="rId14"/>
    <p:sldId id="288" r:id="rId15"/>
    <p:sldId id="286"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0F2E2-2EC8-499A-87A2-FA8274D22F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2500F3-EA4F-494E-A4AE-6FED4DD9FE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362AE5-63E1-442C-AE4F-39472892AFD1}"/>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5" name="Footer Placeholder 4">
            <a:extLst>
              <a:ext uri="{FF2B5EF4-FFF2-40B4-BE49-F238E27FC236}">
                <a16:creationId xmlns:a16="http://schemas.microsoft.com/office/drawing/2014/main" id="{6B74DCC1-1688-4F0F-AB4B-F1E7306248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E22C23-47CC-4D0B-97E1-2445B45D236C}"/>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66321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B57F-987C-4DE7-A5B2-54C39784E3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C5D0B4-51E9-432D-BCF9-B0ECCD72B8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3ADAC-47A4-4140-96ED-102D797ED521}"/>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5" name="Footer Placeholder 4">
            <a:extLst>
              <a:ext uri="{FF2B5EF4-FFF2-40B4-BE49-F238E27FC236}">
                <a16:creationId xmlns:a16="http://schemas.microsoft.com/office/drawing/2014/main" id="{A82FF31A-8587-4E21-865F-CE7D753B22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8025C5-F035-48DB-AECE-B9BF9980CB8C}"/>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3694359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A1F094-A1D3-4ECE-B27B-D204BCB41C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E0850F-66D7-4F33-B673-E2673B0E75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3E8D5-8241-4035-B8F6-3D9FE151FCB5}"/>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5" name="Footer Placeholder 4">
            <a:extLst>
              <a:ext uri="{FF2B5EF4-FFF2-40B4-BE49-F238E27FC236}">
                <a16:creationId xmlns:a16="http://schemas.microsoft.com/office/drawing/2014/main" id="{A0CEFD56-756E-4DE8-8478-21C25B41DA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CF7A66-BF51-4522-9FF2-178D4668C5C5}"/>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427688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7CED-E3D4-4925-AE7F-EDDEC24B3F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6C5E62-CA8D-417E-819A-14C99513CB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4CB74-A756-4BFC-BDDC-0C6FD64CAE96}"/>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5" name="Footer Placeholder 4">
            <a:extLst>
              <a:ext uri="{FF2B5EF4-FFF2-40B4-BE49-F238E27FC236}">
                <a16:creationId xmlns:a16="http://schemas.microsoft.com/office/drawing/2014/main" id="{8FCD10E6-135A-4CBF-BD56-E82C9DA6EF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3B2B93-1D9C-4F94-BC48-DB60BF18B0E8}"/>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98789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637E-974A-4CD8-80F3-024E12AE57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F29AA2-14F3-4124-948B-1A83742F8C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368D2F-1DBF-4C8B-85F8-0271AD9A84B3}"/>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5" name="Footer Placeholder 4">
            <a:extLst>
              <a:ext uri="{FF2B5EF4-FFF2-40B4-BE49-F238E27FC236}">
                <a16:creationId xmlns:a16="http://schemas.microsoft.com/office/drawing/2014/main" id="{6332434A-0FBB-489A-A081-1F47B5BADA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649F7B-C632-4284-9369-251C22E4688C}"/>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208857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10598-F52B-4197-A796-4F2B1B831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CD1B58-5179-46DD-985A-E3C2482EDF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B34801-F06C-4740-A88F-A0ECE7F387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7444ED-9FA4-4E9E-8BED-472C6095C2C9}"/>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6" name="Footer Placeholder 5">
            <a:extLst>
              <a:ext uri="{FF2B5EF4-FFF2-40B4-BE49-F238E27FC236}">
                <a16:creationId xmlns:a16="http://schemas.microsoft.com/office/drawing/2014/main" id="{04BB4E6D-50C9-4A2C-A557-297851927B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28B009-1B09-4DFA-AA0B-9333A2BF0768}"/>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254088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E085-64B7-4C5E-BB52-9D608E7D75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20D8A2-11BB-4063-8FE7-EF7B724CC1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8B8AB3-E493-4564-B479-1509AF6186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DE8011-E5D2-469F-A933-E820A861E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55DFBD-3DA8-4841-8B88-0EA3CD0781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D1927-6964-4478-84DB-0097CAA3703D}"/>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8" name="Footer Placeholder 7">
            <a:extLst>
              <a:ext uri="{FF2B5EF4-FFF2-40B4-BE49-F238E27FC236}">
                <a16:creationId xmlns:a16="http://schemas.microsoft.com/office/drawing/2014/main" id="{063410D8-9A70-4F73-9CEA-FEC56DD01A4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EC8FAB7-9822-4F8E-A81A-13DA125E68A0}"/>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378461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57CF-9211-4EDF-AEA8-2DEF68BA2F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D953A5-A175-4ABC-BE22-669E2703E042}"/>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4" name="Footer Placeholder 3">
            <a:extLst>
              <a:ext uri="{FF2B5EF4-FFF2-40B4-BE49-F238E27FC236}">
                <a16:creationId xmlns:a16="http://schemas.microsoft.com/office/drawing/2014/main" id="{71E3ECEA-EEF7-4B3C-8CDC-E616A5BA44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2B2D8F0-333E-445E-9DDF-4A68EAF2A1B6}"/>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49574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9751BC-BC53-4451-953D-83F2B1AE6529}"/>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3" name="Footer Placeholder 2">
            <a:extLst>
              <a:ext uri="{FF2B5EF4-FFF2-40B4-BE49-F238E27FC236}">
                <a16:creationId xmlns:a16="http://schemas.microsoft.com/office/drawing/2014/main" id="{B63E88FB-1F78-4D35-B3E5-F3F3DC0ACAA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0F6A885-52CE-4242-8327-6EC21E2DEA52}"/>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99800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0F37-4A91-4151-BA6B-D7F7C4BF3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CFD14D-08BF-494B-B81E-F0B17F891F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506C98-A67B-49E3-9265-664885910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5B8DC8-DE2A-4A96-9ED0-51164C343626}"/>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6" name="Footer Placeholder 5">
            <a:extLst>
              <a:ext uri="{FF2B5EF4-FFF2-40B4-BE49-F238E27FC236}">
                <a16:creationId xmlns:a16="http://schemas.microsoft.com/office/drawing/2014/main" id="{D5142947-A920-4269-A1CB-BF8028D975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B2BDFB-873E-4826-BDF4-B3834A1B5413}"/>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86598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139C-774E-4A9F-B923-0C37280733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75A750-EC62-4F87-9BED-579B21AC21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DBF5162-C2D3-43B5-A077-982B20162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D701DC-CFAA-4BA5-B06D-10EF05218AD0}"/>
              </a:ext>
            </a:extLst>
          </p:cNvPr>
          <p:cNvSpPr>
            <a:spLocks noGrp="1"/>
          </p:cNvSpPr>
          <p:nvPr>
            <p:ph type="dt" sz="half" idx="10"/>
          </p:nvPr>
        </p:nvSpPr>
        <p:spPr/>
        <p:txBody>
          <a:bodyPr/>
          <a:lstStyle/>
          <a:p>
            <a:fld id="{3DCB99B9-47BF-4C22-A21C-96D04D87C95F}" type="datetimeFigureOut">
              <a:rPr lang="en-US" smtClean="0"/>
              <a:t>12/4/2020</a:t>
            </a:fld>
            <a:endParaRPr lang="en-US" dirty="0"/>
          </a:p>
        </p:txBody>
      </p:sp>
      <p:sp>
        <p:nvSpPr>
          <p:cNvPr id="6" name="Footer Placeholder 5">
            <a:extLst>
              <a:ext uri="{FF2B5EF4-FFF2-40B4-BE49-F238E27FC236}">
                <a16:creationId xmlns:a16="http://schemas.microsoft.com/office/drawing/2014/main" id="{F2013931-0F25-4124-84B4-5DB8122F75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1CED58-E37C-454A-813D-B547F4C015A3}"/>
              </a:ext>
            </a:extLst>
          </p:cNvPr>
          <p:cNvSpPr>
            <a:spLocks noGrp="1"/>
          </p:cNvSpPr>
          <p:nvPr>
            <p:ph type="sldNum" sz="quarter" idx="12"/>
          </p:nvPr>
        </p:nvSpPr>
        <p:spPr/>
        <p:txBody>
          <a:bodyPr/>
          <a:lstStyle/>
          <a:p>
            <a:fld id="{954E1F60-AE8D-45E3-AB80-C34B7ED339C3}" type="slidenum">
              <a:rPr lang="en-US" smtClean="0"/>
              <a:t>‹#›</a:t>
            </a:fld>
            <a:endParaRPr lang="en-US" dirty="0"/>
          </a:p>
        </p:txBody>
      </p:sp>
    </p:spTree>
    <p:extLst>
      <p:ext uri="{BB962C8B-B14F-4D97-AF65-F5344CB8AC3E}">
        <p14:creationId xmlns:p14="http://schemas.microsoft.com/office/powerpoint/2010/main" val="250517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C7131-7477-4326-AF2E-8DA8157EB2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07AB52-0C98-4884-9160-4A09F9893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B213D8-E60C-4568-83F4-1F7AFA5D4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B99B9-47BF-4C22-A21C-96D04D87C95F}" type="datetimeFigureOut">
              <a:rPr lang="en-US" smtClean="0"/>
              <a:t>12/4/2020</a:t>
            </a:fld>
            <a:endParaRPr lang="en-US" dirty="0"/>
          </a:p>
        </p:txBody>
      </p:sp>
      <p:sp>
        <p:nvSpPr>
          <p:cNvPr id="5" name="Footer Placeholder 4">
            <a:extLst>
              <a:ext uri="{FF2B5EF4-FFF2-40B4-BE49-F238E27FC236}">
                <a16:creationId xmlns:a16="http://schemas.microsoft.com/office/drawing/2014/main" id="{4A78F8D5-CEA8-41DA-B72D-0D4AA0331A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D729BF7-406F-421C-926B-D2303FC5BA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E1F60-AE8D-45E3-AB80-C34B7ED339C3}" type="slidenum">
              <a:rPr lang="en-US" smtClean="0"/>
              <a:t>‹#›</a:t>
            </a:fld>
            <a:endParaRPr lang="en-US" dirty="0"/>
          </a:p>
        </p:txBody>
      </p:sp>
    </p:spTree>
    <p:extLst>
      <p:ext uri="{BB962C8B-B14F-4D97-AF65-F5344CB8AC3E}">
        <p14:creationId xmlns:p14="http://schemas.microsoft.com/office/powerpoint/2010/main" val="4203658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EE69-A963-42AA-92C6-024D1489A479}"/>
              </a:ext>
            </a:extLst>
          </p:cNvPr>
          <p:cNvSpPr>
            <a:spLocks noGrp="1"/>
          </p:cNvSpPr>
          <p:nvPr>
            <p:ph type="title"/>
          </p:nvPr>
        </p:nvSpPr>
        <p:spPr>
          <a:xfrm>
            <a:off x="838200" y="365125"/>
            <a:ext cx="10515600" cy="3063875"/>
          </a:xfrm>
        </p:spPr>
        <p:txBody>
          <a:bodyPr>
            <a:normAutofit fontScale="90000"/>
          </a:bodyPr>
          <a:lstStyle/>
          <a:p>
            <a:pPr algn="ctr"/>
            <a:r>
              <a:rPr lang="en-US" b="1" dirty="0">
                <a:solidFill>
                  <a:srgbClr val="002060"/>
                </a:solidFill>
                <a:latin typeface="Times New Roman" panose="02020603050405020304" pitchFamily="18" charset="0"/>
                <a:cs typeface="Times New Roman" panose="02020603050405020304" pitchFamily="18" charset="0"/>
              </a:rPr>
              <a:t>Huntsville Madison County Bar Association </a:t>
            </a:r>
            <a:br>
              <a:rPr lang="en-US" b="1" dirty="0">
                <a:solidFill>
                  <a:srgbClr val="002060"/>
                </a:solidFill>
                <a:latin typeface="Times New Roman" panose="02020603050405020304" pitchFamily="18" charset="0"/>
                <a:cs typeface="Times New Roman" panose="02020603050405020304" pitchFamily="18" charset="0"/>
              </a:rPr>
            </a:br>
            <a:r>
              <a:rPr lang="en-US" b="1" dirty="0">
                <a:solidFill>
                  <a:srgbClr val="002060"/>
                </a:solidFill>
                <a:latin typeface="Times New Roman" panose="02020603050405020304" pitchFamily="18" charset="0"/>
                <a:cs typeface="Times New Roman" panose="02020603050405020304" pitchFamily="18" charset="0"/>
              </a:rPr>
              <a:t>Last Chance Seminar – December 4, 2020</a:t>
            </a:r>
            <a:br>
              <a:rPr lang="en-US" b="1"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Probate Court of Madison County</a:t>
            </a:r>
            <a:br>
              <a:rPr lang="en-US" dirty="0">
                <a:solidFill>
                  <a:schemeClr val="accent1">
                    <a:lumMod val="50000"/>
                  </a:schemeClr>
                </a:solidFill>
                <a:latin typeface="Times New Roman" panose="02020603050405020304" pitchFamily="18" charset="0"/>
                <a:cs typeface="Times New Roman" panose="02020603050405020304" pitchFamily="18" charset="0"/>
              </a:rPr>
            </a:br>
            <a:endParaRPr lang="en-US" dirty="0"/>
          </a:p>
        </p:txBody>
      </p:sp>
      <p:pic>
        <p:nvPicPr>
          <p:cNvPr id="6" name="Content Placeholder 5" descr="A close up of a logo&#10;&#10;Description automatically generated">
            <a:extLst>
              <a:ext uri="{FF2B5EF4-FFF2-40B4-BE49-F238E27FC236}">
                <a16:creationId xmlns:a16="http://schemas.microsoft.com/office/drawing/2014/main" id="{C44E4FFF-6C8B-48B5-9ED3-76E755B6CE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6515" y="2750925"/>
            <a:ext cx="3498970" cy="3384267"/>
          </a:xfrm>
        </p:spPr>
      </p:pic>
    </p:spTree>
    <p:extLst>
      <p:ext uri="{BB962C8B-B14F-4D97-AF65-F5344CB8AC3E}">
        <p14:creationId xmlns:p14="http://schemas.microsoft.com/office/powerpoint/2010/main" val="2414093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a:xfrm>
            <a:off x="838200" y="347056"/>
            <a:ext cx="10515600" cy="1325563"/>
          </a:xfrm>
        </p:spPr>
        <p:txBody>
          <a:bodyPr>
            <a:normAutofit/>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2020 Challenges and    </a:t>
            </a:r>
            <a:br>
              <a:rPr lang="en-US" b="1" dirty="0">
                <a:solidFill>
                  <a:schemeClr val="accent1">
                    <a:lumMod val="50000"/>
                  </a:schemeClr>
                </a:solidFill>
                <a:latin typeface="Times New Roman" panose="02020603050405020304" pitchFamily="18" charset="0"/>
                <a:cs typeface="Times New Roman" panose="02020603050405020304" pitchFamily="18" charset="0"/>
              </a:rPr>
            </a:br>
            <a:r>
              <a:rPr lang="en-US" b="1" dirty="0">
                <a:solidFill>
                  <a:schemeClr val="accent1">
                    <a:lumMod val="50000"/>
                  </a:schemeClr>
                </a:solidFill>
                <a:latin typeface="Times New Roman" panose="02020603050405020304" pitchFamily="18" charset="0"/>
                <a:cs typeface="Times New Roman" panose="02020603050405020304" pitchFamily="18" charset="0"/>
              </a:rPr>
              <a:t>What We’ve Learned</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0" y="1921565"/>
            <a:ext cx="10515599" cy="4579063"/>
          </a:xfrm>
        </p:spPr>
        <p:txBody>
          <a:bodyPr>
            <a:normAutofit fontScale="92500" lnSpcReduction="20000"/>
          </a:bodyPr>
          <a:lstStyle/>
          <a:p>
            <a:pPr marL="0" lvl="0" indent="0" algn="just">
              <a:lnSpc>
                <a:spcPct val="100000"/>
              </a:lnSpc>
              <a:buNone/>
            </a:pPr>
            <a:r>
              <a:rPr lang="en-US" b="1" dirty="0">
                <a:solidFill>
                  <a:schemeClr val="accent1">
                    <a:lumMod val="50000"/>
                  </a:schemeClr>
                </a:solidFill>
                <a:latin typeface="Times New Roman" panose="02020603050405020304" pitchFamily="18" charset="0"/>
                <a:cs typeface="Times New Roman" panose="02020603050405020304" pitchFamily="18" charset="0"/>
              </a:rPr>
              <a:t>Challenges:</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COVID – has anyone had a normal day since March?</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Strategic plans and long-term goals came to a halt pushing aside process and technology improvements</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Difficult election cycle (10 total elections countywide and municipal)</a:t>
            </a:r>
          </a:p>
          <a:p>
            <a:pPr marL="0" lvl="0" indent="0" algn="just">
              <a:lnSpc>
                <a:spcPct val="100000"/>
              </a:lnSpc>
              <a:buNone/>
            </a:pPr>
            <a:endParaRPr lang="en-US" dirty="0">
              <a:solidFill>
                <a:schemeClr val="accent1">
                  <a:lumMod val="50000"/>
                </a:schemeClr>
              </a:solidFill>
              <a:latin typeface="Times New Roman" panose="02020603050405020304" pitchFamily="18" charset="0"/>
              <a:cs typeface="Times New Roman" panose="02020603050405020304" pitchFamily="18" charset="0"/>
            </a:endParaRPr>
          </a:p>
          <a:p>
            <a:pPr marL="0" indent="0">
              <a:buNone/>
            </a:pPr>
            <a:r>
              <a:rPr lang="en-US" b="1" dirty="0">
                <a:solidFill>
                  <a:schemeClr val="accent1">
                    <a:lumMod val="50000"/>
                  </a:schemeClr>
                </a:solidFill>
                <a:latin typeface="Times New Roman" panose="02020603050405020304" pitchFamily="18" charset="0"/>
                <a:cs typeface="Times New Roman" panose="02020603050405020304" pitchFamily="18" charset="0"/>
              </a:rPr>
              <a:t>A Few Things We Have Learned:</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How the legal community and general public really interact with us</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How to prepare for future challenges</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Proven that we have a great team – processing documents, hearings, communication, and lessons in customer service</a:t>
            </a: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227386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Plans for 2021</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0" y="1690687"/>
            <a:ext cx="10515599" cy="5014913"/>
          </a:xfrm>
        </p:spPr>
        <p:txBody>
          <a:bodyPr>
            <a:normAutofit lnSpcReduction="10000"/>
          </a:bodyPr>
          <a:lstStyle/>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Probate Court is moving to the new Madison County Services Center</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New document recording software (often referred to as land records) and records research platform</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Implementation of Court document recording software and remote access to Court records</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Required training program for any Guardian ad Litem appointed in the Probate Court</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Full launch of Elder Abuse Prevention Task Force</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Implementation of required training for persons serving as a Guardian and/or Conservator</a:t>
            </a: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24756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Info and Reminders</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0" y="2015231"/>
            <a:ext cx="10515599" cy="4690369"/>
          </a:xfrm>
        </p:spPr>
        <p:txBody>
          <a:bodyPr>
            <a:normAutofit lnSpcReduction="10000"/>
          </a:bodyPr>
          <a:lstStyle/>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Please don’t forget the required notice to the Alabama Medicaid Agency</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Death certificates are required to admit a will, open an administration, for a petition for summary distribution, AND for a petition for exempt property/standard exemptions</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Please ensure that your name, mailing address, telephone number, and DIRECT email are included on pleadings presented to the Court</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Ensure your client is prepared for a Guardian ad Litem fee of $375 or fee of $750 if a Guardian ad Litem and Court Representative is required</a:t>
            </a: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426261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Info and Reminders</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1" y="1843087"/>
            <a:ext cx="10515599" cy="5014913"/>
          </a:xfrm>
        </p:spPr>
        <p:txBody>
          <a:bodyPr>
            <a:normAutofit fontScale="92500" lnSpcReduction="20000"/>
          </a:bodyPr>
          <a:lstStyle/>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Pursuant to case law resulting from the Continental Motors Case an Admin ad Litem does not have the capacity to file a wrongful death action – Letters of Administration are necessary</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If pleading the Court for appointment of the County Administrator a status hearing will be set to discuss the components of the case before an order appointing is granted</a:t>
            </a:r>
          </a:p>
          <a:p>
            <a:pPr lvl="0" algn="just">
              <a:lnSpc>
                <a:spcPct val="100000"/>
              </a:lnSpc>
            </a:pPr>
            <a:r>
              <a:rPr lang="en-US" dirty="0">
                <a:solidFill>
                  <a:schemeClr val="accent1">
                    <a:lumMod val="50000"/>
                  </a:schemeClr>
                </a:solidFill>
                <a:latin typeface="Times New Roman" panose="02020603050405020304" pitchFamily="18" charset="0"/>
                <a:cs typeface="Times New Roman" panose="02020603050405020304" pitchFamily="18" charset="0"/>
              </a:rPr>
              <a:t>Exemptions adjusted every three years, and most recently as of 7/1/2020, will apply to exemptions claimed on or after 4/1/2021</a:t>
            </a:r>
          </a:p>
          <a:p>
            <a:pPr marL="457200" lvl="1" indent="0" algn="just">
              <a:lnSpc>
                <a:spcPct val="100000"/>
              </a:lnSpc>
              <a:buNone/>
            </a:pPr>
            <a:r>
              <a:rPr lang="en-US" dirty="0">
                <a:solidFill>
                  <a:schemeClr val="accent1">
                    <a:lumMod val="50000"/>
                  </a:schemeClr>
                </a:solidFill>
                <a:latin typeface="Times New Roman" panose="02020603050405020304" pitchFamily="18" charset="0"/>
                <a:cs typeface="Times New Roman" panose="02020603050405020304" pitchFamily="18" charset="0"/>
              </a:rPr>
              <a:t>				Current		As of April 1</a:t>
            </a:r>
          </a:p>
          <a:p>
            <a:pPr marL="457200" lvl="1" indent="0" algn="just">
              <a:lnSpc>
                <a:spcPct val="100000"/>
              </a:lnSpc>
              <a:buNone/>
            </a:pPr>
            <a:r>
              <a:rPr lang="en-US" dirty="0">
                <a:solidFill>
                  <a:schemeClr val="accent1">
                    <a:lumMod val="50000"/>
                  </a:schemeClr>
                </a:solidFill>
                <a:latin typeface="Times New Roman" panose="02020603050405020304" pitchFamily="18" charset="0"/>
                <a:cs typeface="Times New Roman" panose="02020603050405020304" pitchFamily="18" charset="0"/>
              </a:rPr>
              <a:t>Homestead			$15,500		$16,450</a:t>
            </a:r>
          </a:p>
          <a:p>
            <a:pPr marL="457200" lvl="1" indent="0" algn="just">
              <a:lnSpc>
                <a:spcPct val="100000"/>
              </a:lnSpc>
              <a:buNone/>
            </a:pPr>
            <a:r>
              <a:rPr lang="en-US" dirty="0">
                <a:solidFill>
                  <a:schemeClr val="accent1">
                    <a:lumMod val="50000"/>
                  </a:schemeClr>
                </a:solidFill>
                <a:latin typeface="Times New Roman" panose="02020603050405020304" pitchFamily="18" charset="0"/>
                <a:cs typeface="Times New Roman" panose="02020603050405020304" pitchFamily="18" charset="0"/>
              </a:rPr>
              <a:t>Family Allowance		$15,500		$16,450</a:t>
            </a:r>
          </a:p>
          <a:p>
            <a:pPr marL="457200" lvl="1" indent="0" algn="just">
              <a:lnSpc>
                <a:spcPct val="100000"/>
              </a:lnSpc>
              <a:buNone/>
            </a:pPr>
            <a:r>
              <a:rPr lang="en-US" u="sng" dirty="0">
                <a:solidFill>
                  <a:schemeClr val="accent1">
                    <a:lumMod val="50000"/>
                  </a:schemeClr>
                </a:solidFill>
                <a:latin typeface="Times New Roman" panose="02020603050405020304" pitchFamily="18" charset="0"/>
                <a:cs typeface="Times New Roman" panose="02020603050405020304" pitchFamily="18" charset="0"/>
              </a:rPr>
              <a:t>Personal Property		$7,750		$8,225</a:t>
            </a:r>
          </a:p>
          <a:p>
            <a:pPr marL="457200" lvl="1" indent="0" algn="just">
              <a:lnSpc>
                <a:spcPct val="100000"/>
              </a:lnSpc>
              <a:buNone/>
            </a:pPr>
            <a:r>
              <a:rPr lang="en-US" dirty="0">
                <a:solidFill>
                  <a:schemeClr val="accent1">
                    <a:lumMod val="50000"/>
                  </a:schemeClr>
                </a:solidFill>
                <a:latin typeface="Times New Roman" panose="02020603050405020304" pitchFamily="18" charset="0"/>
                <a:cs typeface="Times New Roman" panose="02020603050405020304" pitchFamily="18" charset="0"/>
              </a:rPr>
              <a:t>TOTAL			$38,750		$41,125</a:t>
            </a:r>
          </a:p>
          <a:p>
            <a:pPr lvl="0" algn="just">
              <a:lnSpc>
                <a:spcPct val="100000"/>
              </a:lnSpc>
            </a:pP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9406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EE69-A963-42AA-92C6-024D1489A479}"/>
              </a:ext>
            </a:extLst>
          </p:cNvPr>
          <p:cNvSpPr>
            <a:spLocks noGrp="1"/>
          </p:cNvSpPr>
          <p:nvPr>
            <p:ph type="title"/>
          </p:nvPr>
        </p:nvSpPr>
        <p:spPr>
          <a:xfrm>
            <a:off x="838200" y="1399822"/>
            <a:ext cx="10515600" cy="505821"/>
          </a:xfrm>
        </p:spPr>
        <p:txBody>
          <a:bodyPr>
            <a:normAutofit fontScale="90000"/>
          </a:bodyPr>
          <a:lstStyle/>
          <a:p>
            <a:r>
              <a:rPr lang="en-US" dirty="0">
                <a:solidFill>
                  <a:schemeClr val="accent1">
                    <a:lumMod val="50000"/>
                  </a:schemeClr>
                </a:solidFill>
                <a:latin typeface="Times New Roman" panose="02020603050405020304" pitchFamily="18" charset="0"/>
                <a:cs typeface="Times New Roman" panose="02020603050405020304" pitchFamily="18" charset="0"/>
              </a:rPr>
              <a:t>         Probate Court                   Questions?</a:t>
            </a:r>
            <a:br>
              <a:rPr lang="en-US" dirty="0">
                <a:solidFill>
                  <a:schemeClr val="accent1">
                    <a:lumMod val="50000"/>
                  </a:schemeClr>
                </a:solidFill>
                <a:latin typeface="Times New Roman" panose="02020603050405020304" pitchFamily="18" charset="0"/>
                <a:cs typeface="Times New Roman" panose="02020603050405020304" pitchFamily="18" charset="0"/>
              </a:rPr>
            </a:br>
            <a:br>
              <a:rPr lang="en-US" dirty="0">
                <a:solidFill>
                  <a:schemeClr val="accent1">
                    <a:lumMod val="50000"/>
                  </a:schemeClr>
                </a:solidFill>
                <a:latin typeface="Times New Roman" panose="02020603050405020304" pitchFamily="18" charset="0"/>
                <a:cs typeface="Times New Roman" panose="02020603050405020304" pitchFamily="18" charset="0"/>
              </a:rPr>
            </a:br>
            <a:endParaRPr lang="en-US" dirty="0"/>
          </a:p>
        </p:txBody>
      </p:sp>
      <p:pic>
        <p:nvPicPr>
          <p:cNvPr id="11" name="Picture 10" descr="A close up of a logo&#10;&#10;Description automatically generated">
            <a:extLst>
              <a:ext uri="{FF2B5EF4-FFF2-40B4-BE49-F238E27FC236}">
                <a16:creationId xmlns:a16="http://schemas.microsoft.com/office/drawing/2014/main" id="{AB611DB9-7E72-4FA7-88D5-F189B71D70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1518" y="419464"/>
            <a:ext cx="1388963" cy="1361700"/>
          </a:xfrm>
          <a:prstGeom prst="rect">
            <a:avLst/>
          </a:prstGeom>
        </p:spPr>
      </p:pic>
      <p:pic>
        <p:nvPicPr>
          <p:cNvPr id="6" name="Content Placeholder 5" descr="A close up of a blackboard&#10;&#10;Description automatically generated">
            <a:extLst>
              <a:ext uri="{FF2B5EF4-FFF2-40B4-BE49-F238E27FC236}">
                <a16:creationId xmlns:a16="http://schemas.microsoft.com/office/drawing/2014/main" id="{739AC725-279B-4B34-9870-3D5E4839B31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54159" y="2136322"/>
            <a:ext cx="6883681" cy="3854861"/>
          </a:xfrm>
        </p:spPr>
      </p:pic>
    </p:spTree>
    <p:extLst>
      <p:ext uri="{BB962C8B-B14F-4D97-AF65-F5344CB8AC3E}">
        <p14:creationId xmlns:p14="http://schemas.microsoft.com/office/powerpoint/2010/main" val="2629403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EE69-A963-42AA-92C6-024D1489A479}"/>
              </a:ext>
            </a:extLst>
          </p:cNvPr>
          <p:cNvSpPr>
            <a:spLocks noGrp="1"/>
          </p:cNvSpPr>
          <p:nvPr>
            <p:ph type="title"/>
          </p:nvPr>
        </p:nvSpPr>
        <p:spPr>
          <a:xfrm>
            <a:off x="838200" y="365125"/>
            <a:ext cx="10515600" cy="3063875"/>
          </a:xfrm>
        </p:spPr>
        <p:txBody>
          <a:bodyPr>
            <a:normAutofit/>
          </a:bodyPr>
          <a:lstStyle/>
          <a:p>
            <a:pPr algn="ctr"/>
            <a:r>
              <a:rPr lang="en-US" b="1" dirty="0">
                <a:solidFill>
                  <a:schemeClr val="accent1">
                    <a:lumMod val="50000"/>
                  </a:schemeClr>
                </a:solidFill>
                <a:latin typeface="Times New Roman" panose="02020603050405020304" pitchFamily="18" charset="0"/>
                <a:cs typeface="Times New Roman" panose="02020603050405020304" pitchFamily="18" charset="0"/>
              </a:rPr>
              <a:t>Thank You!</a:t>
            </a:r>
            <a:br>
              <a:rPr lang="en-US" b="1" dirty="0">
                <a:solidFill>
                  <a:schemeClr val="accent1">
                    <a:lumMod val="50000"/>
                  </a:schemeClr>
                </a:solidFill>
                <a:latin typeface="Times New Roman" panose="02020603050405020304" pitchFamily="18" charset="0"/>
                <a:cs typeface="Times New Roman" panose="02020603050405020304" pitchFamily="18" charset="0"/>
              </a:rPr>
            </a:br>
            <a:r>
              <a:rPr lang="en-US" sz="3100" dirty="0">
                <a:solidFill>
                  <a:schemeClr val="accent1">
                    <a:lumMod val="50000"/>
                  </a:schemeClr>
                </a:solidFill>
                <a:latin typeface="Times New Roman" panose="02020603050405020304" pitchFamily="18" charset="0"/>
                <a:cs typeface="Times New Roman" panose="02020603050405020304" pitchFamily="18" charset="0"/>
              </a:rPr>
              <a:t>Please do not hesitate to contact the Probate Court if </a:t>
            </a:r>
            <a:br>
              <a:rPr lang="en-US" sz="3100" dirty="0">
                <a:solidFill>
                  <a:schemeClr val="accent1">
                    <a:lumMod val="50000"/>
                  </a:schemeClr>
                </a:solidFill>
                <a:latin typeface="Times New Roman" panose="02020603050405020304" pitchFamily="18" charset="0"/>
                <a:cs typeface="Times New Roman" panose="02020603050405020304" pitchFamily="18" charset="0"/>
              </a:rPr>
            </a:br>
            <a:r>
              <a:rPr lang="en-US" sz="3100" dirty="0">
                <a:solidFill>
                  <a:schemeClr val="accent1">
                    <a:lumMod val="50000"/>
                  </a:schemeClr>
                </a:solidFill>
                <a:latin typeface="Times New Roman" panose="02020603050405020304" pitchFamily="18" charset="0"/>
                <a:cs typeface="Times New Roman" panose="02020603050405020304" pitchFamily="18" charset="0"/>
              </a:rPr>
              <a:t>we may ever be of any assistance to you.</a:t>
            </a:r>
            <a:br>
              <a:rPr lang="en-US" sz="3100" dirty="0">
                <a:solidFill>
                  <a:schemeClr val="accent1">
                    <a:lumMod val="50000"/>
                  </a:schemeClr>
                </a:solidFill>
                <a:latin typeface="Times New Roman" panose="02020603050405020304" pitchFamily="18" charset="0"/>
                <a:cs typeface="Times New Roman" panose="02020603050405020304" pitchFamily="18" charset="0"/>
              </a:rPr>
            </a:br>
            <a:br>
              <a:rPr lang="en-US" sz="3100" dirty="0">
                <a:solidFill>
                  <a:schemeClr val="accent1">
                    <a:lumMod val="50000"/>
                  </a:schemeClr>
                </a:solidFill>
                <a:latin typeface="Times New Roman" panose="02020603050405020304" pitchFamily="18" charset="0"/>
                <a:cs typeface="Times New Roman" panose="02020603050405020304" pitchFamily="18" charset="0"/>
              </a:rPr>
            </a:br>
            <a:r>
              <a:rPr lang="en-US" sz="3100" dirty="0">
                <a:solidFill>
                  <a:schemeClr val="accent1">
                    <a:lumMod val="50000"/>
                  </a:schemeClr>
                </a:solidFill>
                <a:latin typeface="Times New Roman" panose="02020603050405020304" pitchFamily="18" charset="0"/>
                <a:cs typeface="Times New Roman" panose="02020603050405020304" pitchFamily="18" charset="0"/>
              </a:rPr>
              <a:t>Frank Barger / 256-532-3330 / fbarger@madisoncountyal.gov</a:t>
            </a:r>
            <a:br>
              <a:rPr lang="en-US" dirty="0">
                <a:solidFill>
                  <a:schemeClr val="accent1">
                    <a:lumMod val="50000"/>
                  </a:schemeClr>
                </a:solidFill>
                <a:latin typeface="Times New Roman" panose="02020603050405020304" pitchFamily="18" charset="0"/>
                <a:cs typeface="Times New Roman" panose="02020603050405020304" pitchFamily="18" charset="0"/>
              </a:rPr>
            </a:br>
            <a:endParaRPr lang="en-US" dirty="0"/>
          </a:p>
        </p:txBody>
      </p:sp>
      <p:pic>
        <p:nvPicPr>
          <p:cNvPr id="6" name="Content Placeholder 5" descr="A close up of a logo&#10;&#10;Description automatically generated">
            <a:extLst>
              <a:ext uri="{FF2B5EF4-FFF2-40B4-BE49-F238E27FC236}">
                <a16:creationId xmlns:a16="http://schemas.microsoft.com/office/drawing/2014/main" id="{C44E4FFF-6C8B-48B5-9ED3-76E755B6CE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6515" y="2999279"/>
            <a:ext cx="3498970" cy="3384267"/>
          </a:xfrm>
        </p:spPr>
      </p:pic>
    </p:spTree>
    <p:extLst>
      <p:ext uri="{BB962C8B-B14F-4D97-AF65-F5344CB8AC3E}">
        <p14:creationId xmlns:p14="http://schemas.microsoft.com/office/powerpoint/2010/main" val="150962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sz="4200" b="1" dirty="0">
                <a:solidFill>
                  <a:schemeClr val="accent1">
                    <a:lumMod val="50000"/>
                  </a:schemeClr>
                </a:solidFill>
                <a:latin typeface="Times New Roman" panose="02020603050405020304" pitchFamily="18" charset="0"/>
                <a:cs typeface="Times New Roman" panose="02020603050405020304" pitchFamily="18" charset="0"/>
              </a:rPr>
              <a:t>The Probate Court of Madison County</a:t>
            </a: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2503503" y="1825625"/>
            <a:ext cx="8850296" cy="4351338"/>
          </a:xfrm>
        </p:spPr>
        <p:txBody>
          <a:bodyPr/>
          <a:lstStyle/>
          <a:p>
            <a:pPr marL="0" indent="0">
              <a:buNone/>
            </a:pPr>
            <a:r>
              <a:rPr lang="en-US" b="1" dirty="0">
                <a:solidFill>
                  <a:schemeClr val="accent1">
                    <a:lumMod val="50000"/>
                  </a:schemeClr>
                </a:solidFill>
                <a:latin typeface="Times New Roman" panose="02020603050405020304" pitchFamily="18" charset="0"/>
                <a:cs typeface="Times New Roman" panose="02020603050405020304" pitchFamily="18" charset="0"/>
              </a:rPr>
              <a:t>What we will cover today:</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a:p>
            <a:r>
              <a:rPr lang="en-US" dirty="0">
                <a:solidFill>
                  <a:schemeClr val="accent1">
                    <a:lumMod val="50000"/>
                  </a:schemeClr>
                </a:solidFill>
                <a:latin typeface="Times New Roman" panose="02020603050405020304" pitchFamily="18" charset="0"/>
                <a:cs typeface="Times New Roman" panose="02020603050405020304" pitchFamily="18" charset="0"/>
              </a:rPr>
              <a:t>Focus Area Accomplishments</a:t>
            </a:r>
          </a:p>
          <a:p>
            <a:r>
              <a:rPr lang="en-US" dirty="0">
                <a:solidFill>
                  <a:schemeClr val="accent1">
                    <a:lumMod val="50000"/>
                  </a:schemeClr>
                </a:solidFill>
                <a:latin typeface="Times New Roman" panose="02020603050405020304" pitchFamily="18" charset="0"/>
                <a:cs typeface="Times New Roman" panose="02020603050405020304" pitchFamily="18" charset="0"/>
              </a:rPr>
              <a:t>2020 Challenges and What We’ve Learned</a:t>
            </a:r>
          </a:p>
          <a:p>
            <a:r>
              <a:rPr lang="en-US" dirty="0">
                <a:solidFill>
                  <a:schemeClr val="accent1">
                    <a:lumMod val="50000"/>
                  </a:schemeClr>
                </a:solidFill>
                <a:latin typeface="Times New Roman" panose="02020603050405020304" pitchFamily="18" charset="0"/>
                <a:cs typeface="Times New Roman" panose="02020603050405020304" pitchFamily="18" charset="0"/>
              </a:rPr>
              <a:t>Plans for 2021</a:t>
            </a:r>
          </a:p>
          <a:p>
            <a:r>
              <a:rPr lang="en-US" dirty="0">
                <a:solidFill>
                  <a:schemeClr val="accent1">
                    <a:lumMod val="50000"/>
                  </a:schemeClr>
                </a:solidFill>
                <a:latin typeface="Times New Roman" panose="02020603050405020304" pitchFamily="18" charset="0"/>
                <a:cs typeface="Times New Roman" panose="02020603050405020304" pitchFamily="18" charset="0"/>
              </a:rPr>
              <a:t>Helpful Info &amp; Reminders</a:t>
            </a:r>
          </a:p>
          <a:p>
            <a:r>
              <a:rPr lang="en-US" dirty="0">
                <a:solidFill>
                  <a:schemeClr val="accent1">
                    <a:lumMod val="50000"/>
                  </a:schemeClr>
                </a:solidFill>
                <a:latin typeface="Times New Roman" panose="02020603050405020304" pitchFamily="18" charset="0"/>
                <a:cs typeface="Times New Roman" panose="02020603050405020304" pitchFamily="18" charset="0"/>
              </a:rPr>
              <a:t>Questions &amp; Answers</a:t>
            </a: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211012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Focus Area - Adoptions</a:t>
            </a: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0" y="1825625"/>
            <a:ext cx="10515599" cy="4351338"/>
          </a:xfrm>
        </p:spPr>
        <p:txBody>
          <a:bodyPr>
            <a:normAutofit fontScale="92500" lnSpcReduction="10000"/>
          </a:bodyPr>
          <a:lstStyle/>
          <a:p>
            <a:pPr lvl="0" algn="just">
              <a:lnSpc>
                <a:spcPct val="11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Implemented a true “fast track” approach ensuring adoption transactions are a priority over all other pleadings and placing them on the Court’s schedule as quickly as legal parameters allow - all to avoid an unnecessary wait for children to officially join their forever families.</a:t>
            </a:r>
          </a:p>
          <a:p>
            <a:pPr lvl="0" algn="just">
              <a:lnSpc>
                <a:spcPct val="110000"/>
              </a:lnSpc>
            </a:pPr>
            <a:r>
              <a:rPr lang="en-US" dirty="0">
                <a:solidFill>
                  <a:schemeClr val="accent1">
                    <a:lumMod val="50000"/>
                  </a:schemeClr>
                </a:solidFill>
                <a:latin typeface="Times New Roman" panose="02020603050405020304" pitchFamily="18" charset="0"/>
                <a:cs typeface="Times New Roman" panose="02020603050405020304" pitchFamily="18" charset="0"/>
              </a:rPr>
              <a:t>Finalized approximately 20% of all adoptions within the state during 2019 and 2020 – this is a 27% increase over our average in 2016, 2017, and 2018</a:t>
            </a:r>
          </a:p>
          <a:p>
            <a:pPr lvl="0" algn="just">
              <a:lnSpc>
                <a:spcPct val="110000"/>
              </a:lnSpc>
            </a:pPr>
            <a:r>
              <a:rPr lang="en-US" dirty="0">
                <a:solidFill>
                  <a:schemeClr val="accent1">
                    <a:lumMod val="50000"/>
                  </a:schemeClr>
                </a:solidFill>
                <a:latin typeface="Times New Roman" panose="02020603050405020304" pitchFamily="18" charset="0"/>
                <a:cs typeface="Times New Roman" panose="02020603050405020304" pitchFamily="18" charset="0"/>
              </a:rPr>
              <a:t>Partnered with the Jockey Being Family Foundation to provide a monogrammed backpack filled with special items to each newly adopted child as well as their siblings. The family also receives a comprehensive packet of post-adoption materials and resources. </a:t>
            </a: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226775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Focus Area – Mental Health</a:t>
            </a: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280416" y="1690688"/>
            <a:ext cx="11631168" cy="4929568"/>
          </a:xfrm>
        </p:spPr>
        <p:txBody>
          <a:bodyPr>
            <a:normAutofit fontScale="77500" lnSpcReduction="20000"/>
          </a:bodyPr>
          <a:lstStyle/>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Developed and implemented the Assisted Outpatient Treatment (AOT) Program. Intense </a:t>
            </a:r>
            <a:r>
              <a:rPr lang="en-GB" dirty="0">
                <a:solidFill>
                  <a:schemeClr val="accent1">
                    <a:lumMod val="50000"/>
                  </a:schemeClr>
                </a:solidFill>
                <a:latin typeface="Times New Roman" panose="02020603050405020304" pitchFamily="18" charset="0"/>
                <a:cs typeface="Times New Roman" panose="02020603050405020304" pitchFamily="18" charset="0"/>
              </a:rPr>
              <a:t>outpatient care for those who can survive safely in the community with treatment but have demonstrated difficulty adhering to voluntary treatment. This program is made possible through a partnership with WellStone Behavioral Health.  </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Implemented new Court schedule for all involuntary mental health commitments - decreased wait times for hearings, faster stabilization, and determined the best path for treatment as quickly as possible – eliminated unnecessary waiting for those that are mentally ill, their families and support systems, provided better use of available services, and will ultimately lead to a cost savings for overall care.</a:t>
            </a:r>
          </a:p>
          <a:p>
            <a:pPr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Partnered with the U.S. Department of State to serve as a passport application site - directing 100% of the $35 application fee to support the Madison County Probate Court’s work in mental health – allowing us to deliver a valuable service to our citizens and improve our critical work in mental health.</a:t>
            </a:r>
          </a:p>
          <a:p>
            <a:pPr lvl="0" algn="just">
              <a:lnSpc>
                <a:spcPct val="120000"/>
              </a:lnSpc>
            </a:pPr>
            <a:endParaRPr lang="en-US" dirty="0">
              <a:solidFill>
                <a:schemeClr val="accent1">
                  <a:lumMod val="50000"/>
                </a:schemeClr>
              </a:solidFill>
              <a:latin typeface="Times New Roman" panose="02020603050405020304" pitchFamily="18" charset="0"/>
              <a:cs typeface="Times New Roman" panose="02020603050405020304" pitchFamily="18" charset="0"/>
            </a:endParaRP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1825187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a:xfrm>
            <a:off x="838199" y="328988"/>
            <a:ext cx="10515600" cy="1325563"/>
          </a:xfrm>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Focus Area – Seniors &amp; Children</a:t>
            </a: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377952" y="1654550"/>
            <a:ext cx="11423904" cy="5343657"/>
          </a:xfrm>
        </p:spPr>
        <p:txBody>
          <a:bodyPr>
            <a:normAutofit fontScale="85000" lnSpcReduction="10000"/>
          </a:bodyPr>
          <a:lstStyle/>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Refined the custodial guardianship process to ensure parents of an adult child, or the sibling of an adult brother or sister, can quickly receive authority to manage the care of their adult child or sibling that has been incapacitated since birth or early childhood.</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Implemented a “fast track” approach for emergency guardianship proceedings ensuring a hearing is set the same day or next business day. </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Initial development of the Elder Protection Task Force made up of a multi-disciplinary list of leaders that include attorneys, adult protective services, bankers, caregivers, the faith community, law enforcement, and key legislators. The task force will focus on efforts to coordinate, collaborate, and bring awareness regarding challenges - including neglect, abuse, and financial exploitation – experienced by our elders. This task force will develop programs and policies, identify critical gaps in services and oversight, and launch a community awareness program. The effort will fully launch by the summer of 2021.</a:t>
            </a: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1089013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Focus Area - Elections</a:t>
            </a: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0" y="1690688"/>
            <a:ext cx="10515599" cy="4953951"/>
          </a:xfrm>
        </p:spPr>
        <p:txBody>
          <a:bodyPr>
            <a:normAutofit fontScale="85000" lnSpcReduction="10000"/>
          </a:bodyPr>
          <a:lstStyle/>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Implemented a detailed 500+ item plan that works to ensure each component of the process is effectively managed to deliver all countywide elections in a timely, well-coordinated, technologically advanced, and secure manner.</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Introduced in-depth training for all Election Inspectors and Workers that began with a special 8-hour workshop in late summer of 2019 and carried over to required training in advance of the Primary and General Elections.</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Continued research and use of technology that delivers efficient and secure elections that includes software upgrades to all election equipment to include electronic poll books, voting machines, and handicapped accessible ballot marking devices – there were over $300,000 in technology upgrades in the 2020 General Election alone.</a:t>
            </a: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104243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Focus Area – Records Management</a:t>
            </a: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0" y="1690688"/>
            <a:ext cx="10515599" cy="4802187"/>
          </a:xfrm>
        </p:spPr>
        <p:txBody>
          <a:bodyPr>
            <a:normAutofit fontScale="77500" lnSpcReduction="20000"/>
          </a:bodyPr>
          <a:lstStyle/>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Created the key position of Documents Administrator (within existing budget) to review internal processes, manage critical software issues, and to develop long-range plans for digitization of all records and implementation of electronic processing of cases for the Court.</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Addressed more than a dozen critical recording software issues where resolution was necessary for optimum performance and ease of use by all staff and the general public.</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Introduced the ability to file business formation documents electronically via partnership with the Alabama Secretary of State.</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Completed assessment of all record types and began planning for transition of paper records to a digital medium including future transition of Probate Court filings to an electronic filing process and recordkeeping capability.</a:t>
            </a: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255956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Focus Area – Operations</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0" y="1690687"/>
            <a:ext cx="10515599" cy="5014913"/>
          </a:xfrm>
        </p:spPr>
        <p:txBody>
          <a:bodyPr>
            <a:normAutofit fontScale="85000" lnSpcReduction="20000"/>
          </a:bodyPr>
          <a:lstStyle/>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Worked to diversify areas of specialty that are represented in the appointment of the three-member commissioner panel for each eminent domain case – ensuring that the panel consists of an experienced property developer, real estate broker, and a banker specializing in property development and real estate finance.</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Implemented the position of Staff Administrator (within existing budget) to assist the Judge and Chief Clerk with administrative duties and assist with schedule and process management. </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Reorganized existing office space, re-aligned staff with strategic priorities, implemented regular staff and small group meetings, and overhauled our focus on customer service – all in an effort to develop a more cohesive and focused team that provides top-notch and genuine customer service to the general public, attorneys and other legal professionals, and financial institutions.</a:t>
            </a: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1706551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2EEA8C-EF9E-4366-AEA7-B32D13681803}"/>
              </a:ext>
            </a:extLst>
          </p:cNvPr>
          <p:cNvSpPr>
            <a:spLocks noGrp="1"/>
          </p:cNvSpPr>
          <p:nvPr>
            <p:ph type="title"/>
          </p:nvPr>
        </p:nvSpPr>
        <p:spPr>
          <a:xfrm>
            <a:off x="838200" y="347056"/>
            <a:ext cx="10515600" cy="1325563"/>
          </a:xfrm>
        </p:spPr>
        <p:txBody>
          <a:bodyPr/>
          <a:lstStyle/>
          <a:p>
            <a:pPr algn="r"/>
            <a:r>
              <a:rPr lang="en-US" dirty="0">
                <a:latin typeface="Times New Roman" panose="02020603050405020304" pitchFamily="18" charset="0"/>
                <a:cs typeface="Times New Roman" panose="02020603050405020304" pitchFamily="18" charset="0"/>
              </a:rPr>
              <a:t>                       </a:t>
            </a:r>
            <a:r>
              <a:rPr lang="en-US" b="1" dirty="0">
                <a:solidFill>
                  <a:schemeClr val="accent1">
                    <a:lumMod val="50000"/>
                  </a:schemeClr>
                </a:solidFill>
                <a:latin typeface="Times New Roman" panose="02020603050405020304" pitchFamily="18" charset="0"/>
                <a:cs typeface="Times New Roman" panose="02020603050405020304" pitchFamily="18" charset="0"/>
              </a:rPr>
              <a:t>Focus Area – Communication and Awareness</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a16="http://schemas.microsoft.com/office/drawing/2014/main" id="{6B1A6455-DE32-490F-8736-5CCC44252B84}"/>
              </a:ext>
            </a:extLst>
          </p:cNvPr>
          <p:cNvSpPr>
            <a:spLocks noGrp="1"/>
          </p:cNvSpPr>
          <p:nvPr>
            <p:ph idx="1"/>
          </p:nvPr>
        </p:nvSpPr>
        <p:spPr>
          <a:xfrm>
            <a:off x="838200" y="1672619"/>
            <a:ext cx="10515599" cy="4828009"/>
          </a:xfrm>
        </p:spPr>
        <p:txBody>
          <a:bodyPr>
            <a:normAutofit fontScale="85000" lnSpcReduction="10000"/>
          </a:bodyPr>
          <a:lstStyle/>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Launched communication processes that convey the changes and improvements that affect the way business is conducted through the Probate Office – this includes proactive engagement with all local media outlets, use of social media, frequent communication to attorneys and other legal professionals, and improved staff guidelines in phone, email, mail, and direct communication.</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Intentionally worked to raise the profile of the Probate Office to bring awareness to the general public of the many areas of the Probate Court’s work and the impact it has in the community.</a:t>
            </a:r>
          </a:p>
          <a:p>
            <a:pPr lvl="0" algn="just">
              <a:lnSpc>
                <a:spcPct val="120000"/>
              </a:lnSpc>
            </a:pPr>
            <a:r>
              <a:rPr lang="en-US" dirty="0">
                <a:solidFill>
                  <a:schemeClr val="accent1">
                    <a:lumMod val="50000"/>
                  </a:schemeClr>
                </a:solidFill>
                <a:latin typeface="Times New Roman" panose="02020603050405020304" pitchFamily="18" charset="0"/>
                <a:cs typeface="Times New Roman" panose="02020603050405020304" pitchFamily="18" charset="0"/>
              </a:rPr>
              <a:t>Respond to and take any appropriate opportunity to discuss the work of the Probate Office including dozens of speaking and education opportunities with community groups and organizations throughout Madison County.</a:t>
            </a:r>
          </a:p>
          <a:p>
            <a:pPr marL="0" indent="0">
              <a:buNone/>
            </a:pPr>
            <a:endParaRPr lang="en-US"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F0D40695-572C-4673-8B12-82CA15BD2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8988"/>
            <a:ext cx="1388963" cy="1361700"/>
          </a:xfrm>
          <a:prstGeom prst="rect">
            <a:avLst/>
          </a:prstGeom>
        </p:spPr>
      </p:pic>
    </p:spTree>
    <p:extLst>
      <p:ext uri="{BB962C8B-B14F-4D97-AF65-F5344CB8AC3E}">
        <p14:creationId xmlns:p14="http://schemas.microsoft.com/office/powerpoint/2010/main" val="2647422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TotalTime>
  <Words>1523</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Huntsville Madison County Bar Association  Last Chance Seminar – December 4, 2020 Probate Court of Madison County </vt:lpstr>
      <vt:lpstr>       The Probate Court of Madison County</vt:lpstr>
      <vt:lpstr>          Focus Area - Adoptions</vt:lpstr>
      <vt:lpstr> Focus Area – Mental Health</vt:lpstr>
      <vt:lpstr> Focus Area – Seniors &amp; Children</vt:lpstr>
      <vt:lpstr> Focus Area - Elections</vt:lpstr>
      <vt:lpstr> Focus Area – Records Management</vt:lpstr>
      <vt:lpstr> Focus Area – Operations</vt:lpstr>
      <vt:lpstr>                       Focus Area – Communication and Awareness</vt:lpstr>
      <vt:lpstr>                       2020 Challenges and     What We’ve Learned</vt:lpstr>
      <vt:lpstr> Plans for 2021</vt:lpstr>
      <vt:lpstr> Info and Reminders</vt:lpstr>
      <vt:lpstr> Info and Reminders</vt:lpstr>
      <vt:lpstr>         Probate Court                   Questions?  </vt:lpstr>
      <vt:lpstr>Thank You! Please do not hesitate to contact the Probate Court if  we may ever be of any assistance to you.  Frank Barger / 256-532-3330 / fbarger@madisoncountyal.gov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Probate Court of Madison County</dc:title>
  <dc:creator>Frank Barger</dc:creator>
  <cp:lastModifiedBy>Huntsville-Madison County Bar</cp:lastModifiedBy>
  <cp:revision>51</cp:revision>
  <cp:lastPrinted>2020-12-03T20:18:26Z</cp:lastPrinted>
  <dcterms:created xsi:type="dcterms:W3CDTF">2020-03-07T18:29:15Z</dcterms:created>
  <dcterms:modified xsi:type="dcterms:W3CDTF">2020-12-04T13:37:10Z</dcterms:modified>
</cp:coreProperties>
</file>