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87"/>
  </p:notesMasterIdLst>
  <p:sldIdLst>
    <p:sldId id="292" r:id="rId5"/>
    <p:sldId id="310" r:id="rId6"/>
    <p:sldId id="271" r:id="rId7"/>
    <p:sldId id="322" r:id="rId8"/>
    <p:sldId id="323" r:id="rId9"/>
    <p:sldId id="262" r:id="rId10"/>
    <p:sldId id="311" r:id="rId11"/>
    <p:sldId id="316" r:id="rId12"/>
    <p:sldId id="320" r:id="rId13"/>
    <p:sldId id="319" r:id="rId14"/>
    <p:sldId id="426" r:id="rId15"/>
    <p:sldId id="428" r:id="rId16"/>
    <p:sldId id="430" r:id="rId17"/>
    <p:sldId id="432" r:id="rId18"/>
    <p:sldId id="429" r:id="rId19"/>
    <p:sldId id="440" r:id="rId20"/>
    <p:sldId id="441" r:id="rId21"/>
    <p:sldId id="436" r:id="rId22"/>
    <p:sldId id="442" r:id="rId23"/>
    <p:sldId id="443" r:id="rId24"/>
    <p:sldId id="495" r:id="rId25"/>
    <p:sldId id="493" r:id="rId26"/>
    <p:sldId id="498" r:id="rId27"/>
    <p:sldId id="444" r:id="rId28"/>
    <p:sldId id="496" r:id="rId29"/>
    <p:sldId id="549" r:id="rId30"/>
    <p:sldId id="548" r:id="rId31"/>
    <p:sldId id="435" r:id="rId32"/>
    <p:sldId id="445" r:id="rId33"/>
    <p:sldId id="446" r:id="rId34"/>
    <p:sldId id="492" r:id="rId35"/>
    <p:sldId id="550" r:id="rId36"/>
    <p:sldId id="499" r:id="rId37"/>
    <p:sldId id="437" r:id="rId38"/>
    <p:sldId id="500" r:id="rId39"/>
    <p:sldId id="438" r:id="rId40"/>
    <p:sldId id="551" r:id="rId41"/>
    <p:sldId id="448" r:id="rId42"/>
    <p:sldId id="449" r:id="rId43"/>
    <p:sldId id="556" r:id="rId44"/>
    <p:sldId id="546" r:id="rId45"/>
    <p:sldId id="451" r:id="rId46"/>
    <p:sldId id="453" r:id="rId47"/>
    <p:sldId id="510" r:id="rId48"/>
    <p:sldId id="514" r:id="rId49"/>
    <p:sldId id="454" r:id="rId50"/>
    <p:sldId id="458" r:id="rId51"/>
    <p:sldId id="459" r:id="rId52"/>
    <p:sldId id="547" r:id="rId53"/>
    <p:sldId id="555" r:id="rId54"/>
    <p:sldId id="516" r:id="rId55"/>
    <p:sldId id="517" r:id="rId56"/>
    <p:sldId id="455" r:id="rId57"/>
    <p:sldId id="518" r:id="rId58"/>
    <p:sldId id="519" r:id="rId59"/>
    <p:sldId id="460" r:id="rId60"/>
    <p:sldId id="521" r:id="rId61"/>
    <p:sldId id="553" r:id="rId62"/>
    <p:sldId id="552" r:id="rId63"/>
    <p:sldId id="554" r:id="rId64"/>
    <p:sldId id="536" r:id="rId65"/>
    <p:sldId id="484" r:id="rId66"/>
    <p:sldId id="465" r:id="rId67"/>
    <p:sldId id="464" r:id="rId68"/>
    <p:sldId id="467" r:id="rId69"/>
    <p:sldId id="463" r:id="rId70"/>
    <p:sldId id="544" r:id="rId71"/>
    <p:sldId id="542" r:id="rId72"/>
    <p:sldId id="483" r:id="rId73"/>
    <p:sldId id="471" r:id="rId74"/>
    <p:sldId id="469" r:id="rId75"/>
    <p:sldId id="473" r:id="rId76"/>
    <p:sldId id="470" r:id="rId77"/>
    <p:sldId id="474" r:id="rId78"/>
    <p:sldId id="486" r:id="rId79"/>
    <p:sldId id="476" r:id="rId80"/>
    <p:sldId id="477" r:id="rId81"/>
    <p:sldId id="479" r:id="rId82"/>
    <p:sldId id="480" r:id="rId83"/>
    <p:sldId id="487" r:id="rId84"/>
    <p:sldId id="482" r:id="rId85"/>
    <p:sldId id="489" r:id="rId8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7A9251-8929-47E4-AB0C-83062604C52B}" v="3" dt="2023-11-27T20:31:14.64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3676" autoAdjust="0"/>
  </p:normalViewPr>
  <p:slideViewPr>
    <p:cSldViewPr snapToGrid="0">
      <p:cViewPr varScale="1">
        <p:scale>
          <a:sx n="80" d="100"/>
          <a:sy n="80" d="100"/>
        </p:scale>
        <p:origin x="8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theme" Target="theme/theme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92" Type="http://schemas.microsoft.com/office/2016/11/relationships/changesInfo" Target="changesInfos/changesInfo1.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notesMaster" Target="notesMasters/notesMaster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ian Purser" userId="0274b444-13bd-4803-8f1d-c49e12e2f48c" providerId="ADAL" clId="{A37A9251-8929-47E4-AB0C-83062604C52B}"/>
    <pc:docChg chg="undo custSel addSld delSld modSld sldOrd">
      <pc:chgData name="Gillian Purser" userId="0274b444-13bd-4803-8f1d-c49e12e2f48c" providerId="ADAL" clId="{A37A9251-8929-47E4-AB0C-83062604C52B}" dt="2023-11-27T21:25:11.392" v="4186" actId="20577"/>
      <pc:docMkLst>
        <pc:docMk/>
      </pc:docMkLst>
      <pc:sldChg chg="modSp mod modNotesTx">
        <pc:chgData name="Gillian Purser" userId="0274b444-13bd-4803-8f1d-c49e12e2f48c" providerId="ADAL" clId="{A37A9251-8929-47E4-AB0C-83062604C52B}" dt="2023-11-27T21:16:49.323" v="3903" actId="20577"/>
        <pc:sldMkLst>
          <pc:docMk/>
          <pc:sldMk cId="3040670728" sldId="449"/>
        </pc:sldMkLst>
        <pc:spChg chg="mod">
          <ac:chgData name="Gillian Purser" userId="0274b444-13bd-4803-8f1d-c49e12e2f48c" providerId="ADAL" clId="{A37A9251-8929-47E4-AB0C-83062604C52B}" dt="2023-11-27T19:37:05.916" v="504" actId="20577"/>
          <ac:spMkLst>
            <pc:docMk/>
            <pc:sldMk cId="3040670728" sldId="449"/>
            <ac:spMk id="2" creationId="{0AF45089-CFF2-E65B-1BF0-7CF61E1917B2}"/>
          </ac:spMkLst>
        </pc:spChg>
        <pc:spChg chg="mod">
          <ac:chgData name="Gillian Purser" userId="0274b444-13bd-4803-8f1d-c49e12e2f48c" providerId="ADAL" clId="{A37A9251-8929-47E4-AB0C-83062604C52B}" dt="2023-11-27T20:25:53.764" v="1017" actId="20577"/>
          <ac:spMkLst>
            <pc:docMk/>
            <pc:sldMk cId="3040670728" sldId="449"/>
            <ac:spMk id="20" creationId="{8587B0CE-651B-17CA-175F-0561E29D2626}"/>
          </ac:spMkLst>
        </pc:spChg>
      </pc:sldChg>
      <pc:sldChg chg="del">
        <pc:chgData name="Gillian Purser" userId="0274b444-13bd-4803-8f1d-c49e12e2f48c" providerId="ADAL" clId="{A37A9251-8929-47E4-AB0C-83062604C52B}" dt="2023-11-27T21:17:39.517" v="3904" actId="47"/>
        <pc:sldMkLst>
          <pc:docMk/>
          <pc:sldMk cId="1957324708" sldId="450"/>
        </pc:sldMkLst>
      </pc:sldChg>
      <pc:sldChg chg="modNotesTx">
        <pc:chgData name="Gillian Purser" userId="0274b444-13bd-4803-8f1d-c49e12e2f48c" providerId="ADAL" clId="{A37A9251-8929-47E4-AB0C-83062604C52B}" dt="2023-11-27T21:18:04.161" v="4013" actId="20577"/>
        <pc:sldMkLst>
          <pc:docMk/>
          <pc:sldMk cId="93603357" sldId="459"/>
        </pc:sldMkLst>
      </pc:sldChg>
      <pc:sldChg chg="ord">
        <pc:chgData name="Gillian Purser" userId="0274b444-13bd-4803-8f1d-c49e12e2f48c" providerId="ADAL" clId="{A37A9251-8929-47E4-AB0C-83062604C52B}" dt="2023-11-27T19:23:06.052" v="415"/>
        <pc:sldMkLst>
          <pc:docMk/>
          <pc:sldMk cId="2758550318" sldId="480"/>
        </pc:sldMkLst>
      </pc:sldChg>
      <pc:sldChg chg="ord">
        <pc:chgData name="Gillian Purser" userId="0274b444-13bd-4803-8f1d-c49e12e2f48c" providerId="ADAL" clId="{A37A9251-8929-47E4-AB0C-83062604C52B}" dt="2023-11-27T19:23:01.303" v="413"/>
        <pc:sldMkLst>
          <pc:docMk/>
          <pc:sldMk cId="1626110506" sldId="487"/>
        </pc:sldMkLst>
      </pc:sldChg>
      <pc:sldChg chg="modSp mod">
        <pc:chgData name="Gillian Purser" userId="0274b444-13bd-4803-8f1d-c49e12e2f48c" providerId="ADAL" clId="{A37A9251-8929-47E4-AB0C-83062604C52B}" dt="2023-11-27T19:18:39.653" v="246" actId="20577"/>
        <pc:sldMkLst>
          <pc:docMk/>
          <pc:sldMk cId="3033498590" sldId="519"/>
        </pc:sldMkLst>
        <pc:spChg chg="mod">
          <ac:chgData name="Gillian Purser" userId="0274b444-13bd-4803-8f1d-c49e12e2f48c" providerId="ADAL" clId="{A37A9251-8929-47E4-AB0C-83062604C52B}" dt="2023-11-27T19:18:39.653" v="246" actId="20577"/>
          <ac:spMkLst>
            <pc:docMk/>
            <pc:sldMk cId="3033498590" sldId="519"/>
            <ac:spMk id="2" creationId="{55224FD9-0B73-3630-9CAA-0C6BE389374D}"/>
          </ac:spMkLst>
        </pc:spChg>
      </pc:sldChg>
      <pc:sldChg chg="modSp mod ord">
        <pc:chgData name="Gillian Purser" userId="0274b444-13bd-4803-8f1d-c49e12e2f48c" providerId="ADAL" clId="{A37A9251-8929-47E4-AB0C-83062604C52B}" dt="2023-11-27T20:25:34.213" v="1010" actId="255"/>
        <pc:sldMkLst>
          <pc:docMk/>
          <pc:sldMk cId="1140391769" sldId="546"/>
        </pc:sldMkLst>
        <pc:spChg chg="mod">
          <ac:chgData name="Gillian Purser" userId="0274b444-13bd-4803-8f1d-c49e12e2f48c" providerId="ADAL" clId="{A37A9251-8929-47E4-AB0C-83062604C52B}" dt="2023-11-27T20:25:34.213" v="1010" actId="255"/>
          <ac:spMkLst>
            <pc:docMk/>
            <pc:sldMk cId="1140391769" sldId="546"/>
            <ac:spMk id="3" creationId="{329C145F-B19D-6C7A-5898-DFE54308CB78}"/>
          </ac:spMkLst>
        </pc:spChg>
      </pc:sldChg>
      <pc:sldChg chg="modSp add mod modNotesTx">
        <pc:chgData name="Gillian Purser" userId="0274b444-13bd-4803-8f1d-c49e12e2f48c" providerId="ADAL" clId="{A37A9251-8929-47E4-AB0C-83062604C52B}" dt="2023-11-27T20:49:32.501" v="3475" actId="27636"/>
        <pc:sldMkLst>
          <pc:docMk/>
          <pc:sldMk cId="637872163" sldId="548"/>
        </pc:sldMkLst>
        <pc:spChg chg="mod">
          <ac:chgData name="Gillian Purser" userId="0274b444-13bd-4803-8f1d-c49e12e2f48c" providerId="ADAL" clId="{A37A9251-8929-47E4-AB0C-83062604C52B}" dt="2023-11-27T19:05:31.573" v="30" actId="20577"/>
          <ac:spMkLst>
            <pc:docMk/>
            <pc:sldMk cId="637872163" sldId="548"/>
            <ac:spMk id="2" creationId="{09C39AA2-6AF8-96B3-F89D-806631FD716D}"/>
          </ac:spMkLst>
        </pc:spChg>
        <pc:spChg chg="mod">
          <ac:chgData name="Gillian Purser" userId="0274b444-13bd-4803-8f1d-c49e12e2f48c" providerId="ADAL" clId="{A37A9251-8929-47E4-AB0C-83062604C52B}" dt="2023-11-27T20:49:32.501" v="3475" actId="27636"/>
          <ac:spMkLst>
            <pc:docMk/>
            <pc:sldMk cId="637872163" sldId="548"/>
            <ac:spMk id="3" creationId="{FD4A3C6F-EC3A-60ED-05B8-1A0271A59BD6}"/>
          </ac:spMkLst>
        </pc:spChg>
      </pc:sldChg>
      <pc:sldChg chg="new del">
        <pc:chgData name="Gillian Purser" userId="0274b444-13bd-4803-8f1d-c49e12e2f48c" providerId="ADAL" clId="{A37A9251-8929-47E4-AB0C-83062604C52B}" dt="2023-11-27T19:05:12.909" v="3" actId="680"/>
        <pc:sldMkLst>
          <pc:docMk/>
          <pc:sldMk cId="1910355107" sldId="548"/>
        </pc:sldMkLst>
      </pc:sldChg>
      <pc:sldChg chg="new del">
        <pc:chgData name="Gillian Purser" userId="0274b444-13bd-4803-8f1d-c49e12e2f48c" providerId="ADAL" clId="{A37A9251-8929-47E4-AB0C-83062604C52B}" dt="2023-11-27T19:05:12.548" v="2" actId="680"/>
        <pc:sldMkLst>
          <pc:docMk/>
          <pc:sldMk cId="1182150886" sldId="549"/>
        </pc:sldMkLst>
      </pc:sldChg>
      <pc:sldChg chg="modSp add mod ord modNotesTx">
        <pc:chgData name="Gillian Purser" userId="0274b444-13bd-4803-8f1d-c49e12e2f48c" providerId="ADAL" clId="{A37A9251-8929-47E4-AB0C-83062604C52B}" dt="2023-11-27T20:43:41.348" v="2571" actId="313"/>
        <pc:sldMkLst>
          <pc:docMk/>
          <pc:sldMk cId="3846871692" sldId="549"/>
        </pc:sldMkLst>
        <pc:spChg chg="mod">
          <ac:chgData name="Gillian Purser" userId="0274b444-13bd-4803-8f1d-c49e12e2f48c" providerId="ADAL" clId="{A37A9251-8929-47E4-AB0C-83062604C52B}" dt="2023-11-27T19:05:45.141" v="79" actId="20577"/>
          <ac:spMkLst>
            <pc:docMk/>
            <pc:sldMk cId="3846871692" sldId="549"/>
            <ac:spMk id="2" creationId="{09C39AA2-6AF8-96B3-F89D-806631FD716D}"/>
          </ac:spMkLst>
        </pc:spChg>
        <pc:spChg chg="mod">
          <ac:chgData name="Gillian Purser" userId="0274b444-13bd-4803-8f1d-c49e12e2f48c" providerId="ADAL" clId="{A37A9251-8929-47E4-AB0C-83062604C52B}" dt="2023-11-27T20:41:59.853" v="2215" actId="20577"/>
          <ac:spMkLst>
            <pc:docMk/>
            <pc:sldMk cId="3846871692" sldId="549"/>
            <ac:spMk id="3" creationId="{FD4A3C6F-EC3A-60ED-05B8-1A0271A59BD6}"/>
          </ac:spMkLst>
        </pc:spChg>
      </pc:sldChg>
      <pc:sldChg chg="modSp add mod modNotesTx">
        <pc:chgData name="Gillian Purser" userId="0274b444-13bd-4803-8f1d-c49e12e2f48c" providerId="ADAL" clId="{A37A9251-8929-47E4-AB0C-83062604C52B}" dt="2023-11-27T21:10:48.311" v="3900" actId="20577"/>
        <pc:sldMkLst>
          <pc:docMk/>
          <pc:sldMk cId="1035336873" sldId="550"/>
        </pc:sldMkLst>
        <pc:spChg chg="mod">
          <ac:chgData name="Gillian Purser" userId="0274b444-13bd-4803-8f1d-c49e12e2f48c" providerId="ADAL" clId="{A37A9251-8929-47E4-AB0C-83062604C52B}" dt="2023-11-27T19:07:04.124" v="106" actId="20577"/>
          <ac:spMkLst>
            <pc:docMk/>
            <pc:sldMk cId="1035336873" sldId="550"/>
            <ac:spMk id="2" creationId="{D90586C5-CDD6-0A9B-573E-ACFA6463440B}"/>
          </ac:spMkLst>
        </pc:spChg>
        <pc:spChg chg="mod">
          <ac:chgData name="Gillian Purser" userId="0274b444-13bd-4803-8f1d-c49e12e2f48c" providerId="ADAL" clId="{A37A9251-8929-47E4-AB0C-83062604C52B}" dt="2023-11-27T21:10:35.680" v="3827" actId="20577"/>
          <ac:spMkLst>
            <pc:docMk/>
            <pc:sldMk cId="1035336873" sldId="550"/>
            <ac:spMk id="3" creationId="{DD2F4031-2E3C-A4E7-2C02-EF80997ED198}"/>
          </ac:spMkLst>
        </pc:spChg>
      </pc:sldChg>
      <pc:sldChg chg="modSp add mod ord modNotesTx">
        <pc:chgData name="Gillian Purser" userId="0274b444-13bd-4803-8f1d-c49e12e2f48c" providerId="ADAL" clId="{A37A9251-8929-47E4-AB0C-83062604C52B}" dt="2023-11-27T20:25:03.952" v="1008" actId="20577"/>
        <pc:sldMkLst>
          <pc:docMk/>
          <pc:sldMk cId="3576232704" sldId="551"/>
        </pc:sldMkLst>
        <pc:spChg chg="mod">
          <ac:chgData name="Gillian Purser" userId="0274b444-13bd-4803-8f1d-c49e12e2f48c" providerId="ADAL" clId="{A37A9251-8929-47E4-AB0C-83062604C52B}" dt="2023-11-27T19:07:55.587" v="198" actId="20577"/>
          <ac:spMkLst>
            <pc:docMk/>
            <pc:sldMk cId="3576232704" sldId="551"/>
            <ac:spMk id="2" creationId="{6968431C-D4A2-A359-63C6-819C368B96C6}"/>
          </ac:spMkLst>
        </pc:spChg>
        <pc:spChg chg="mod">
          <ac:chgData name="Gillian Purser" userId="0274b444-13bd-4803-8f1d-c49e12e2f48c" providerId="ADAL" clId="{A37A9251-8929-47E4-AB0C-83062604C52B}" dt="2023-11-27T20:24:41.292" v="963" actId="115"/>
          <ac:spMkLst>
            <pc:docMk/>
            <pc:sldMk cId="3576232704" sldId="551"/>
            <ac:spMk id="3" creationId="{1B2F90EA-4A78-1658-3685-2AC14EDC517F}"/>
          </ac:spMkLst>
        </pc:spChg>
      </pc:sldChg>
      <pc:sldChg chg="modSp add mod modNotesTx">
        <pc:chgData name="Gillian Purser" userId="0274b444-13bd-4803-8f1d-c49e12e2f48c" providerId="ADAL" clId="{A37A9251-8929-47E4-AB0C-83062604C52B}" dt="2023-11-27T21:25:11.392" v="4186" actId="20577"/>
        <pc:sldMkLst>
          <pc:docMk/>
          <pc:sldMk cId="2060857813" sldId="552"/>
        </pc:sldMkLst>
        <pc:spChg chg="mod">
          <ac:chgData name="Gillian Purser" userId="0274b444-13bd-4803-8f1d-c49e12e2f48c" providerId="ADAL" clId="{A37A9251-8929-47E4-AB0C-83062604C52B}" dt="2023-11-27T19:19:42.151" v="314" actId="20577"/>
          <ac:spMkLst>
            <pc:docMk/>
            <pc:sldMk cId="2060857813" sldId="552"/>
            <ac:spMk id="2" creationId="{61C43A2F-9257-D64E-1D83-EF5488F45172}"/>
          </ac:spMkLst>
        </pc:spChg>
        <pc:spChg chg="mod">
          <ac:chgData name="Gillian Purser" userId="0274b444-13bd-4803-8f1d-c49e12e2f48c" providerId="ADAL" clId="{A37A9251-8929-47E4-AB0C-83062604C52B}" dt="2023-11-27T20:32:14.140" v="1421" actId="115"/>
          <ac:spMkLst>
            <pc:docMk/>
            <pc:sldMk cId="2060857813" sldId="552"/>
            <ac:spMk id="3" creationId="{A028D847-848D-6348-0192-6771C334C4A9}"/>
          </ac:spMkLst>
        </pc:spChg>
      </pc:sldChg>
      <pc:sldChg chg="modSp add mod ord">
        <pc:chgData name="Gillian Purser" userId="0274b444-13bd-4803-8f1d-c49e12e2f48c" providerId="ADAL" clId="{A37A9251-8929-47E4-AB0C-83062604C52B}" dt="2023-11-27T19:19:35.155" v="281" actId="20577"/>
        <pc:sldMkLst>
          <pc:docMk/>
          <pc:sldMk cId="817608408" sldId="553"/>
        </pc:sldMkLst>
        <pc:spChg chg="mod">
          <ac:chgData name="Gillian Purser" userId="0274b444-13bd-4803-8f1d-c49e12e2f48c" providerId="ADAL" clId="{A37A9251-8929-47E4-AB0C-83062604C52B}" dt="2023-11-27T19:19:35.155" v="281" actId="20577"/>
          <ac:spMkLst>
            <pc:docMk/>
            <pc:sldMk cId="817608408" sldId="553"/>
            <ac:spMk id="2" creationId="{55224FD9-0B73-3630-9CAA-0C6BE389374D}"/>
          </ac:spMkLst>
        </pc:spChg>
      </pc:sldChg>
      <pc:sldChg chg="modSp add mod modNotesTx">
        <pc:chgData name="Gillian Purser" userId="0274b444-13bd-4803-8f1d-c49e12e2f48c" providerId="ADAL" clId="{A37A9251-8929-47E4-AB0C-83062604C52B}" dt="2023-11-27T20:38:39.397" v="1990" actId="20577"/>
        <pc:sldMkLst>
          <pc:docMk/>
          <pc:sldMk cId="3064253674" sldId="554"/>
        </pc:sldMkLst>
        <pc:spChg chg="mod">
          <ac:chgData name="Gillian Purser" userId="0274b444-13bd-4803-8f1d-c49e12e2f48c" providerId="ADAL" clId="{A37A9251-8929-47E4-AB0C-83062604C52B}" dt="2023-11-27T19:20:28.043" v="391" actId="20577"/>
          <ac:spMkLst>
            <pc:docMk/>
            <pc:sldMk cId="3064253674" sldId="554"/>
            <ac:spMk id="2" creationId="{61C43A2F-9257-D64E-1D83-EF5488F45172}"/>
          </ac:spMkLst>
        </pc:spChg>
        <pc:spChg chg="mod">
          <ac:chgData name="Gillian Purser" userId="0274b444-13bd-4803-8f1d-c49e12e2f48c" providerId="ADAL" clId="{A37A9251-8929-47E4-AB0C-83062604C52B}" dt="2023-11-27T20:38:27.109" v="1896" actId="115"/>
          <ac:spMkLst>
            <pc:docMk/>
            <pc:sldMk cId="3064253674" sldId="554"/>
            <ac:spMk id="3" creationId="{A028D847-848D-6348-0192-6771C334C4A9}"/>
          </ac:spMkLst>
        </pc:spChg>
      </pc:sldChg>
      <pc:sldChg chg="addSp delSp modSp add mod ord modNotesTx">
        <pc:chgData name="Gillian Purser" userId="0274b444-13bd-4803-8f1d-c49e12e2f48c" providerId="ADAL" clId="{A37A9251-8929-47E4-AB0C-83062604C52B}" dt="2023-11-27T21:23:20.040" v="4014" actId="948"/>
        <pc:sldMkLst>
          <pc:docMk/>
          <pc:sldMk cId="1592878650" sldId="555"/>
        </pc:sldMkLst>
        <pc:spChg chg="mod">
          <ac:chgData name="Gillian Purser" userId="0274b444-13bd-4803-8f1d-c49e12e2f48c" providerId="ADAL" clId="{A37A9251-8929-47E4-AB0C-83062604C52B}" dt="2023-11-27T19:35:35.777" v="460" actId="20577"/>
          <ac:spMkLst>
            <pc:docMk/>
            <pc:sldMk cId="1592878650" sldId="555"/>
            <ac:spMk id="2" creationId="{AFB6D208-6463-4CE6-51D1-88DA0A0134CE}"/>
          </ac:spMkLst>
        </pc:spChg>
        <pc:spChg chg="del mod">
          <ac:chgData name="Gillian Purser" userId="0274b444-13bd-4803-8f1d-c49e12e2f48c" providerId="ADAL" clId="{A37A9251-8929-47E4-AB0C-83062604C52B}" dt="2023-11-27T20:26:46.910" v="1031" actId="478"/>
          <ac:spMkLst>
            <pc:docMk/>
            <pc:sldMk cId="1592878650" sldId="555"/>
            <ac:spMk id="3" creationId="{329C145F-B19D-6C7A-5898-DFE54308CB78}"/>
          </ac:spMkLst>
        </pc:spChg>
        <pc:spChg chg="add mod">
          <ac:chgData name="Gillian Purser" userId="0274b444-13bd-4803-8f1d-c49e12e2f48c" providerId="ADAL" clId="{A37A9251-8929-47E4-AB0C-83062604C52B}" dt="2023-11-27T21:23:20.040" v="4014" actId="948"/>
          <ac:spMkLst>
            <pc:docMk/>
            <pc:sldMk cId="1592878650" sldId="555"/>
            <ac:spMk id="5" creationId="{6FE854ED-B909-EDBE-53CC-A13A1D366326}"/>
          </ac:spMkLst>
        </pc:spChg>
      </pc:sldChg>
      <pc:sldChg chg="add">
        <pc:chgData name="Gillian Purser" userId="0274b444-13bd-4803-8f1d-c49e12e2f48c" providerId="ADAL" clId="{A37A9251-8929-47E4-AB0C-83062604C52B}" dt="2023-11-27T19:36:57.644" v="461" actId="2890"/>
        <pc:sldMkLst>
          <pc:docMk/>
          <pc:sldMk cId="3569976905" sldId="55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Filed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4"/>
                <c:pt idx="0">
                  <c:v>House</c:v>
                </c:pt>
                <c:pt idx="1">
                  <c:v>Senate</c:v>
                </c:pt>
                <c:pt idx="2">
                  <c:v>Total</c:v>
                </c:pt>
                <c:pt idx="3">
                  <c:v>Bills and Resolutions Becoming Law</c:v>
                </c:pt>
              </c:strCache>
            </c:strRef>
          </c:cat>
          <c:val>
            <c:numRef>
              <c:f>Sheet1!$B$2:$B$5</c:f>
              <c:numCache>
                <c:formatCode>General</c:formatCode>
                <c:ptCount val="4"/>
                <c:pt idx="0">
                  <c:v>524</c:v>
                </c:pt>
                <c:pt idx="1">
                  <c:v>352</c:v>
                </c:pt>
                <c:pt idx="2">
                  <c:v>876</c:v>
                </c:pt>
              </c:numCache>
            </c:numRef>
          </c:val>
          <c:extLst>
            <c:ext xmlns:c16="http://schemas.microsoft.com/office/drawing/2014/chart" uri="{C3380CC4-5D6E-409C-BE32-E72D297353CC}">
              <c16:uniqueId val="{00000000-4ABD-4A99-B513-BA5977A8E910}"/>
            </c:ext>
          </c:extLst>
        </c:ser>
        <c:ser>
          <c:idx val="1"/>
          <c:order val="1"/>
          <c:tx>
            <c:strRef>
              <c:f>Sheet1!$C$1</c:f>
              <c:strCache>
                <c:ptCount val="1"/>
                <c:pt idx="0">
                  <c:v>Passed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4"/>
                <c:pt idx="0">
                  <c:v>House</c:v>
                </c:pt>
                <c:pt idx="1">
                  <c:v>Senate</c:v>
                </c:pt>
                <c:pt idx="2">
                  <c:v>Total</c:v>
                </c:pt>
                <c:pt idx="3">
                  <c:v>Bills and Resolutions Becoming Law</c:v>
                </c:pt>
              </c:strCache>
            </c:strRef>
          </c:cat>
          <c:val>
            <c:numRef>
              <c:f>Sheet1!$C$2:$C$5</c:f>
              <c:numCache>
                <c:formatCode>General</c:formatCode>
                <c:ptCount val="4"/>
                <c:pt idx="0">
                  <c:v>243</c:v>
                </c:pt>
                <c:pt idx="1">
                  <c:v>154</c:v>
                </c:pt>
                <c:pt idx="2">
                  <c:v>397</c:v>
                </c:pt>
              </c:numCache>
            </c:numRef>
          </c:val>
          <c:extLst>
            <c:ext xmlns:c16="http://schemas.microsoft.com/office/drawing/2014/chart" uri="{C3380CC4-5D6E-409C-BE32-E72D297353CC}">
              <c16:uniqueId val="{00000001-4ABD-4A99-B513-BA5977A8E910}"/>
            </c:ext>
          </c:extLst>
        </c:ser>
        <c:ser>
          <c:idx val="2"/>
          <c:order val="2"/>
          <c:tx>
            <c:strRef>
              <c:f>Sheet1!$D$1</c:f>
              <c:strCache>
                <c:ptCount val="1"/>
                <c:pt idx="0">
                  <c:v>Acts</c:v>
                </c:pt>
              </c:strCache>
            </c:strRef>
          </c:tx>
          <c:spPr>
            <a:solidFill>
              <a:schemeClr val="accent3">
                <a:alpha val="85000"/>
              </a:schemeClr>
            </a:solidFill>
            <a:ln w="9525" cap="flat" cmpd="sng" algn="ctr">
              <a:solidFill>
                <a:schemeClr val="lt1">
                  <a:alpha val="50000"/>
                </a:schemeClr>
              </a:solidFill>
              <a:round/>
            </a:ln>
            <a:effectLst/>
          </c:spPr>
          <c:invertIfNegative val="0"/>
          <c:dPt>
            <c:idx val="3"/>
            <c:invertIfNegative val="0"/>
            <c:bubble3D val="0"/>
            <c:spPr>
              <a:solidFill>
                <a:schemeClr val="accent3">
                  <a:alpha val="8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3-4ABD-4A99-B513-BA5977A8E910}"/>
              </c:ext>
            </c:extLst>
          </c:dPt>
          <c:dLbls>
            <c:dLbl>
              <c:idx val="2"/>
              <c:tx>
                <c:rich>
                  <a:bodyPr/>
                  <a:lstStyle/>
                  <a:p>
                    <a:fld id="{7EB9D199-01CE-4D54-B116-4B42576DA675}" type="VALUE">
                      <a:rPr lang="en-US"/>
                      <a:pPr/>
                      <a:t>[VALUE]</a:t>
                    </a:fld>
                    <a:r>
                      <a:rPr lang="en-US"/>
                      <a:t>*</a:t>
                    </a:r>
                  </a:p>
                  <a:p>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ABD-4A99-B513-BA5977A8E91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Sheet1!$A$2:$A$5</c:f>
              <c:strCache>
                <c:ptCount val="4"/>
                <c:pt idx="0">
                  <c:v>House</c:v>
                </c:pt>
                <c:pt idx="1">
                  <c:v>Senate</c:v>
                </c:pt>
                <c:pt idx="2">
                  <c:v>Total</c:v>
                </c:pt>
                <c:pt idx="3">
                  <c:v>Bills and Resolutions Becoming Law</c:v>
                </c:pt>
              </c:strCache>
            </c:strRef>
          </c:cat>
          <c:val>
            <c:numRef>
              <c:f>Sheet1!$D$2:$D$5</c:f>
              <c:numCache>
                <c:formatCode>General</c:formatCode>
                <c:ptCount val="4"/>
                <c:pt idx="3">
                  <c:v>561</c:v>
                </c:pt>
              </c:numCache>
            </c:numRef>
          </c:val>
          <c:extLst>
            <c:ext xmlns:c16="http://schemas.microsoft.com/office/drawing/2014/chart" uri="{C3380CC4-5D6E-409C-BE32-E72D297353CC}">
              <c16:uniqueId val="{00000005-4ABD-4A99-B513-BA5977A8E910}"/>
            </c:ext>
          </c:extLst>
        </c:ser>
        <c:dLbls>
          <c:dLblPos val="inEnd"/>
          <c:showLegendKey val="0"/>
          <c:showVal val="1"/>
          <c:showCatName val="0"/>
          <c:showSerName val="0"/>
          <c:showPercent val="0"/>
          <c:showBubbleSize val="0"/>
        </c:dLbls>
        <c:gapWidth val="51"/>
        <c:overlap val="50"/>
        <c:axId val="1835368671"/>
        <c:axId val="1835369919"/>
      </c:barChart>
      <c:catAx>
        <c:axId val="1835368671"/>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0" spcFirstLastPara="1" vertOverflow="ellipsis" wrap="square" anchor="b" anchorCtr="0"/>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835369919"/>
        <c:crosses val="autoZero"/>
        <c:auto val="1"/>
        <c:lblAlgn val="ctr"/>
        <c:lblOffset val="100"/>
        <c:noMultiLvlLbl val="0"/>
      </c:catAx>
      <c:valAx>
        <c:axId val="1835369919"/>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5368671"/>
        <c:crosses val="autoZero"/>
        <c:crossBetween val="between"/>
      </c:valAx>
      <c:spPr>
        <a:noFill/>
        <a:ln>
          <a:noFill/>
        </a:ln>
        <a:effectLst>
          <a:glow rad="127000">
            <a:schemeClr val="accent2"/>
          </a:glow>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Filed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Local Constitutional Amendments</c:v>
                </c:pt>
                <c:pt idx="1">
                  <c:v>Statewide Constitutional Amendments</c:v>
                </c:pt>
              </c:strCache>
            </c:strRef>
          </c:cat>
          <c:val>
            <c:numRef>
              <c:f>Sheet1!$B$2:$B$3</c:f>
              <c:numCache>
                <c:formatCode>General</c:formatCode>
                <c:ptCount val="2"/>
                <c:pt idx="0">
                  <c:v>10</c:v>
                </c:pt>
                <c:pt idx="1">
                  <c:v>5</c:v>
                </c:pt>
              </c:numCache>
            </c:numRef>
          </c:val>
          <c:extLst>
            <c:ext xmlns:c16="http://schemas.microsoft.com/office/drawing/2014/chart" uri="{C3380CC4-5D6E-409C-BE32-E72D297353CC}">
              <c16:uniqueId val="{00000000-A61D-407D-A7D9-2B00C3C45F55}"/>
            </c:ext>
          </c:extLst>
        </c:ser>
        <c:ser>
          <c:idx val="1"/>
          <c:order val="1"/>
          <c:tx>
            <c:strRef>
              <c:f>Sheet1!$C$1</c:f>
              <c:strCache>
                <c:ptCount val="1"/>
                <c:pt idx="0">
                  <c:v>Passed</c:v>
                </c:pt>
              </c:strCache>
            </c:strRef>
          </c:tx>
          <c:spPr>
            <a:solidFill>
              <a:schemeClr val="accent2">
                <a:alpha val="85000"/>
              </a:schemeClr>
            </a:solidFill>
            <a:ln w="9525" cap="flat" cmpd="sng" algn="ctr">
              <a:solidFill>
                <a:schemeClr val="lt1">
                  <a:alpha val="50000"/>
                </a:schemeClr>
              </a:solidFill>
              <a:round/>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C442-45F9-9B1B-F477D275797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Local Constitutional Amendments</c:v>
                </c:pt>
                <c:pt idx="1">
                  <c:v>Statewide Constitutional Amendments</c:v>
                </c:pt>
              </c:strCache>
            </c:strRef>
          </c:cat>
          <c:val>
            <c:numRef>
              <c:f>Sheet1!$C$2:$C$3</c:f>
              <c:numCache>
                <c:formatCode>General</c:formatCode>
                <c:ptCount val="2"/>
                <c:pt idx="0">
                  <c:v>4</c:v>
                </c:pt>
                <c:pt idx="1">
                  <c:v>0</c:v>
                </c:pt>
              </c:numCache>
            </c:numRef>
          </c:val>
          <c:extLst>
            <c:ext xmlns:c16="http://schemas.microsoft.com/office/drawing/2014/chart" uri="{C3380CC4-5D6E-409C-BE32-E72D297353CC}">
              <c16:uniqueId val="{00000001-A61D-407D-A7D9-2B00C3C45F55}"/>
            </c:ext>
          </c:extLst>
        </c:ser>
        <c:dLbls>
          <c:dLblPos val="inEnd"/>
          <c:showLegendKey val="0"/>
          <c:showVal val="1"/>
          <c:showCatName val="0"/>
          <c:showSerName val="0"/>
          <c:showPercent val="0"/>
          <c:showBubbleSize val="0"/>
        </c:dLbls>
        <c:gapWidth val="51"/>
        <c:overlap val="50"/>
        <c:axId val="1835368671"/>
        <c:axId val="1835369919"/>
      </c:barChart>
      <c:catAx>
        <c:axId val="1835368671"/>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0" spcFirstLastPara="1" vertOverflow="ellipsis" wrap="square" anchor="b" anchorCtr="0"/>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835369919"/>
        <c:crosses val="autoZero"/>
        <c:auto val="1"/>
        <c:lblAlgn val="ctr"/>
        <c:lblOffset val="100"/>
        <c:noMultiLvlLbl val="0"/>
      </c:catAx>
      <c:valAx>
        <c:axId val="1835369919"/>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5368671"/>
        <c:crosses val="autoZero"/>
        <c:crossBetween val="between"/>
      </c:valAx>
      <c:spPr>
        <a:noFill/>
        <a:ln>
          <a:noFill/>
        </a:ln>
        <a:effectLst>
          <a:glow rad="127000">
            <a:schemeClr val="accent2"/>
          </a:glow>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173"/>
      <c:rAngAx val="0"/>
      <c:perspective val="60"/>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364958946321897"/>
          <c:y val="0.16517330329945798"/>
          <c:w val="0.65553126979817178"/>
          <c:h val="0.63954861333706015"/>
        </c:manualLayout>
      </c:layout>
      <c:pie3DChart>
        <c:varyColors val="1"/>
        <c:ser>
          <c:idx val="0"/>
          <c:order val="0"/>
          <c:tx>
            <c:strRef>
              <c:f>Sheet1!$A$2</c:f>
              <c:strCache>
                <c:ptCount val="1"/>
                <c:pt idx="0">
                  <c:v>Amount</c:v>
                </c:pt>
              </c:strCache>
            </c:strRef>
          </c:tx>
          <c:dPt>
            <c:idx val="0"/>
            <c:bubble3D val="0"/>
            <c:spPr>
              <a:solidFill>
                <a:schemeClr val="accent1"/>
              </a:solidFill>
              <a:ln>
                <a:noFill/>
              </a:ln>
              <a:effectLst/>
              <a:sp3d/>
            </c:spPr>
            <c:extLst>
              <c:ext xmlns:c16="http://schemas.microsoft.com/office/drawing/2014/chart" uri="{C3380CC4-5D6E-409C-BE32-E72D297353CC}">
                <c16:uniqueId val="{00000001-DDBB-408F-A38B-8514C35B74A3}"/>
              </c:ext>
            </c:extLst>
          </c:dPt>
          <c:dPt>
            <c:idx val="1"/>
            <c:bubble3D val="0"/>
            <c:spPr>
              <a:solidFill>
                <a:schemeClr val="accent2"/>
              </a:solidFill>
              <a:ln>
                <a:noFill/>
              </a:ln>
              <a:effectLst/>
              <a:sp3d/>
            </c:spPr>
            <c:extLst>
              <c:ext xmlns:c16="http://schemas.microsoft.com/office/drawing/2014/chart" uri="{C3380CC4-5D6E-409C-BE32-E72D297353CC}">
                <c16:uniqueId val="{00000003-DDBB-408F-A38B-8514C35B74A3}"/>
              </c:ext>
            </c:extLst>
          </c:dPt>
          <c:dPt>
            <c:idx val="2"/>
            <c:bubble3D val="0"/>
            <c:spPr>
              <a:solidFill>
                <a:schemeClr val="accent3"/>
              </a:solidFill>
              <a:ln>
                <a:noFill/>
              </a:ln>
              <a:effectLst/>
              <a:sp3d/>
            </c:spPr>
            <c:extLst>
              <c:ext xmlns:c16="http://schemas.microsoft.com/office/drawing/2014/chart" uri="{C3380CC4-5D6E-409C-BE32-E72D297353CC}">
                <c16:uniqueId val="{00000005-DDBB-408F-A38B-8514C35B74A3}"/>
              </c:ext>
            </c:extLst>
          </c:dPt>
          <c:dPt>
            <c:idx val="3"/>
            <c:bubble3D val="0"/>
            <c:spPr>
              <a:solidFill>
                <a:schemeClr val="accent4"/>
              </a:solidFill>
              <a:ln>
                <a:noFill/>
              </a:ln>
              <a:effectLst/>
              <a:sp3d/>
            </c:spPr>
            <c:extLst>
              <c:ext xmlns:c16="http://schemas.microsoft.com/office/drawing/2014/chart" uri="{C3380CC4-5D6E-409C-BE32-E72D297353CC}">
                <c16:uniqueId val="{00000007-DDBB-408F-A38B-8514C35B74A3}"/>
              </c:ext>
            </c:extLst>
          </c:dPt>
          <c:dPt>
            <c:idx val="4"/>
            <c:bubble3D val="0"/>
            <c:spPr>
              <a:solidFill>
                <a:schemeClr val="accent5"/>
              </a:solidFill>
              <a:ln>
                <a:noFill/>
              </a:ln>
              <a:effectLst/>
              <a:sp3d/>
            </c:spPr>
            <c:extLst>
              <c:ext xmlns:c16="http://schemas.microsoft.com/office/drawing/2014/chart" uri="{C3380CC4-5D6E-409C-BE32-E72D297353CC}">
                <c16:uniqueId val="{00000009-DDBB-408F-A38B-8514C35B74A3}"/>
              </c:ext>
            </c:extLst>
          </c:dPt>
          <c:dPt>
            <c:idx val="5"/>
            <c:bubble3D val="0"/>
            <c:spPr>
              <a:solidFill>
                <a:schemeClr val="accent6"/>
              </a:solidFill>
              <a:ln>
                <a:noFill/>
              </a:ln>
              <a:effectLst/>
              <a:sp3d/>
            </c:spPr>
            <c:extLst>
              <c:ext xmlns:c16="http://schemas.microsoft.com/office/drawing/2014/chart" uri="{C3380CC4-5D6E-409C-BE32-E72D297353CC}">
                <c16:uniqueId val="{0000000B-DDBB-408F-A38B-8514C35B74A3}"/>
              </c:ext>
            </c:extLst>
          </c:dPt>
          <c:dPt>
            <c:idx val="6"/>
            <c:bubble3D val="0"/>
            <c:spPr>
              <a:solidFill>
                <a:schemeClr val="accent1">
                  <a:lumMod val="60000"/>
                </a:schemeClr>
              </a:solidFill>
              <a:ln>
                <a:noFill/>
              </a:ln>
              <a:effectLst/>
              <a:sp3d/>
            </c:spPr>
            <c:extLst>
              <c:ext xmlns:c16="http://schemas.microsoft.com/office/drawing/2014/chart" uri="{C3380CC4-5D6E-409C-BE32-E72D297353CC}">
                <c16:uniqueId val="{0000000D-DDBB-408F-A38B-8514C35B74A3}"/>
              </c:ext>
            </c:extLst>
          </c:dPt>
          <c:dPt>
            <c:idx val="7"/>
            <c:bubble3D val="0"/>
            <c:spPr>
              <a:solidFill>
                <a:schemeClr val="accent2">
                  <a:lumMod val="60000"/>
                </a:schemeClr>
              </a:solidFill>
              <a:ln>
                <a:noFill/>
              </a:ln>
              <a:effectLst/>
              <a:sp3d/>
            </c:spPr>
            <c:extLst>
              <c:ext xmlns:c16="http://schemas.microsoft.com/office/drawing/2014/chart" uri="{C3380CC4-5D6E-409C-BE32-E72D297353CC}">
                <c16:uniqueId val="{0000000F-DDBB-408F-A38B-8514C35B74A3}"/>
              </c:ext>
            </c:extLst>
          </c:dPt>
          <c:dLbls>
            <c:dLbl>
              <c:idx val="0"/>
              <c:layout>
                <c:manualLayout>
                  <c:x val="0.13143942940444145"/>
                  <c:y val="-1.5784207367026779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DDBB-408F-A38B-8514C35B74A3}"/>
                </c:ext>
              </c:extLst>
            </c:dLbl>
            <c:dLbl>
              <c:idx val="1"/>
              <c:layout>
                <c:manualLayout>
                  <c:x val="5.2157392399589518E-2"/>
                  <c:y val="6.8522332880495571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4285371545504617"/>
                      <c:h val="0.14135611975258464"/>
                    </c:manualLayout>
                  </c15:layout>
                </c:ext>
                <c:ext xmlns:c16="http://schemas.microsoft.com/office/drawing/2014/chart" uri="{C3380CC4-5D6E-409C-BE32-E72D297353CC}">
                  <c16:uniqueId val="{00000003-DDBB-408F-A38B-8514C35B74A3}"/>
                </c:ext>
              </c:extLst>
            </c:dLbl>
            <c:dLbl>
              <c:idx val="2"/>
              <c:layout>
                <c:manualLayout>
                  <c:x val="-0.1413056084803361"/>
                  <c:y val="4.0726053287521907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16617506303988985"/>
                      <c:h val="0.1735832442123624"/>
                    </c:manualLayout>
                  </c15:layout>
                </c:ext>
                <c:ext xmlns:c16="http://schemas.microsoft.com/office/drawing/2014/chart" uri="{C3380CC4-5D6E-409C-BE32-E72D297353CC}">
                  <c16:uniqueId val="{00000005-DDBB-408F-A38B-8514C35B74A3}"/>
                </c:ext>
              </c:extLst>
            </c:dLbl>
            <c:dLbl>
              <c:idx val="3"/>
              <c:layout>
                <c:manualLayout>
                  <c:x val="-6.7747331143424155E-2"/>
                  <c:y val="-1.3969019167158337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DDBB-408F-A38B-8514C35B74A3}"/>
                </c:ext>
              </c:extLst>
            </c:dLbl>
            <c:dLbl>
              <c:idx val="4"/>
              <c:layout>
                <c:manualLayout>
                  <c:x val="-3.9837587097313734E-2"/>
                  <c:y val="-0.15222843211964399"/>
                </c:manualLayout>
              </c:layout>
              <c:tx>
                <c:rich>
                  <a:bodyPr/>
                  <a:lstStyle/>
                  <a:p>
                    <a:fld id="{2C7A3B4C-344C-4F92-956E-20EDF9AF333C}" type="CATEGORYNAME">
                      <a:rPr lang="en-US" sz="1400">
                        <a:solidFill>
                          <a:schemeClr val="tx1"/>
                        </a:solidFill>
                      </a:rPr>
                      <a:pPr/>
                      <a:t>[CATEGORY NAME]</a:t>
                    </a:fld>
                    <a:r>
                      <a:rPr lang="en-US" sz="1400" baseline="0">
                        <a:solidFill>
                          <a:schemeClr val="tx1"/>
                        </a:solidFill>
                      </a:rPr>
                      <a:t>
</a:t>
                    </a:r>
                    <a:fld id="{AAB755EC-C337-4837-90EF-00E4BB79C9BE}" type="VALUE">
                      <a:rPr lang="en-US" sz="1400" baseline="0">
                        <a:solidFill>
                          <a:schemeClr val="tx1"/>
                        </a:solidFill>
                      </a:rPr>
                      <a:pPr/>
                      <a:t>[VALUE]</a:t>
                    </a:fld>
                    <a:r>
                      <a:rPr lang="en-US" sz="1400" baseline="0">
                        <a:solidFill>
                          <a:schemeClr val="tx1"/>
                        </a:solidFill>
                      </a:rPr>
                      <a:t>
</a:t>
                    </a:r>
                    <a:fld id="{F8BA23DC-99A5-4409-8854-355331E00E0F}" type="PERCENTAGE">
                      <a:rPr lang="en-US" sz="1400" baseline="0">
                        <a:solidFill>
                          <a:schemeClr val="tx1"/>
                        </a:solidFill>
                      </a:rPr>
                      <a:pPr/>
                      <a:t>[PERCENTAGE]</a:t>
                    </a:fld>
                    <a:endParaRPr lang="en-US" sz="1400" baseline="0">
                      <a:solidFill>
                        <a:schemeClr val="tx1"/>
                      </a:solidFill>
                    </a:endParaRPr>
                  </a:p>
                </c:rich>
              </c:tx>
              <c:showLegendKey val="0"/>
              <c:showVal val="1"/>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9-DDBB-408F-A38B-8514C35B74A3}"/>
                </c:ext>
              </c:extLst>
            </c:dLbl>
            <c:dLbl>
              <c:idx val="5"/>
              <c:layout>
                <c:manualLayout>
                  <c:x val="-5.3757241777724063E-3"/>
                  <c:y val="-0.21787592066710537"/>
                </c:manualLayout>
              </c:layout>
              <c:tx>
                <c:rich>
                  <a:bodyPr/>
                  <a:lstStyle/>
                  <a:p>
                    <a:fld id="{50900782-4809-4116-A367-656D96ABEAE6}" type="CATEGORYNAME">
                      <a:rPr lang="en-US" sz="1400">
                        <a:solidFill>
                          <a:schemeClr val="tx1"/>
                        </a:solidFill>
                      </a:rPr>
                      <a:pPr/>
                      <a:t>[CATEGORY NAME]</a:t>
                    </a:fld>
                    <a:r>
                      <a:rPr lang="en-US" sz="1400" baseline="0">
                        <a:solidFill>
                          <a:schemeClr val="tx1"/>
                        </a:solidFill>
                      </a:rPr>
                      <a:t>
</a:t>
                    </a:r>
                    <a:fld id="{7FABC6DE-8361-4A9F-B6DE-279D9022C2B5}" type="VALUE">
                      <a:rPr lang="en-US" sz="1400" baseline="0">
                        <a:solidFill>
                          <a:schemeClr val="tx1"/>
                        </a:solidFill>
                      </a:rPr>
                      <a:pPr/>
                      <a:t>[VALUE]</a:t>
                    </a:fld>
                    <a:r>
                      <a:rPr lang="en-US" sz="1400" baseline="0">
                        <a:solidFill>
                          <a:schemeClr val="tx1"/>
                        </a:solidFill>
                      </a:rPr>
                      <a:t>
</a:t>
                    </a:r>
                    <a:fld id="{5BDE772B-22F7-4622-967F-0F4382E59516}" type="PERCENTAGE">
                      <a:rPr lang="en-US" sz="1400" baseline="0">
                        <a:solidFill>
                          <a:schemeClr val="tx1"/>
                        </a:solidFill>
                      </a:rPr>
                      <a:pPr/>
                      <a:t>[PERCENTAGE]</a:t>
                    </a:fld>
                    <a:endParaRPr lang="en-US" sz="1400" baseline="0">
                      <a:solidFill>
                        <a:schemeClr val="tx1"/>
                      </a:solidFill>
                    </a:endParaRPr>
                  </a:p>
                </c:rich>
              </c:tx>
              <c:showLegendKey val="0"/>
              <c:showVal val="1"/>
              <c:showCatName val="1"/>
              <c:showSerName val="0"/>
              <c:showPercent val="1"/>
              <c:showBubbleSize val="0"/>
              <c:separator>
</c:separator>
              <c:extLst>
                <c:ext xmlns:c15="http://schemas.microsoft.com/office/drawing/2012/chart" uri="{CE6537A1-D6FC-4f65-9D91-7224C49458BB}">
                  <c15:layout>
                    <c:manualLayout>
                      <c:w val="0.19882611115372184"/>
                      <c:h val="0.13909103874458534"/>
                    </c:manualLayout>
                  </c15:layout>
                  <c15:dlblFieldTable/>
                  <c15:showDataLabelsRange val="0"/>
                </c:ext>
                <c:ext xmlns:c16="http://schemas.microsoft.com/office/drawing/2014/chart" uri="{C3380CC4-5D6E-409C-BE32-E72D297353CC}">
                  <c16:uniqueId val="{0000000B-DDBB-408F-A38B-8514C35B74A3}"/>
                </c:ext>
              </c:extLst>
            </c:dLbl>
            <c:dLbl>
              <c:idx val="6"/>
              <c:layout>
                <c:manualLayout>
                  <c:x val="2.7253821039348439E-2"/>
                  <c:y val="1.73760084179648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D-DDBB-408F-A38B-8514C35B74A3}"/>
                </c:ext>
              </c:extLst>
            </c:dLbl>
            <c:dLbl>
              <c:idx val="7"/>
              <c:layout>
                <c:manualLayout>
                  <c:x val="9.8895208257247791E-2"/>
                  <c:y val="8.862836803666431E-3"/>
                </c:manualLayout>
              </c:layout>
              <c:tx>
                <c:rich>
                  <a:bodyPr/>
                  <a:lstStyle/>
                  <a:p>
                    <a:fld id="{54EC2359-7299-4AAD-979C-4CC68927F405}" type="CATEGORYNAME">
                      <a:rPr lang="en-US"/>
                      <a:pPr/>
                      <a:t>[CATEGORY NAME]</a:t>
                    </a:fld>
                    <a:r>
                      <a:rPr lang="en-US" baseline="0"/>
                      <a:t>
</a:t>
                    </a:r>
                    <a:fld id="{1598AE45-B8E8-4D54-B85C-E27701D86C72}" type="VALUE">
                      <a:rPr lang="en-US" baseline="0"/>
                      <a:pPr/>
                      <a:t>[VALUE]</a:t>
                    </a:fld>
                    <a:r>
                      <a:rPr lang="en-US" baseline="0"/>
                      <a:t>
</a:t>
                    </a:r>
                    <a:fld id="{B92B2103-A46D-45A6-8D48-B527DD1A108C}" type="PERCENTAGE">
                      <a:rPr lang="en-US" baseline="0" smtClean="0"/>
                      <a:pPr/>
                      <a:t>[PERCENTAGE]</a:t>
                    </a:fld>
                    <a:endParaRPr lang="en-US" baseline="0"/>
                  </a:p>
                </c:rich>
              </c:tx>
              <c:showLegendKey val="0"/>
              <c:showVal val="1"/>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F-DDBB-408F-A38B-8514C35B74A3}"/>
                </c:ext>
              </c:extLst>
            </c:dLbl>
            <c:numFmt formatCode="0.00%"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Arial"/>
                    <a:cs typeface="Arial"/>
                  </a:defRPr>
                </a:pPr>
                <a:endParaRPr lang="en-US"/>
              </a:p>
            </c:txPr>
            <c:showLegendKey val="0"/>
            <c:showVal val="1"/>
            <c:showCatName val="1"/>
            <c:showSerName val="0"/>
            <c:showPercent val="1"/>
            <c:showBubbleSize val="0"/>
            <c:separator>
</c:separator>
            <c:showLeaderLines val="1"/>
            <c:leaderLines>
              <c:spPr>
                <a:ln w="12700" cap="flat" cmpd="sng" algn="ctr">
                  <a:solidFill>
                    <a:schemeClr val="tx1"/>
                  </a:solidFill>
                  <a:prstDash val="solid"/>
                  <a:round/>
                </a:ln>
                <a:effectLst/>
              </c:spPr>
            </c:leaderLines>
            <c:extLst>
              <c:ext xmlns:c15="http://schemas.microsoft.com/office/drawing/2012/chart" uri="{CE6537A1-D6FC-4f65-9D91-7224C49458BB}"/>
            </c:extLst>
          </c:dLbls>
          <c:cat>
            <c:strRef>
              <c:f>Sheet1!$B$1:$I$1</c:f>
              <c:strCache>
                <c:ptCount val="8"/>
                <c:pt idx="0">
                  <c:v>Mental Health</c:v>
                </c:pt>
                <c:pt idx="1">
                  <c:v>Human Resources</c:v>
                </c:pt>
                <c:pt idx="2">
                  <c:v>Corrections</c:v>
                </c:pt>
                <c:pt idx="3">
                  <c:v>Education</c:v>
                </c:pt>
                <c:pt idx="4">
                  <c:v>Medicaid</c:v>
                </c:pt>
                <c:pt idx="5">
                  <c:v>Transportation</c:v>
                </c:pt>
                <c:pt idx="6">
                  <c:v>Public Health</c:v>
                </c:pt>
                <c:pt idx="7">
                  <c:v>All Other</c:v>
                </c:pt>
              </c:strCache>
            </c:strRef>
          </c:cat>
          <c:val>
            <c:numRef>
              <c:f>Sheet1!$B$2:$I$2</c:f>
              <c:numCache>
                <c:formatCode>"$"#.00,," M"</c:formatCode>
                <c:ptCount val="8"/>
                <c:pt idx="0">
                  <c:v>452155481</c:v>
                </c:pt>
                <c:pt idx="1">
                  <c:v>435453413</c:v>
                </c:pt>
                <c:pt idx="2">
                  <c:v>712059064</c:v>
                </c:pt>
                <c:pt idx="3" formatCode="&quot;$&quot;#.00,,,&quot; B&quot;">
                  <c:v>8484859523</c:v>
                </c:pt>
                <c:pt idx="4" formatCode="&quot;$&quot;#.00,,,&quot; B&quot;">
                  <c:v>2124292564</c:v>
                </c:pt>
                <c:pt idx="5">
                  <c:v>789571250</c:v>
                </c:pt>
                <c:pt idx="6">
                  <c:v>393466803</c:v>
                </c:pt>
                <c:pt idx="7" formatCode="&quot;$&quot;#.00,,,&quot; B&quot;">
                  <c:v>2705125990</c:v>
                </c:pt>
              </c:numCache>
            </c:numRef>
          </c:val>
          <c:extLst>
            <c:ext xmlns:c16="http://schemas.microsoft.com/office/drawing/2014/chart" uri="{C3380CC4-5D6E-409C-BE32-E72D297353CC}">
              <c16:uniqueId val="{00000010-DDBB-408F-A38B-8514C35B74A3}"/>
            </c:ext>
          </c:extLst>
        </c:ser>
        <c:dLbls>
          <c:showLegendKey val="0"/>
          <c:showVal val="1"/>
          <c:showCatName val="1"/>
          <c:showSerName val="0"/>
          <c:showPercent val="0"/>
          <c:showBubbleSize val="0"/>
          <c:showLeaderLines val="1"/>
        </c:dLbls>
      </c:pie3DChart>
      <c:spPr>
        <a:noFill/>
        <a:ln w="25388">
          <a:noFill/>
        </a:ln>
        <a:effectLst/>
      </c:spPr>
    </c:plotArea>
    <c:plotVisOnly val="1"/>
    <c:dispBlanksAs val="zero"/>
    <c:showDLblsOverMax val="0"/>
  </c:chart>
  <c:spPr>
    <a:noFill/>
    <a:ln w="6350" cap="flat" cmpd="sng" algn="ctr">
      <a:noFill/>
      <a:prstDash val="solid"/>
    </a:ln>
    <a:effectLst/>
  </c:spPr>
  <c:txPr>
    <a:bodyPr/>
    <a:lstStyle/>
    <a:p>
      <a:pPr>
        <a:defRPr sz="2358" b="1" i="0" u="none" strike="noStrike" baseline="0">
          <a:solidFill>
            <a:schemeClr val="tx1"/>
          </a:solidFill>
          <a:latin typeface="Arial"/>
          <a:ea typeface="Arial"/>
          <a:cs typeface="Aria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hPercent val="100"/>
      <c:rotY val="2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86334208223972"/>
          <c:y val="0.21318257874015747"/>
          <c:w val="0.6955090995856924"/>
          <c:h val="0.62736237297260911"/>
        </c:manualLayout>
      </c:layout>
      <c:pie3DChart>
        <c:varyColors val="1"/>
        <c:ser>
          <c:idx val="0"/>
          <c:order val="0"/>
          <c:tx>
            <c:strRef>
              <c:f>Sheet1!$A$2</c:f>
              <c:strCache>
                <c:ptCount val="1"/>
                <c:pt idx="0">
                  <c:v>East</c:v>
                </c:pt>
              </c:strCache>
            </c:strRef>
          </c:tx>
          <c:spPr>
            <a:ln>
              <a:noFill/>
            </a:ln>
          </c:spPr>
          <c:dPt>
            <c:idx val="0"/>
            <c:bubble3D val="0"/>
            <c:spPr>
              <a:solidFill>
                <a:schemeClr val="accent1">
                  <a:shade val="76000"/>
                </a:schemeClr>
              </a:solidFill>
              <a:ln w="25400">
                <a:noFill/>
              </a:ln>
              <a:effectLst/>
              <a:sp3d>
                <a:contourClr>
                  <a:schemeClr val="lt1"/>
                </a:contourClr>
              </a:sp3d>
            </c:spPr>
            <c:extLst>
              <c:ext xmlns:c16="http://schemas.microsoft.com/office/drawing/2014/chart" uri="{C3380CC4-5D6E-409C-BE32-E72D297353CC}">
                <c16:uniqueId val="{00000001-F996-4B50-AB4A-F5FC5E842922}"/>
              </c:ext>
            </c:extLst>
          </c:dPt>
          <c:dPt>
            <c:idx val="1"/>
            <c:bubble3D val="0"/>
            <c:spPr>
              <a:solidFill>
                <a:schemeClr val="accent2">
                  <a:shade val="76000"/>
                </a:schemeClr>
              </a:solidFill>
              <a:ln w="25400">
                <a:noFill/>
              </a:ln>
              <a:effectLst/>
              <a:sp3d>
                <a:contourClr>
                  <a:schemeClr val="lt1"/>
                </a:contourClr>
              </a:sp3d>
            </c:spPr>
            <c:extLst>
              <c:ext xmlns:c16="http://schemas.microsoft.com/office/drawing/2014/chart" uri="{C3380CC4-5D6E-409C-BE32-E72D297353CC}">
                <c16:uniqueId val="{00000003-F996-4B50-AB4A-F5FC5E842922}"/>
              </c:ext>
            </c:extLst>
          </c:dPt>
          <c:dPt>
            <c:idx val="2"/>
            <c:bubble3D val="0"/>
            <c:spPr>
              <a:solidFill>
                <a:schemeClr val="accent3">
                  <a:shade val="76000"/>
                </a:schemeClr>
              </a:solidFill>
              <a:ln w="25400">
                <a:noFill/>
              </a:ln>
              <a:effectLst/>
              <a:sp3d>
                <a:contourClr>
                  <a:schemeClr val="lt1"/>
                </a:contourClr>
              </a:sp3d>
            </c:spPr>
            <c:extLst>
              <c:ext xmlns:c16="http://schemas.microsoft.com/office/drawing/2014/chart" uri="{C3380CC4-5D6E-409C-BE32-E72D297353CC}">
                <c16:uniqueId val="{00000005-F996-4B50-AB4A-F5FC5E842922}"/>
              </c:ext>
            </c:extLst>
          </c:dPt>
          <c:dPt>
            <c:idx val="3"/>
            <c:bubble3D val="0"/>
            <c:spPr>
              <a:solidFill>
                <a:schemeClr val="accent4">
                  <a:shade val="76000"/>
                </a:schemeClr>
              </a:solidFill>
              <a:ln w="25400">
                <a:noFill/>
              </a:ln>
              <a:effectLst/>
              <a:sp3d>
                <a:contourClr>
                  <a:schemeClr val="lt1"/>
                </a:contourClr>
              </a:sp3d>
            </c:spPr>
            <c:extLst>
              <c:ext xmlns:c16="http://schemas.microsoft.com/office/drawing/2014/chart" uri="{C3380CC4-5D6E-409C-BE32-E72D297353CC}">
                <c16:uniqueId val="{00000007-F996-4B50-AB4A-F5FC5E842922}"/>
              </c:ext>
            </c:extLst>
          </c:dPt>
          <c:dPt>
            <c:idx val="4"/>
            <c:bubble3D val="0"/>
            <c:spPr>
              <a:solidFill>
                <a:schemeClr val="accent5">
                  <a:shade val="76000"/>
                </a:schemeClr>
              </a:solidFill>
              <a:ln w="25400">
                <a:noFill/>
              </a:ln>
              <a:effectLst/>
              <a:sp3d>
                <a:contourClr>
                  <a:schemeClr val="lt1"/>
                </a:contourClr>
              </a:sp3d>
            </c:spPr>
            <c:extLst>
              <c:ext xmlns:c16="http://schemas.microsoft.com/office/drawing/2014/chart" uri="{C3380CC4-5D6E-409C-BE32-E72D297353CC}">
                <c16:uniqueId val="{00000009-F996-4B50-AB4A-F5FC5E842922}"/>
              </c:ext>
            </c:extLst>
          </c:dPt>
          <c:dPt>
            <c:idx val="5"/>
            <c:bubble3D val="0"/>
            <c:spPr>
              <a:solidFill>
                <a:schemeClr val="accent6">
                  <a:shade val="76000"/>
                </a:schemeClr>
              </a:solidFill>
              <a:ln w="25400">
                <a:noFill/>
              </a:ln>
              <a:effectLst/>
              <a:sp3d>
                <a:contourClr>
                  <a:schemeClr val="lt1"/>
                </a:contourClr>
              </a:sp3d>
            </c:spPr>
            <c:extLst>
              <c:ext xmlns:c16="http://schemas.microsoft.com/office/drawing/2014/chart" uri="{C3380CC4-5D6E-409C-BE32-E72D297353CC}">
                <c16:uniqueId val="{0000000B-F996-4B50-AB4A-F5FC5E842922}"/>
              </c:ext>
            </c:extLst>
          </c:dPt>
          <c:dPt>
            <c:idx val="6"/>
            <c:bubble3D val="0"/>
            <c:spPr>
              <a:solidFill>
                <a:schemeClr val="accent1">
                  <a:tint val="77000"/>
                </a:schemeClr>
              </a:solidFill>
              <a:ln w="25400">
                <a:noFill/>
              </a:ln>
              <a:effectLst/>
              <a:sp3d>
                <a:contourClr>
                  <a:schemeClr val="lt1"/>
                </a:contourClr>
              </a:sp3d>
            </c:spPr>
            <c:extLst>
              <c:ext xmlns:c16="http://schemas.microsoft.com/office/drawing/2014/chart" uri="{C3380CC4-5D6E-409C-BE32-E72D297353CC}">
                <c16:uniqueId val="{0000000D-F996-4B50-AB4A-F5FC5E842922}"/>
              </c:ext>
            </c:extLst>
          </c:dPt>
          <c:dPt>
            <c:idx val="7"/>
            <c:bubble3D val="0"/>
            <c:spPr>
              <a:solidFill>
                <a:schemeClr val="accent2">
                  <a:tint val="77000"/>
                </a:schemeClr>
              </a:solidFill>
              <a:ln w="25400">
                <a:noFill/>
              </a:ln>
              <a:effectLst/>
              <a:sp3d>
                <a:contourClr>
                  <a:schemeClr val="lt1"/>
                </a:contourClr>
              </a:sp3d>
            </c:spPr>
            <c:extLst>
              <c:ext xmlns:c16="http://schemas.microsoft.com/office/drawing/2014/chart" uri="{C3380CC4-5D6E-409C-BE32-E72D297353CC}">
                <c16:uniqueId val="{0000000F-F996-4B50-AB4A-F5FC5E842922}"/>
              </c:ext>
            </c:extLst>
          </c:dPt>
          <c:dPt>
            <c:idx val="8"/>
            <c:bubble3D val="0"/>
            <c:spPr>
              <a:solidFill>
                <a:schemeClr val="accent3">
                  <a:tint val="77000"/>
                </a:schemeClr>
              </a:solidFill>
              <a:ln w="25400">
                <a:noFill/>
              </a:ln>
              <a:effectLst/>
              <a:sp3d>
                <a:contourClr>
                  <a:schemeClr val="lt1"/>
                </a:contourClr>
              </a:sp3d>
            </c:spPr>
            <c:extLst>
              <c:ext xmlns:c16="http://schemas.microsoft.com/office/drawing/2014/chart" uri="{C3380CC4-5D6E-409C-BE32-E72D297353CC}">
                <c16:uniqueId val="{00000011-F996-4B50-AB4A-F5FC5E842922}"/>
              </c:ext>
            </c:extLst>
          </c:dPt>
          <c:dLbls>
            <c:dLbl>
              <c:idx val="0"/>
              <c:layout>
                <c:manualLayout>
                  <c:x val="1.239557338320651E-2"/>
                  <c:y val="-9.7073862517535831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3DCB3C60-FA97-4FB6-992B-4C5C95FA7187}"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A3E212DE-812A-473E-A71F-B3615ADDA9AF}"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AC777E5E-85F6-40B9-B03E-83FEE6C5F615}"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8400926080660243"/>
                      <c:h val="0.12135810036021824"/>
                    </c:manualLayout>
                  </c15:layout>
                  <c15:dlblFieldTable/>
                  <c15:showDataLabelsRange val="0"/>
                </c:ext>
                <c:ext xmlns:c16="http://schemas.microsoft.com/office/drawing/2014/chart" uri="{C3380CC4-5D6E-409C-BE32-E72D297353CC}">
                  <c16:uniqueId val="{00000001-F996-4B50-AB4A-F5FC5E842922}"/>
                </c:ext>
              </c:extLst>
            </c:dLbl>
            <c:dLbl>
              <c:idx val="1"/>
              <c:layout>
                <c:manualLayout>
                  <c:x val="3.3104556057459128E-2"/>
                  <c:y val="-0.11147465797238544"/>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85E6002D-8EF5-4514-A848-61D85D869A76}"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8CB835A0-E576-48E0-A61E-F2A58493E3A0}"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B640E13A-5382-4BDC-ACCF-A9074BF21201}"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5032268736769155"/>
                      <c:h val="0.12419977525073993"/>
                    </c:manualLayout>
                  </c15:layout>
                  <c15:dlblFieldTable/>
                  <c15:showDataLabelsRange val="0"/>
                </c:ext>
                <c:ext xmlns:c16="http://schemas.microsoft.com/office/drawing/2014/chart" uri="{C3380CC4-5D6E-409C-BE32-E72D297353CC}">
                  <c16:uniqueId val="{00000003-F996-4B50-AB4A-F5FC5E842922}"/>
                </c:ext>
              </c:extLst>
            </c:dLbl>
            <c:dLbl>
              <c:idx val="2"/>
              <c:layout>
                <c:manualLayout>
                  <c:x val="5.8728897742890036E-2"/>
                  <c:y val="4.6893848989756279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67245B3A-6704-4802-BB49-56F9CC86527E}"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CE017850-C062-4103-9749-EC28018F9F05}"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D4E676F2-4C3F-4FCA-834A-AB0367C1461B}"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6480074010600079"/>
                      <c:h val="0.11998429278733816"/>
                    </c:manualLayout>
                  </c15:layout>
                  <c15:dlblFieldTable/>
                  <c15:showDataLabelsRange val="0"/>
                </c:ext>
                <c:ext xmlns:c16="http://schemas.microsoft.com/office/drawing/2014/chart" uri="{C3380CC4-5D6E-409C-BE32-E72D297353CC}">
                  <c16:uniqueId val="{00000005-F996-4B50-AB4A-F5FC5E842922}"/>
                </c:ext>
              </c:extLst>
            </c:dLbl>
            <c:dLbl>
              <c:idx val="3"/>
              <c:layout>
                <c:manualLayout>
                  <c:x val="4.3228864811288389E-2"/>
                  <c:y val="4.24639600146672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9CA54342-A6D5-40C7-A6F9-0262231CEB87}"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D19D74AD-7935-48A9-BB3F-C81C99462C91}"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ACAAA5A9-D995-4217-82B9-0C1DD2BBF379}"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609270017292054"/>
                      <c:h val="0.11736534066642476"/>
                    </c:manualLayout>
                  </c15:layout>
                  <c15:dlblFieldTable/>
                  <c15:showDataLabelsRange val="0"/>
                </c:ext>
                <c:ext xmlns:c16="http://schemas.microsoft.com/office/drawing/2014/chart" uri="{C3380CC4-5D6E-409C-BE32-E72D297353CC}">
                  <c16:uniqueId val="{00000007-F996-4B50-AB4A-F5FC5E842922}"/>
                </c:ext>
              </c:extLst>
            </c:dLbl>
            <c:dLbl>
              <c:idx val="4"/>
              <c:layout>
                <c:manualLayout>
                  <c:x val="-0.26188902778292777"/>
                  <c:y val="-1.5256987664026238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C66AE565-C52F-4C60-8550-FE9678FD4013}"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F7A813AD-E23A-40BE-AA43-1997C2ECCB81}"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F5F4B450-D678-42C3-96E6-82CDA18E87DB}"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21440656830530591"/>
                      <c:h val="0.12432346763866835"/>
                    </c:manualLayout>
                  </c15:layout>
                  <c15:dlblFieldTable/>
                  <c15:showDataLabelsRange val="0"/>
                </c:ext>
                <c:ext xmlns:c16="http://schemas.microsoft.com/office/drawing/2014/chart" uri="{C3380CC4-5D6E-409C-BE32-E72D297353CC}">
                  <c16:uniqueId val="{00000009-F996-4B50-AB4A-F5FC5E842922}"/>
                </c:ext>
              </c:extLst>
            </c:dLbl>
            <c:dLbl>
              <c:idx val="5"/>
              <c:layout>
                <c:manualLayout>
                  <c:x val="-7.8028957575046881E-2"/>
                  <c:y val="-5.3546197021925451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E95E3683-0A4E-4C8C-AACB-524685F5253B}"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5EF083BC-3502-465B-86C4-FFE23A1B8397}"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6FE2A125-B0A6-4CC7-9D6F-40BC5AE34E74}"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55578367815006"/>
                      <c:h val="0.13974907460123065"/>
                    </c:manualLayout>
                  </c15:layout>
                  <c15:dlblFieldTable/>
                  <c15:showDataLabelsRange val="0"/>
                </c:ext>
                <c:ext xmlns:c16="http://schemas.microsoft.com/office/drawing/2014/chart" uri="{C3380CC4-5D6E-409C-BE32-E72D297353CC}">
                  <c16:uniqueId val="{0000000B-F996-4B50-AB4A-F5FC5E842922}"/>
                </c:ext>
              </c:extLst>
            </c:dLbl>
            <c:dLbl>
              <c:idx val="6"/>
              <c:layout>
                <c:manualLayout>
                  <c:x val="-4.1859536644745562E-3"/>
                  <c:y val="-1.4636709530125693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B9DA79E7-C118-44B5-A0FA-2B710D03575B}" type="CATEGORYNAME">
                      <a:rPr lang="en-US" sz="1200" b="1" i="0" baseline="0" dirty="0">
                        <a:solidFill>
                          <a:schemeClr val="tx1"/>
                        </a:solidFill>
                      </a:rPr>
                      <a:pPr>
                        <a:defRPr sz="1200">
                          <a:solidFill>
                            <a:schemeClr val="tx1"/>
                          </a:solidFill>
                        </a:defRPr>
                      </a:pPr>
                      <a:t>[CATEGORY NAME]</a:t>
                    </a:fld>
                    <a:endParaRPr lang="en-US" sz="1200" b="1" i="0" baseline="0" dirty="0">
                      <a:solidFill>
                        <a:schemeClr val="tx1"/>
                      </a:solidFill>
                    </a:endParaRPr>
                  </a:p>
                  <a:p>
                    <a:pPr>
                      <a:defRPr sz="1200">
                        <a:solidFill>
                          <a:schemeClr val="tx1"/>
                        </a:solidFill>
                      </a:defRPr>
                    </a:pPr>
                    <a:fld id="{4452F6F9-9752-4C04-B26D-5B882D84DB10}" type="VALUE">
                      <a:rPr lang="en-US" sz="1200" b="0" i="0" baseline="0" dirty="0">
                        <a:solidFill>
                          <a:schemeClr val="tx1"/>
                        </a:solidFill>
                      </a:rPr>
                      <a:pPr>
                        <a:defRPr sz="1200">
                          <a:solidFill>
                            <a:schemeClr val="tx1"/>
                          </a:solidFill>
                        </a:defRPr>
                      </a:pPr>
                      <a:t>[VALUE]</a:t>
                    </a:fld>
                    <a:endParaRPr lang="en-US" sz="1200" b="0" i="0" baseline="0" dirty="0">
                      <a:solidFill>
                        <a:schemeClr val="tx1"/>
                      </a:solidFill>
                    </a:endParaRPr>
                  </a:p>
                  <a:p>
                    <a:pPr>
                      <a:defRPr sz="1200">
                        <a:solidFill>
                          <a:schemeClr val="tx1"/>
                        </a:solidFill>
                      </a:defRPr>
                    </a:pPr>
                    <a:fld id="{F6F98516-9AF8-4723-BD15-58F10752D4A7}" type="PERCENTAGE">
                      <a:rPr lang="en-US" sz="1200" b="0" i="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6975571862765465"/>
                      <c:h val="0.13807339642473554"/>
                    </c:manualLayout>
                  </c15:layout>
                  <c15:dlblFieldTable/>
                  <c15:showDataLabelsRange val="0"/>
                </c:ext>
                <c:ext xmlns:c16="http://schemas.microsoft.com/office/drawing/2014/chart" uri="{C3380CC4-5D6E-409C-BE32-E72D297353CC}">
                  <c16:uniqueId val="{0000000D-F996-4B50-AB4A-F5FC5E842922}"/>
                </c:ext>
              </c:extLst>
            </c:dLbl>
            <c:dLbl>
              <c:idx val="7"/>
              <c:layout>
                <c:manualLayout>
                  <c:x val="3.3580159497313085E-2"/>
                  <c:y val="-0.14708477880092177"/>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22684021-0B69-403A-B41B-6C505275D20F}" type="CATEGORYNAME">
                      <a:rPr lang="en-US" sz="1200" b="1" i="0" baseline="0" dirty="0">
                        <a:solidFill>
                          <a:schemeClr val="tx1"/>
                        </a:solidFill>
                      </a:rPr>
                      <a:pPr>
                        <a:defRPr sz="1200">
                          <a:solidFill>
                            <a:schemeClr val="tx1"/>
                          </a:solidFill>
                        </a:defRPr>
                      </a:pPr>
                      <a:t>[CATEGORY NAME]</a:t>
                    </a:fld>
                    <a:endParaRPr lang="en-US" sz="1200" b="1" i="0" baseline="0" dirty="0">
                      <a:solidFill>
                        <a:schemeClr val="tx1"/>
                      </a:solidFill>
                    </a:endParaRPr>
                  </a:p>
                  <a:p>
                    <a:pPr>
                      <a:defRPr sz="1200">
                        <a:solidFill>
                          <a:schemeClr val="tx1"/>
                        </a:solidFill>
                      </a:defRPr>
                    </a:pPr>
                    <a:fld id="{8505CED0-3246-4CBD-A789-3BC3EA2FCEA8}" type="VALUE">
                      <a:rPr lang="en-US" sz="1200" b="0" i="0" baseline="0" dirty="0">
                        <a:solidFill>
                          <a:schemeClr val="tx1"/>
                        </a:solidFill>
                      </a:rPr>
                      <a:pPr>
                        <a:defRPr sz="1200">
                          <a:solidFill>
                            <a:schemeClr val="tx1"/>
                          </a:solidFill>
                        </a:defRPr>
                      </a:pPr>
                      <a:t>[VALUE]</a:t>
                    </a:fld>
                    <a:endParaRPr lang="en-US" sz="1200" b="0" i="0" baseline="0" dirty="0">
                      <a:solidFill>
                        <a:schemeClr val="tx1"/>
                      </a:solidFill>
                    </a:endParaRPr>
                  </a:p>
                  <a:p>
                    <a:pPr>
                      <a:defRPr sz="1200">
                        <a:solidFill>
                          <a:schemeClr val="tx1"/>
                        </a:solidFill>
                      </a:defRPr>
                    </a:pPr>
                    <a:fld id="{3B2C47EC-C7A3-4B6F-B391-1365C0953C69}" type="PERCENTAGE">
                      <a:rPr lang="en-US" sz="1200" b="0" i="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20679725189593751"/>
                      <c:h val="0.1182701877638978"/>
                    </c:manualLayout>
                  </c15:layout>
                  <c15:dlblFieldTable/>
                  <c15:showDataLabelsRange val="0"/>
                </c:ext>
                <c:ext xmlns:c16="http://schemas.microsoft.com/office/drawing/2014/chart" uri="{C3380CC4-5D6E-409C-BE32-E72D297353CC}">
                  <c16:uniqueId val="{0000000F-F996-4B50-AB4A-F5FC5E842922}"/>
                </c:ext>
              </c:extLst>
            </c:dLbl>
            <c:dLbl>
              <c:idx val="8"/>
              <c:layout>
                <c:manualLayout>
                  <c:x val="9.3120130504612694E-2"/>
                  <c:y val="-6.3857878243973459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FDC51607-8CDA-452F-9582-D52AA16D3D23}"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79CA08FE-8688-475A-8DC2-FF29F149974F}"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1AC4AE5E-791D-45F0-A20B-CA05D4116BFE}"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8034005391978336"/>
                      <c:h val="0.12714392173311578"/>
                    </c:manualLayout>
                  </c15:layout>
                  <c15:dlblFieldTable/>
                  <c15:showDataLabelsRange val="0"/>
                </c:ext>
                <c:ext xmlns:c16="http://schemas.microsoft.com/office/drawing/2014/chart" uri="{C3380CC4-5D6E-409C-BE32-E72D297353CC}">
                  <c16:uniqueId val="{00000011-F996-4B50-AB4A-F5FC5E842922}"/>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showLeaderLines val="1"/>
            <c:leaderLines>
              <c:spPr>
                <a:ln w="12700" cap="flat" cmpd="sng" algn="ctr">
                  <a:solidFill>
                    <a:schemeClr val="tx1"/>
                  </a:solidFill>
                  <a:round/>
                </a:ln>
                <a:effectLst/>
              </c:spPr>
            </c:leaderLines>
            <c:extLst>
              <c:ext xmlns:c15="http://schemas.microsoft.com/office/drawing/2012/chart" uri="{CE6537A1-D6FC-4f65-9D91-7224C49458BB}"/>
            </c:extLst>
          </c:dLbls>
          <c:cat>
            <c:strRef>
              <c:f>Sheet1!$B$1:$J$1</c:f>
              <c:strCache>
                <c:ptCount val="9"/>
                <c:pt idx="0">
                  <c:v>Medicaid</c:v>
                </c:pt>
                <c:pt idx="1">
                  <c:v>Legislative</c:v>
                </c:pt>
                <c:pt idx="2">
                  <c:v>Mental Health</c:v>
                </c:pt>
                <c:pt idx="3">
                  <c:v>Judicial</c:v>
                </c:pt>
                <c:pt idx="4">
                  <c:v>Human Resources</c:v>
                </c:pt>
                <c:pt idx="5">
                  <c:v>Corrections</c:v>
                </c:pt>
                <c:pt idx="6">
                  <c:v>Public Health</c:v>
                </c:pt>
                <c:pt idx="7">
                  <c:v>Law Enforcement</c:v>
                </c:pt>
                <c:pt idx="8">
                  <c:v>All Other</c:v>
                </c:pt>
              </c:strCache>
            </c:strRef>
          </c:cat>
          <c:val>
            <c:numRef>
              <c:f>Sheet1!$B$2:$J$2</c:f>
              <c:numCache>
                <c:formatCode>"$"#,##0</c:formatCode>
                <c:ptCount val="9"/>
                <c:pt idx="0">
                  <c:v>862999999</c:v>
                </c:pt>
                <c:pt idx="1">
                  <c:v>46237962</c:v>
                </c:pt>
                <c:pt idx="2">
                  <c:v>211441459</c:v>
                </c:pt>
                <c:pt idx="3">
                  <c:v>196480245</c:v>
                </c:pt>
                <c:pt idx="4">
                  <c:v>121805400</c:v>
                </c:pt>
                <c:pt idx="5">
                  <c:v>661732404</c:v>
                </c:pt>
                <c:pt idx="6">
                  <c:v>112972076</c:v>
                </c:pt>
                <c:pt idx="7">
                  <c:v>114375287</c:v>
                </c:pt>
                <c:pt idx="8">
                  <c:v>685355549</c:v>
                </c:pt>
              </c:numCache>
            </c:numRef>
          </c:val>
          <c:extLst>
            <c:ext xmlns:c16="http://schemas.microsoft.com/office/drawing/2014/chart" uri="{C3380CC4-5D6E-409C-BE32-E72D297353CC}">
              <c16:uniqueId val="{00000012-F996-4B50-AB4A-F5FC5E842922}"/>
            </c:ext>
          </c:extLst>
        </c:ser>
        <c:ser>
          <c:idx val="1"/>
          <c:order val="1"/>
          <c:tx>
            <c:strRef>
              <c:f>Sheet1!$A$3</c:f>
              <c:strCache>
                <c:ptCount val="1"/>
                <c:pt idx="0">
                  <c:v>West</c:v>
                </c:pt>
              </c:strCache>
            </c:strRef>
          </c:tx>
          <c:spPr>
            <a:ln>
              <a:noFill/>
            </a:ln>
          </c:spPr>
          <c:dPt>
            <c:idx val="0"/>
            <c:bubble3D val="0"/>
            <c:spPr>
              <a:solidFill>
                <a:schemeClr val="accent1">
                  <a:shade val="76000"/>
                </a:schemeClr>
              </a:solidFill>
              <a:ln w="25400">
                <a:noFill/>
              </a:ln>
              <a:effectLst/>
              <a:sp3d>
                <a:contourClr>
                  <a:schemeClr val="lt1"/>
                </a:contourClr>
              </a:sp3d>
            </c:spPr>
            <c:extLst>
              <c:ext xmlns:c16="http://schemas.microsoft.com/office/drawing/2014/chart" uri="{C3380CC4-5D6E-409C-BE32-E72D297353CC}">
                <c16:uniqueId val="{00000014-F996-4B50-AB4A-F5FC5E842922}"/>
              </c:ext>
            </c:extLst>
          </c:dPt>
          <c:dPt>
            <c:idx val="1"/>
            <c:bubble3D val="0"/>
            <c:spPr>
              <a:solidFill>
                <a:schemeClr val="accent2">
                  <a:shade val="76000"/>
                </a:schemeClr>
              </a:solidFill>
              <a:ln w="25400">
                <a:noFill/>
              </a:ln>
              <a:effectLst/>
              <a:sp3d>
                <a:contourClr>
                  <a:schemeClr val="lt1"/>
                </a:contourClr>
              </a:sp3d>
            </c:spPr>
            <c:extLst>
              <c:ext xmlns:c16="http://schemas.microsoft.com/office/drawing/2014/chart" uri="{C3380CC4-5D6E-409C-BE32-E72D297353CC}">
                <c16:uniqueId val="{00000016-F996-4B50-AB4A-F5FC5E842922}"/>
              </c:ext>
            </c:extLst>
          </c:dPt>
          <c:dPt>
            <c:idx val="2"/>
            <c:bubble3D val="0"/>
            <c:spPr>
              <a:solidFill>
                <a:schemeClr val="accent3">
                  <a:shade val="76000"/>
                </a:schemeClr>
              </a:solidFill>
              <a:ln w="25400">
                <a:noFill/>
              </a:ln>
              <a:effectLst/>
              <a:sp3d>
                <a:contourClr>
                  <a:schemeClr val="lt1"/>
                </a:contourClr>
              </a:sp3d>
            </c:spPr>
            <c:extLst>
              <c:ext xmlns:c16="http://schemas.microsoft.com/office/drawing/2014/chart" uri="{C3380CC4-5D6E-409C-BE32-E72D297353CC}">
                <c16:uniqueId val="{00000018-F996-4B50-AB4A-F5FC5E842922}"/>
              </c:ext>
            </c:extLst>
          </c:dPt>
          <c:dPt>
            <c:idx val="3"/>
            <c:bubble3D val="0"/>
            <c:spPr>
              <a:solidFill>
                <a:schemeClr val="accent4">
                  <a:shade val="76000"/>
                </a:schemeClr>
              </a:solidFill>
              <a:ln w="25400">
                <a:noFill/>
              </a:ln>
              <a:effectLst/>
              <a:sp3d>
                <a:contourClr>
                  <a:schemeClr val="lt1"/>
                </a:contourClr>
              </a:sp3d>
            </c:spPr>
            <c:extLst>
              <c:ext xmlns:c16="http://schemas.microsoft.com/office/drawing/2014/chart" uri="{C3380CC4-5D6E-409C-BE32-E72D297353CC}">
                <c16:uniqueId val="{0000001A-F996-4B50-AB4A-F5FC5E842922}"/>
              </c:ext>
            </c:extLst>
          </c:dPt>
          <c:dPt>
            <c:idx val="4"/>
            <c:bubble3D val="0"/>
            <c:spPr>
              <a:solidFill>
                <a:schemeClr val="accent5">
                  <a:shade val="76000"/>
                </a:schemeClr>
              </a:solidFill>
              <a:ln w="25400">
                <a:noFill/>
              </a:ln>
              <a:effectLst/>
              <a:sp3d>
                <a:contourClr>
                  <a:schemeClr val="lt1"/>
                </a:contourClr>
              </a:sp3d>
            </c:spPr>
            <c:extLst>
              <c:ext xmlns:c16="http://schemas.microsoft.com/office/drawing/2014/chart" uri="{C3380CC4-5D6E-409C-BE32-E72D297353CC}">
                <c16:uniqueId val="{0000001C-F996-4B50-AB4A-F5FC5E842922}"/>
              </c:ext>
            </c:extLst>
          </c:dPt>
          <c:dPt>
            <c:idx val="5"/>
            <c:bubble3D val="0"/>
            <c:spPr>
              <a:solidFill>
                <a:schemeClr val="accent6">
                  <a:shade val="76000"/>
                </a:schemeClr>
              </a:solidFill>
              <a:ln w="25400">
                <a:noFill/>
              </a:ln>
              <a:effectLst/>
              <a:sp3d>
                <a:contourClr>
                  <a:schemeClr val="lt1"/>
                </a:contourClr>
              </a:sp3d>
            </c:spPr>
            <c:extLst>
              <c:ext xmlns:c16="http://schemas.microsoft.com/office/drawing/2014/chart" uri="{C3380CC4-5D6E-409C-BE32-E72D297353CC}">
                <c16:uniqueId val="{0000001E-F996-4B50-AB4A-F5FC5E842922}"/>
              </c:ext>
            </c:extLst>
          </c:dPt>
          <c:dPt>
            <c:idx val="6"/>
            <c:bubble3D val="0"/>
            <c:spPr>
              <a:solidFill>
                <a:schemeClr val="accent1">
                  <a:tint val="77000"/>
                </a:schemeClr>
              </a:solidFill>
              <a:ln w="25400">
                <a:noFill/>
              </a:ln>
              <a:effectLst/>
              <a:sp3d>
                <a:contourClr>
                  <a:schemeClr val="lt1"/>
                </a:contourClr>
              </a:sp3d>
            </c:spPr>
            <c:extLst>
              <c:ext xmlns:c16="http://schemas.microsoft.com/office/drawing/2014/chart" uri="{C3380CC4-5D6E-409C-BE32-E72D297353CC}">
                <c16:uniqueId val="{00000020-F996-4B50-AB4A-F5FC5E842922}"/>
              </c:ext>
            </c:extLst>
          </c:dPt>
          <c:dPt>
            <c:idx val="7"/>
            <c:bubble3D val="0"/>
            <c:spPr>
              <a:solidFill>
                <a:schemeClr val="accent2">
                  <a:tint val="77000"/>
                </a:schemeClr>
              </a:solidFill>
              <a:ln w="25400">
                <a:noFill/>
              </a:ln>
              <a:effectLst/>
              <a:sp3d>
                <a:contourClr>
                  <a:schemeClr val="lt1"/>
                </a:contourClr>
              </a:sp3d>
            </c:spPr>
            <c:extLst>
              <c:ext xmlns:c16="http://schemas.microsoft.com/office/drawing/2014/chart" uri="{C3380CC4-5D6E-409C-BE32-E72D297353CC}">
                <c16:uniqueId val="{00000022-F996-4B50-AB4A-F5FC5E842922}"/>
              </c:ext>
            </c:extLst>
          </c:dPt>
          <c:dPt>
            <c:idx val="8"/>
            <c:bubble3D val="0"/>
            <c:spPr>
              <a:solidFill>
                <a:schemeClr val="accent3">
                  <a:tint val="77000"/>
                </a:schemeClr>
              </a:solidFill>
              <a:ln w="25400">
                <a:noFill/>
              </a:ln>
              <a:effectLst/>
              <a:sp3d>
                <a:contourClr>
                  <a:schemeClr val="lt1"/>
                </a:contourClr>
              </a:sp3d>
            </c:spPr>
            <c:extLst>
              <c:ext xmlns:c16="http://schemas.microsoft.com/office/drawing/2014/chart" uri="{C3380CC4-5D6E-409C-BE32-E72D297353CC}">
                <c16:uniqueId val="{00000024-F996-4B50-AB4A-F5FC5E842922}"/>
              </c:ext>
            </c:extLst>
          </c:dPt>
          <c:dLbls>
            <c:dLbl>
              <c:idx val="0"/>
              <c:layout>
                <c:manualLayout>
                  <c:x val="1.239557338320651E-2"/>
                  <c:y val="-9.7073862517535831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3DCB3C60-FA97-4FB6-992B-4C5C95FA7187}"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A3E212DE-812A-473E-A71F-B3615ADDA9AF}"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AC777E5E-85F6-40B9-B03E-83FEE6C5F615}"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8400926080660243"/>
                      <c:h val="0.12135810036021824"/>
                    </c:manualLayout>
                  </c15:layout>
                  <c15:dlblFieldTable/>
                  <c15:showDataLabelsRange val="0"/>
                </c:ext>
                <c:ext xmlns:c16="http://schemas.microsoft.com/office/drawing/2014/chart" uri="{C3380CC4-5D6E-409C-BE32-E72D297353CC}">
                  <c16:uniqueId val="{00000014-F996-4B50-AB4A-F5FC5E842922}"/>
                </c:ext>
              </c:extLst>
            </c:dLbl>
            <c:dLbl>
              <c:idx val="1"/>
              <c:layout>
                <c:manualLayout>
                  <c:x val="3.3104556057459128E-2"/>
                  <c:y val="-0.11147465797238544"/>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85E6002D-8EF5-4514-A848-61D85D869A76}"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8CB835A0-E576-48E0-A61E-F2A58493E3A0}"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B640E13A-5382-4BDC-ACCF-A9074BF21201}"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5032268736769155"/>
                      <c:h val="0.12419977525073993"/>
                    </c:manualLayout>
                  </c15:layout>
                  <c15:dlblFieldTable/>
                  <c15:showDataLabelsRange val="0"/>
                </c:ext>
                <c:ext xmlns:c16="http://schemas.microsoft.com/office/drawing/2014/chart" uri="{C3380CC4-5D6E-409C-BE32-E72D297353CC}">
                  <c16:uniqueId val="{00000016-F996-4B50-AB4A-F5FC5E842922}"/>
                </c:ext>
              </c:extLst>
            </c:dLbl>
            <c:dLbl>
              <c:idx val="2"/>
              <c:layout>
                <c:manualLayout>
                  <c:x val="5.8728897742890036E-2"/>
                  <c:y val="4.6893848989756279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67245B3A-6704-4802-BB49-56F9CC86527E}"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CE017850-C062-4103-9749-EC28018F9F05}"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D4E676F2-4C3F-4FCA-834A-AB0367C1461B}"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6480074010600079"/>
                      <c:h val="0.11998429278733816"/>
                    </c:manualLayout>
                  </c15:layout>
                  <c15:dlblFieldTable/>
                  <c15:showDataLabelsRange val="0"/>
                </c:ext>
                <c:ext xmlns:c16="http://schemas.microsoft.com/office/drawing/2014/chart" uri="{C3380CC4-5D6E-409C-BE32-E72D297353CC}">
                  <c16:uniqueId val="{00000018-F996-4B50-AB4A-F5FC5E842922}"/>
                </c:ext>
              </c:extLst>
            </c:dLbl>
            <c:dLbl>
              <c:idx val="3"/>
              <c:layout>
                <c:manualLayout>
                  <c:x val="4.3228864811288389E-2"/>
                  <c:y val="4.24639600146672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9CA54342-A6D5-40C7-A6F9-0262231CEB87}"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D19D74AD-7935-48A9-BB3F-C81C99462C91}"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ACAAA5A9-D995-4217-82B9-0C1DD2BBF379}"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609270017292054"/>
                      <c:h val="0.11736534066642476"/>
                    </c:manualLayout>
                  </c15:layout>
                  <c15:dlblFieldTable/>
                  <c15:showDataLabelsRange val="0"/>
                </c:ext>
                <c:ext xmlns:c16="http://schemas.microsoft.com/office/drawing/2014/chart" uri="{C3380CC4-5D6E-409C-BE32-E72D297353CC}">
                  <c16:uniqueId val="{0000001A-F996-4B50-AB4A-F5FC5E842922}"/>
                </c:ext>
              </c:extLst>
            </c:dLbl>
            <c:dLbl>
              <c:idx val="4"/>
              <c:layout>
                <c:manualLayout>
                  <c:x val="-0.26188902778292777"/>
                  <c:y val="-1.5256987664026238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C66AE565-C52F-4C60-8550-FE9678FD4013}"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F7A813AD-E23A-40BE-AA43-1997C2ECCB81}"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F5F4B450-D678-42C3-96E6-82CDA18E87DB}"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21440656830530591"/>
                      <c:h val="0.12432346763866835"/>
                    </c:manualLayout>
                  </c15:layout>
                  <c15:dlblFieldTable/>
                  <c15:showDataLabelsRange val="0"/>
                </c:ext>
                <c:ext xmlns:c16="http://schemas.microsoft.com/office/drawing/2014/chart" uri="{C3380CC4-5D6E-409C-BE32-E72D297353CC}">
                  <c16:uniqueId val="{0000001C-F996-4B50-AB4A-F5FC5E842922}"/>
                </c:ext>
              </c:extLst>
            </c:dLbl>
            <c:dLbl>
              <c:idx val="5"/>
              <c:layout>
                <c:manualLayout>
                  <c:x val="-7.8028957575046881E-2"/>
                  <c:y val="-5.3546197021925451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E95E3683-0A4E-4C8C-AACB-524685F5253B}"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5EF083BC-3502-465B-86C4-FFE23A1B8397}"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6FE2A125-B0A6-4CC7-9D6F-40BC5AE34E74}"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55578367815006"/>
                      <c:h val="0.13974907460123065"/>
                    </c:manualLayout>
                  </c15:layout>
                  <c15:dlblFieldTable/>
                  <c15:showDataLabelsRange val="0"/>
                </c:ext>
                <c:ext xmlns:c16="http://schemas.microsoft.com/office/drawing/2014/chart" uri="{C3380CC4-5D6E-409C-BE32-E72D297353CC}">
                  <c16:uniqueId val="{0000001E-F996-4B50-AB4A-F5FC5E842922}"/>
                </c:ext>
              </c:extLst>
            </c:dLbl>
            <c:dLbl>
              <c:idx val="6"/>
              <c:layout>
                <c:manualLayout>
                  <c:x val="-4.1859536644745562E-3"/>
                  <c:y val="-1.4636709530125693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B9DA79E7-C118-44B5-A0FA-2B710D03575B}" type="CATEGORYNAME">
                      <a:rPr lang="en-US" sz="1200" b="1" i="0" baseline="0" dirty="0">
                        <a:solidFill>
                          <a:schemeClr val="tx1"/>
                        </a:solidFill>
                      </a:rPr>
                      <a:pPr>
                        <a:defRPr sz="1200">
                          <a:solidFill>
                            <a:schemeClr val="tx1"/>
                          </a:solidFill>
                        </a:defRPr>
                      </a:pPr>
                      <a:t>[CATEGORY NAME]</a:t>
                    </a:fld>
                    <a:endParaRPr lang="en-US" sz="1200" b="1" i="0" baseline="0" dirty="0">
                      <a:solidFill>
                        <a:schemeClr val="tx1"/>
                      </a:solidFill>
                    </a:endParaRPr>
                  </a:p>
                  <a:p>
                    <a:pPr>
                      <a:defRPr sz="1200">
                        <a:solidFill>
                          <a:schemeClr val="tx1"/>
                        </a:solidFill>
                      </a:defRPr>
                    </a:pPr>
                    <a:fld id="{4452F6F9-9752-4C04-B26D-5B882D84DB10}" type="VALUE">
                      <a:rPr lang="en-US" sz="1200" b="0" i="0" baseline="0" dirty="0">
                        <a:solidFill>
                          <a:schemeClr val="tx1"/>
                        </a:solidFill>
                      </a:rPr>
                      <a:pPr>
                        <a:defRPr sz="1200">
                          <a:solidFill>
                            <a:schemeClr val="tx1"/>
                          </a:solidFill>
                        </a:defRPr>
                      </a:pPr>
                      <a:t>[VALUE]</a:t>
                    </a:fld>
                    <a:endParaRPr lang="en-US" sz="1200" b="0" i="0" baseline="0" dirty="0">
                      <a:solidFill>
                        <a:schemeClr val="tx1"/>
                      </a:solidFill>
                    </a:endParaRPr>
                  </a:p>
                  <a:p>
                    <a:pPr>
                      <a:defRPr sz="1200">
                        <a:solidFill>
                          <a:schemeClr val="tx1"/>
                        </a:solidFill>
                      </a:defRPr>
                    </a:pPr>
                    <a:fld id="{F6F98516-9AF8-4723-BD15-58F10752D4A7}" type="PERCENTAGE">
                      <a:rPr lang="en-US" sz="1200" b="0" i="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6975571862765465"/>
                      <c:h val="0.13807339642473554"/>
                    </c:manualLayout>
                  </c15:layout>
                  <c15:dlblFieldTable/>
                  <c15:showDataLabelsRange val="0"/>
                </c:ext>
                <c:ext xmlns:c16="http://schemas.microsoft.com/office/drawing/2014/chart" uri="{C3380CC4-5D6E-409C-BE32-E72D297353CC}">
                  <c16:uniqueId val="{00000020-F996-4B50-AB4A-F5FC5E842922}"/>
                </c:ext>
              </c:extLst>
            </c:dLbl>
            <c:dLbl>
              <c:idx val="7"/>
              <c:layout>
                <c:manualLayout>
                  <c:x val="3.3580159497313085E-2"/>
                  <c:y val="-0.14708477880092177"/>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22684021-0B69-403A-B41B-6C505275D20F}" type="CATEGORYNAME">
                      <a:rPr lang="en-US" sz="1200" b="1" i="0" baseline="0" dirty="0">
                        <a:solidFill>
                          <a:schemeClr val="tx1"/>
                        </a:solidFill>
                      </a:rPr>
                      <a:pPr>
                        <a:defRPr sz="1200">
                          <a:solidFill>
                            <a:schemeClr val="tx1"/>
                          </a:solidFill>
                        </a:defRPr>
                      </a:pPr>
                      <a:t>[CATEGORY NAME]</a:t>
                    </a:fld>
                    <a:endParaRPr lang="en-US" sz="1200" b="1" i="0" baseline="0" dirty="0">
                      <a:solidFill>
                        <a:schemeClr val="tx1"/>
                      </a:solidFill>
                    </a:endParaRPr>
                  </a:p>
                  <a:p>
                    <a:pPr>
                      <a:defRPr sz="1200">
                        <a:solidFill>
                          <a:schemeClr val="tx1"/>
                        </a:solidFill>
                      </a:defRPr>
                    </a:pPr>
                    <a:fld id="{8505CED0-3246-4CBD-A789-3BC3EA2FCEA8}" type="VALUE">
                      <a:rPr lang="en-US" sz="1200" b="0" i="0" baseline="0" dirty="0">
                        <a:solidFill>
                          <a:schemeClr val="tx1"/>
                        </a:solidFill>
                      </a:rPr>
                      <a:pPr>
                        <a:defRPr sz="1200">
                          <a:solidFill>
                            <a:schemeClr val="tx1"/>
                          </a:solidFill>
                        </a:defRPr>
                      </a:pPr>
                      <a:t>[VALUE]</a:t>
                    </a:fld>
                    <a:endParaRPr lang="en-US" sz="1200" b="0" i="0" baseline="0" dirty="0">
                      <a:solidFill>
                        <a:schemeClr val="tx1"/>
                      </a:solidFill>
                    </a:endParaRPr>
                  </a:p>
                  <a:p>
                    <a:pPr>
                      <a:defRPr sz="1200">
                        <a:solidFill>
                          <a:schemeClr val="tx1"/>
                        </a:solidFill>
                      </a:defRPr>
                    </a:pPr>
                    <a:fld id="{3B2C47EC-C7A3-4B6F-B391-1365C0953C69}" type="PERCENTAGE">
                      <a:rPr lang="en-US" sz="1200" b="0" i="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20679725189593751"/>
                      <c:h val="0.1182701877638978"/>
                    </c:manualLayout>
                  </c15:layout>
                  <c15:dlblFieldTable/>
                  <c15:showDataLabelsRange val="0"/>
                </c:ext>
                <c:ext xmlns:c16="http://schemas.microsoft.com/office/drawing/2014/chart" uri="{C3380CC4-5D6E-409C-BE32-E72D297353CC}">
                  <c16:uniqueId val="{00000022-F996-4B50-AB4A-F5FC5E842922}"/>
                </c:ext>
              </c:extLst>
            </c:dLbl>
            <c:dLbl>
              <c:idx val="8"/>
              <c:layout>
                <c:manualLayout>
                  <c:x val="9.3120130504612694E-2"/>
                  <c:y val="-6.3857878243973459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fld id="{FDC51607-8CDA-452F-9582-D52AA16D3D23}" type="CATEGORYNAME">
                      <a:rPr lang="en-US" sz="1200" b="1" baseline="0" dirty="0">
                        <a:solidFill>
                          <a:schemeClr val="tx1"/>
                        </a:solidFill>
                      </a:rPr>
                      <a:pPr>
                        <a:defRPr sz="1200">
                          <a:solidFill>
                            <a:schemeClr val="tx1"/>
                          </a:solidFill>
                        </a:defRPr>
                      </a:pPr>
                      <a:t>[CATEGORY NAME]</a:t>
                    </a:fld>
                    <a:endParaRPr lang="en-US" sz="1200" b="1" baseline="0" dirty="0">
                      <a:solidFill>
                        <a:schemeClr val="tx1"/>
                      </a:solidFill>
                    </a:endParaRPr>
                  </a:p>
                  <a:p>
                    <a:pPr>
                      <a:defRPr sz="1200">
                        <a:solidFill>
                          <a:schemeClr val="tx1"/>
                        </a:solidFill>
                      </a:defRPr>
                    </a:pPr>
                    <a:fld id="{79CA08FE-8688-475A-8DC2-FF29F149974F}" type="VALUE">
                      <a:rPr lang="en-US" sz="1200" b="0" baseline="0" dirty="0">
                        <a:solidFill>
                          <a:schemeClr val="tx1"/>
                        </a:solidFill>
                      </a:rPr>
                      <a:pPr>
                        <a:defRPr sz="1200">
                          <a:solidFill>
                            <a:schemeClr val="tx1"/>
                          </a:solidFill>
                        </a:defRPr>
                      </a:pPr>
                      <a:t>[VALUE]</a:t>
                    </a:fld>
                    <a:endParaRPr lang="en-US" sz="1200" b="0" baseline="0" dirty="0">
                      <a:solidFill>
                        <a:schemeClr val="tx1"/>
                      </a:solidFill>
                    </a:endParaRPr>
                  </a:p>
                  <a:p>
                    <a:pPr>
                      <a:defRPr sz="1200">
                        <a:solidFill>
                          <a:schemeClr val="tx1"/>
                        </a:solidFill>
                      </a:defRPr>
                    </a:pPr>
                    <a:fld id="{1AC4AE5E-791D-45F0-A20B-CA05D4116BFE}" type="PERCENTAGE">
                      <a:rPr lang="en-US" sz="1200" b="0" baseline="0" dirty="0">
                        <a:solidFill>
                          <a:schemeClr val="tx1"/>
                        </a:solidFill>
                      </a:rPr>
                      <a:pPr>
                        <a:defRPr sz="1200">
                          <a:solidFill>
                            <a:schemeClr val="tx1"/>
                          </a:solidFill>
                        </a:defRPr>
                      </a:pPr>
                      <a:t>[PERCENTAGE]</a:t>
                    </a:fld>
                    <a:endParaRPr lang="en-US"/>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8034005391978336"/>
                      <c:h val="0.12714392173311578"/>
                    </c:manualLayout>
                  </c15:layout>
                  <c15:dlblFieldTable/>
                  <c15:showDataLabelsRange val="0"/>
                </c:ext>
                <c:ext xmlns:c16="http://schemas.microsoft.com/office/drawing/2014/chart" uri="{C3380CC4-5D6E-409C-BE32-E72D297353CC}">
                  <c16:uniqueId val="{00000024-F996-4B50-AB4A-F5FC5E842922}"/>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Sheet1!$B$1:$J$1</c:f>
              <c:strCache>
                <c:ptCount val="9"/>
                <c:pt idx="0">
                  <c:v>Medicaid</c:v>
                </c:pt>
                <c:pt idx="1">
                  <c:v>Legislative</c:v>
                </c:pt>
                <c:pt idx="2">
                  <c:v>Mental Health</c:v>
                </c:pt>
                <c:pt idx="3">
                  <c:v>Judicial</c:v>
                </c:pt>
                <c:pt idx="4">
                  <c:v>Human Resources</c:v>
                </c:pt>
                <c:pt idx="5">
                  <c:v>Corrections</c:v>
                </c:pt>
                <c:pt idx="6">
                  <c:v>Public Health</c:v>
                </c:pt>
                <c:pt idx="7">
                  <c:v>Law Enforcement</c:v>
                </c:pt>
                <c:pt idx="8">
                  <c:v>All Other</c:v>
                </c:pt>
              </c:strCache>
            </c:strRef>
          </c:cat>
          <c:val>
            <c:numRef>
              <c:f>Sheet1!$B$3:$J$3</c:f>
              <c:numCache>
                <c:formatCode>0.00%</c:formatCode>
                <c:ptCount val="9"/>
                <c:pt idx="0">
                  <c:v>0.28638743276245704</c:v>
                </c:pt>
                <c:pt idx="1">
                  <c:v>1.5344115004278285E-2</c:v>
                </c:pt>
                <c:pt idx="2">
                  <c:v>7.016706453386487E-2</c:v>
                </c:pt>
                <c:pt idx="3">
                  <c:v>6.5202170358390224E-2</c:v>
                </c:pt>
                <c:pt idx="4">
                  <c:v>4.0421246631547433E-2</c:v>
                </c:pt>
                <c:pt idx="5">
                  <c:v>0.21959657540774699</c:v>
                </c:pt>
                <c:pt idx="6">
                  <c:v>3.7489899023146103E-2</c:v>
                </c:pt>
                <c:pt idx="7">
                  <c:v>3.7955556029379819E-2</c:v>
                </c:pt>
                <c:pt idx="8">
                  <c:v>0.2274359402491892</c:v>
                </c:pt>
              </c:numCache>
            </c:numRef>
          </c:val>
          <c:extLst>
            <c:ext xmlns:c16="http://schemas.microsoft.com/office/drawing/2014/chart" uri="{C3380CC4-5D6E-409C-BE32-E72D297353CC}">
              <c16:uniqueId val="{00000025-F996-4B50-AB4A-F5FC5E842922}"/>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656" b="1" i="0" u="none" strike="noStrike" kern="1200" baseline="0">
              <a:solidFill>
                <a:schemeClr val="tx1"/>
              </a:solidFill>
              <a:latin typeface="Arial"/>
              <a:ea typeface="Arial"/>
              <a:cs typeface="Arial"/>
            </a:defRPr>
          </a:pPr>
          <a:endParaRPr lang="en-US"/>
        </a:p>
      </c:txPr>
    </c:title>
    <c:autoTitleDeleted val="0"/>
    <c:view3D>
      <c:rotX val="40"/>
      <c:rotY val="130"/>
      <c:rAngAx val="0"/>
      <c:perspective val="60"/>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0560586176727909E-2"/>
          <c:y val="0.2183394827526193"/>
          <c:w val="0.85943941382327227"/>
          <c:h val="0.64315900309791496"/>
        </c:manualLayout>
      </c:layout>
      <c:pie3DChart>
        <c:varyColors val="1"/>
        <c:ser>
          <c:idx val="0"/>
          <c:order val="0"/>
          <c:tx>
            <c:strRef>
              <c:f>Sheet1!$A$2</c:f>
              <c:strCache>
                <c:ptCount val="1"/>
              </c:strCache>
            </c:strRef>
          </c:tx>
          <c:dPt>
            <c:idx val="0"/>
            <c:bubble3D val="0"/>
            <c:spPr>
              <a:solidFill>
                <a:schemeClr val="accent1"/>
              </a:solidFill>
              <a:ln>
                <a:noFill/>
              </a:ln>
              <a:effectLst/>
              <a:sp3d/>
            </c:spPr>
            <c:extLst>
              <c:ext xmlns:c16="http://schemas.microsoft.com/office/drawing/2014/chart" uri="{C3380CC4-5D6E-409C-BE32-E72D297353CC}">
                <c16:uniqueId val="{00000001-0D89-4B64-A2D3-B7116B41B5AA}"/>
              </c:ext>
            </c:extLst>
          </c:dPt>
          <c:dPt>
            <c:idx val="1"/>
            <c:bubble3D val="0"/>
            <c:spPr>
              <a:solidFill>
                <a:schemeClr val="accent2"/>
              </a:solidFill>
              <a:ln>
                <a:noFill/>
              </a:ln>
              <a:effectLst/>
              <a:sp3d/>
            </c:spPr>
            <c:extLst>
              <c:ext xmlns:c16="http://schemas.microsoft.com/office/drawing/2014/chart" uri="{C3380CC4-5D6E-409C-BE32-E72D297353CC}">
                <c16:uniqueId val="{00000003-0D89-4B64-A2D3-B7116B41B5AA}"/>
              </c:ext>
            </c:extLst>
          </c:dPt>
          <c:dPt>
            <c:idx val="2"/>
            <c:bubble3D val="0"/>
            <c:spPr>
              <a:solidFill>
                <a:schemeClr val="accent3"/>
              </a:solidFill>
              <a:ln>
                <a:noFill/>
              </a:ln>
              <a:effectLst/>
              <a:sp3d/>
            </c:spPr>
            <c:extLst>
              <c:ext xmlns:c16="http://schemas.microsoft.com/office/drawing/2014/chart" uri="{C3380CC4-5D6E-409C-BE32-E72D297353CC}">
                <c16:uniqueId val="{00000005-0D89-4B64-A2D3-B7116B41B5AA}"/>
              </c:ext>
            </c:extLst>
          </c:dPt>
          <c:dPt>
            <c:idx val="3"/>
            <c:bubble3D val="0"/>
            <c:spPr>
              <a:solidFill>
                <a:schemeClr val="accent4"/>
              </a:solidFill>
              <a:ln>
                <a:noFill/>
              </a:ln>
              <a:effectLst/>
              <a:sp3d/>
            </c:spPr>
            <c:extLst>
              <c:ext xmlns:c16="http://schemas.microsoft.com/office/drawing/2014/chart" uri="{C3380CC4-5D6E-409C-BE32-E72D297353CC}">
                <c16:uniqueId val="{00000007-0D89-4B64-A2D3-B7116B41B5AA}"/>
              </c:ext>
            </c:extLst>
          </c:dPt>
          <c:dLbls>
            <c:dLbl>
              <c:idx val="0"/>
              <c:layout>
                <c:manualLayout>
                  <c:x val="-2.0528578450271E-2"/>
                  <c:y val="7.170506993494967E-2"/>
                </c:manualLayout>
              </c:layout>
              <c:tx>
                <c:rich>
                  <a:bodyPr/>
                  <a:lstStyle/>
                  <a:p>
                    <a:r>
                      <a:rPr lang="en-US" b="1" dirty="0">
                        <a:solidFill>
                          <a:schemeClr val="tx1"/>
                        </a:solidFill>
                      </a:rPr>
                      <a:t>All Other</a:t>
                    </a:r>
                  </a:p>
                  <a:p>
                    <a:r>
                      <a:rPr lang="en-US" dirty="0">
                        <a:solidFill>
                          <a:schemeClr val="tx1"/>
                        </a:solidFill>
                      </a:rPr>
                      <a:t>$552,413,016</a:t>
                    </a:r>
                  </a:p>
                  <a:p>
                    <a:r>
                      <a:rPr lang="en-US" dirty="0">
                        <a:solidFill>
                          <a:schemeClr val="tx1"/>
                        </a:solidFill>
                      </a:rPr>
                      <a:t> 6.28%</a:t>
                    </a:r>
                  </a:p>
                </c:rich>
              </c:tx>
              <c:dLblPos val="bestFit"/>
              <c:showLegendKey val="0"/>
              <c:showVal val="1"/>
              <c:showCatName val="1"/>
              <c:showSerName val="0"/>
              <c:showPercent val="0"/>
              <c:showBubbleSize val="0"/>
              <c:extLst>
                <c:ext xmlns:c15="http://schemas.microsoft.com/office/drawing/2012/chart" uri="{CE6537A1-D6FC-4f65-9D91-7224C49458BB}">
                  <c15:layout>
                    <c:manualLayout>
                      <c:w val="0.24742570537543634"/>
                      <c:h val="0.15883746743754873"/>
                    </c:manualLayout>
                  </c15:layout>
                  <c15:showDataLabelsRange val="0"/>
                </c:ext>
                <c:ext xmlns:c16="http://schemas.microsoft.com/office/drawing/2014/chart" uri="{C3380CC4-5D6E-409C-BE32-E72D297353CC}">
                  <c16:uniqueId val="{00000001-0D89-4B64-A2D3-B7116B41B5AA}"/>
                </c:ext>
              </c:extLst>
            </c:dLbl>
            <c:dLbl>
              <c:idx val="1"/>
              <c:layout>
                <c:manualLayout>
                  <c:x val="0"/>
                  <c:y val="-0.14559779364897896"/>
                </c:manualLayout>
              </c:layout>
              <c:tx>
                <c:rich>
                  <a:bodyPr/>
                  <a:lstStyle/>
                  <a:p>
                    <a:r>
                      <a:rPr lang="en-US" b="1" dirty="0">
                        <a:solidFill>
                          <a:schemeClr val="tx1"/>
                        </a:solidFill>
                      </a:rPr>
                      <a:t>K-12</a:t>
                    </a:r>
                  </a:p>
                  <a:p>
                    <a:r>
                      <a:rPr lang="en-US" dirty="0">
                        <a:solidFill>
                          <a:schemeClr val="tx1"/>
                        </a:solidFill>
                      </a:rPr>
                      <a:t>$5,989,211,987</a:t>
                    </a:r>
                  </a:p>
                  <a:p>
                    <a:r>
                      <a:rPr lang="en-US" dirty="0">
                        <a:solidFill>
                          <a:schemeClr val="tx1"/>
                        </a:solidFill>
                      </a:rPr>
                      <a:t>68.10%</a:t>
                    </a:r>
                  </a:p>
                </c:rich>
              </c:tx>
              <c:dLblPos val="bestFit"/>
              <c:showLegendKey val="0"/>
              <c:showVal val="0"/>
              <c:showCatName val="0"/>
              <c:showSerName val="0"/>
              <c:showPercent val="0"/>
              <c:showBubbleSize val="0"/>
              <c:extLst>
                <c:ext xmlns:c15="http://schemas.microsoft.com/office/drawing/2012/chart" uri="{CE6537A1-D6FC-4f65-9D91-7224C49458BB}">
                  <c15:layout>
                    <c:manualLayout>
                      <c:w val="0.25523938396063378"/>
                      <c:h val="0.20496880160620395"/>
                    </c:manualLayout>
                  </c15:layout>
                  <c15:showDataLabelsRange val="0"/>
                </c:ext>
                <c:ext xmlns:c16="http://schemas.microsoft.com/office/drawing/2014/chart" uri="{C3380CC4-5D6E-409C-BE32-E72D297353CC}">
                  <c16:uniqueId val="{00000003-0D89-4B64-A2D3-B7116B41B5AA}"/>
                </c:ext>
              </c:extLst>
            </c:dLbl>
            <c:dLbl>
              <c:idx val="2"/>
              <c:layout>
                <c:manualLayout>
                  <c:x val="-5.8466884099894756E-2"/>
                  <c:y val="-0.23205083890968697"/>
                </c:manualLayout>
              </c:layout>
              <c:tx>
                <c:rich>
                  <a:bodyPr/>
                  <a:lstStyle/>
                  <a:p>
                    <a:r>
                      <a:rPr lang="en-US" b="1" dirty="0">
                        <a:solidFill>
                          <a:schemeClr val="tx1"/>
                        </a:solidFill>
                      </a:rPr>
                      <a:t>Higher Education </a:t>
                    </a:r>
                    <a:r>
                      <a:rPr lang="en-US" dirty="0">
                        <a:solidFill>
                          <a:schemeClr val="tx1"/>
                        </a:solidFill>
                      </a:rPr>
                      <a:t>$2,256,969,038</a:t>
                    </a:r>
                  </a:p>
                  <a:p>
                    <a:r>
                      <a:rPr lang="en-US" dirty="0">
                        <a:solidFill>
                          <a:schemeClr val="tx1"/>
                        </a:solidFill>
                      </a:rPr>
                      <a:t> 25.62%</a:t>
                    </a:r>
                  </a:p>
                </c:rich>
              </c:tx>
              <c:dLblPos val="bestFit"/>
              <c:showLegendKey val="0"/>
              <c:showVal val="1"/>
              <c:showCatName val="1"/>
              <c:showSerName val="0"/>
              <c:showPercent val="0"/>
              <c:showBubbleSize val="0"/>
              <c:extLst>
                <c:ext xmlns:c15="http://schemas.microsoft.com/office/drawing/2012/chart" uri="{CE6537A1-D6FC-4f65-9D91-7224C49458BB}">
                  <c15:layout>
                    <c:manualLayout>
                      <c:w val="0.27451884728896725"/>
                      <c:h val="0.16516241173773846"/>
                    </c:manualLayout>
                  </c15:layout>
                  <c15:showDataLabelsRange val="0"/>
                </c:ext>
                <c:ext xmlns:c16="http://schemas.microsoft.com/office/drawing/2014/chart" uri="{C3380CC4-5D6E-409C-BE32-E72D297353CC}">
                  <c16:uniqueId val="{00000005-0D89-4B64-A2D3-B7116B41B5AA}"/>
                </c:ext>
              </c:extLst>
            </c:dLbl>
            <c:dLbl>
              <c:idx val="3"/>
              <c:layout>
                <c:manualLayout>
                  <c:x val="8.3993676926747848E-2"/>
                  <c:y val="-2.0136770013123358E-2"/>
                </c:manualLayout>
              </c:layout>
              <c:tx>
                <c:rich>
                  <a:bodyPr/>
                  <a:lstStyle/>
                  <a:p>
                    <a:r>
                      <a:rPr lang="en-US"/>
                      <a:t>Community Colleges $368,341,145 </a:t>
                    </a:r>
                  </a:p>
                  <a:p>
                    <a:r>
                      <a:rPr lang="en-US"/>
                      <a:t>5.74%</a:t>
                    </a:r>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0D89-4B64-A2D3-B7116B41B5AA}"/>
                </c:ext>
              </c:extLst>
            </c:dLbl>
            <c:spPr>
              <a:noFill/>
              <a:ln w="25274">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Arial"/>
                    <a:cs typeface="Arial"/>
                  </a:defRPr>
                </a:pPr>
                <a:endParaRPr lang="en-US"/>
              </a:p>
            </c:txPr>
            <c:showLegendKey val="0"/>
            <c:showVal val="1"/>
            <c:showCatName val="1"/>
            <c:showSerName val="0"/>
            <c:showPercent val="0"/>
            <c:showBubbleSize val="0"/>
            <c:showLeaderLines val="1"/>
            <c:leaderLines>
              <c:spPr>
                <a:ln w="12700" cap="flat" cmpd="sng" algn="ctr">
                  <a:solidFill>
                    <a:schemeClr val="tx1"/>
                  </a:solidFill>
                  <a:prstDash val="solid"/>
                  <a:round/>
                </a:ln>
                <a:effectLst/>
              </c:spPr>
            </c:leaderLines>
            <c:extLst>
              <c:ext xmlns:c15="http://schemas.microsoft.com/office/drawing/2012/chart" uri="{CE6537A1-D6FC-4f65-9D91-7224C49458BB}"/>
            </c:extLst>
          </c:dLbls>
          <c:cat>
            <c:strRef>
              <c:f>Sheet1!$B$1:$D$1</c:f>
              <c:strCache>
                <c:ptCount val="3"/>
                <c:pt idx="0">
                  <c:v>All Other</c:v>
                </c:pt>
                <c:pt idx="1">
                  <c:v>K-12 Foundation Program</c:v>
                </c:pt>
                <c:pt idx="2">
                  <c:v>Higher Education (Including Universities and Community Colleges)</c:v>
                </c:pt>
              </c:strCache>
            </c:strRef>
          </c:cat>
          <c:val>
            <c:numRef>
              <c:f>Sheet1!$B$2:$D$2</c:f>
              <c:numCache>
                <c:formatCode>0.00%</c:formatCode>
                <c:ptCount val="3"/>
                <c:pt idx="0">
                  <c:v>6.2799999999999995E-2</c:v>
                </c:pt>
                <c:pt idx="1">
                  <c:v>0.68069999999999997</c:v>
                </c:pt>
                <c:pt idx="2">
                  <c:v>0.25650000000000001</c:v>
                </c:pt>
              </c:numCache>
            </c:numRef>
          </c:val>
          <c:extLst>
            <c:ext xmlns:c16="http://schemas.microsoft.com/office/drawing/2014/chart" uri="{C3380CC4-5D6E-409C-BE32-E72D297353CC}">
              <c16:uniqueId val="{00000008-0D89-4B64-A2D3-B7116B41B5AA}"/>
            </c:ext>
          </c:extLst>
        </c:ser>
        <c:dLbls>
          <c:showLegendKey val="0"/>
          <c:showVal val="1"/>
          <c:showCatName val="1"/>
          <c:showSerName val="0"/>
          <c:showPercent val="0"/>
          <c:showBubbleSize val="0"/>
          <c:showLeaderLines val="1"/>
        </c:dLbls>
      </c:pie3DChart>
      <c:spPr>
        <a:noFill/>
        <a:ln w="25393">
          <a:noFill/>
        </a:ln>
        <a:effectLst/>
      </c:spPr>
    </c:plotArea>
    <c:plotVisOnly val="1"/>
    <c:dispBlanksAs val="zero"/>
    <c:showDLblsOverMax val="0"/>
  </c:chart>
  <c:spPr>
    <a:noFill/>
    <a:ln w="6350" cap="flat" cmpd="sng" algn="ctr">
      <a:noFill/>
      <a:prstDash val="solid"/>
    </a:ln>
    <a:effectLst/>
  </c:spPr>
  <c:txPr>
    <a:bodyPr/>
    <a:lstStyle/>
    <a:p>
      <a:pPr>
        <a:defRPr sz="2213" b="1" i="0" u="none" strike="noStrike" baseline="0">
          <a:solidFill>
            <a:schemeClr val="tx1"/>
          </a:solidFill>
          <a:latin typeface="Arial"/>
          <a:ea typeface="Arial"/>
          <a:cs typeface="Aria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4F713ED-DDE0-4AF0-B747-B3D36AAED280}" type="datetimeFigureOut">
              <a:rPr lang="en-US" smtClean="0"/>
              <a:t>11/27/2023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2BAB603-E228-4D31-A0F9-7125E9DDF7A1}" type="slidenum">
              <a:rPr lang="en-US" smtClean="0"/>
              <a:t>‹#›</a:t>
            </a:fld>
            <a:endParaRPr lang="en-US"/>
          </a:p>
        </p:txBody>
      </p:sp>
    </p:spTree>
    <p:extLst>
      <p:ext uri="{BB962C8B-B14F-4D97-AF65-F5344CB8AC3E}">
        <p14:creationId xmlns:p14="http://schemas.microsoft.com/office/powerpoint/2010/main" val="50724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of how many bills were introduced, and how many passed this year. Orange is passed, blue is filed. Almost half of all introduced bills were passed this year. </a:t>
            </a:r>
          </a:p>
        </p:txBody>
      </p:sp>
      <p:sp>
        <p:nvSpPr>
          <p:cNvPr id="4" name="Slide Number Placeholder 3"/>
          <p:cNvSpPr>
            <a:spLocks noGrp="1"/>
          </p:cNvSpPr>
          <p:nvPr>
            <p:ph type="sldNum" sz="quarter" idx="5"/>
          </p:nvPr>
        </p:nvSpPr>
        <p:spPr/>
        <p:txBody>
          <a:bodyPr/>
          <a:lstStyle/>
          <a:p>
            <a:fld id="{22BAB603-E228-4D31-A0F9-7125E9DDF7A1}" type="slidenum">
              <a:rPr lang="en-US" smtClean="0"/>
              <a:t>2</a:t>
            </a:fld>
            <a:endParaRPr lang="en-US"/>
          </a:p>
        </p:txBody>
      </p:sp>
    </p:spTree>
    <p:extLst>
      <p:ext uri="{BB962C8B-B14F-4D97-AF65-F5344CB8AC3E}">
        <p14:creationId xmlns:p14="http://schemas.microsoft.com/office/powerpoint/2010/main" val="1317750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Takeaway here is the </a:t>
            </a:r>
            <a:r>
              <a:rPr lang="en-US" dirty="0" err="1"/>
              <a:t>mens</a:t>
            </a:r>
            <a:r>
              <a:rPr lang="en-US" dirty="0"/>
              <a:t> rea: Knowingly selling, furnishing, or serving alcoholic beverage to a visibly intoxicated person means the server is NOT exempt from liability. This is a new standard in liability and replaces former strict liability.</a:t>
            </a:r>
          </a:p>
        </p:txBody>
      </p:sp>
      <p:sp>
        <p:nvSpPr>
          <p:cNvPr id="4" name="Slide Number Placeholder 3"/>
          <p:cNvSpPr>
            <a:spLocks noGrp="1"/>
          </p:cNvSpPr>
          <p:nvPr>
            <p:ph type="sldNum" sz="quarter" idx="5"/>
          </p:nvPr>
        </p:nvSpPr>
        <p:spPr/>
        <p:txBody>
          <a:bodyPr/>
          <a:lstStyle/>
          <a:p>
            <a:fld id="{22BAB603-E228-4D31-A0F9-7125E9DDF7A1}" type="slidenum">
              <a:rPr lang="en-US" smtClean="0"/>
              <a:t>13</a:t>
            </a:fld>
            <a:endParaRPr lang="en-US"/>
          </a:p>
        </p:txBody>
      </p:sp>
    </p:spTree>
    <p:extLst>
      <p:ext uri="{BB962C8B-B14F-4D97-AF65-F5344CB8AC3E}">
        <p14:creationId xmlns:p14="http://schemas.microsoft.com/office/powerpoint/2010/main" val="1365502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BAB603-E228-4D31-A0F9-7125E9DDF7A1}" type="slidenum">
              <a:rPr lang="en-US" smtClean="0"/>
              <a:t>14</a:t>
            </a:fld>
            <a:endParaRPr lang="en-US"/>
          </a:p>
        </p:txBody>
      </p:sp>
    </p:spTree>
    <p:extLst>
      <p:ext uri="{BB962C8B-B14F-4D97-AF65-F5344CB8AC3E}">
        <p14:creationId xmlns:p14="http://schemas.microsoft.com/office/powerpoint/2010/main" val="2719771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deal with Title 7/Commercial Code, there have been some updates. Adopts the Uniform Commercial Code Amendments. You should review.</a:t>
            </a:r>
          </a:p>
        </p:txBody>
      </p:sp>
      <p:sp>
        <p:nvSpPr>
          <p:cNvPr id="4" name="Slide Number Placeholder 3"/>
          <p:cNvSpPr>
            <a:spLocks noGrp="1"/>
          </p:cNvSpPr>
          <p:nvPr>
            <p:ph type="sldNum" sz="quarter" idx="5"/>
          </p:nvPr>
        </p:nvSpPr>
        <p:spPr/>
        <p:txBody>
          <a:bodyPr/>
          <a:lstStyle/>
          <a:p>
            <a:fld id="{22BAB603-E228-4D31-A0F9-7125E9DDF7A1}" type="slidenum">
              <a:rPr lang="en-US" smtClean="0"/>
              <a:t>16</a:t>
            </a:fld>
            <a:endParaRPr lang="en-US"/>
          </a:p>
        </p:txBody>
      </p:sp>
    </p:spTree>
    <p:extLst>
      <p:ext uri="{BB962C8B-B14F-4D97-AF65-F5344CB8AC3E}">
        <p14:creationId xmlns:p14="http://schemas.microsoft.com/office/powerpoint/2010/main" val="1525128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Amends Chapter 3A of Title 10A</a:t>
            </a:r>
          </a:p>
        </p:txBody>
      </p:sp>
      <p:sp>
        <p:nvSpPr>
          <p:cNvPr id="4" name="Slide Number Placeholder 3"/>
          <p:cNvSpPr>
            <a:spLocks noGrp="1"/>
          </p:cNvSpPr>
          <p:nvPr>
            <p:ph type="sldNum" sz="quarter" idx="5"/>
          </p:nvPr>
        </p:nvSpPr>
        <p:spPr/>
        <p:txBody>
          <a:bodyPr/>
          <a:lstStyle/>
          <a:p>
            <a:fld id="{22BAB603-E228-4D31-A0F9-7125E9DDF7A1}" type="slidenum">
              <a:rPr lang="en-US" smtClean="0"/>
              <a:t>17</a:t>
            </a:fld>
            <a:endParaRPr lang="en-US"/>
          </a:p>
        </p:txBody>
      </p:sp>
    </p:spTree>
    <p:extLst>
      <p:ext uri="{BB962C8B-B14F-4D97-AF65-F5344CB8AC3E}">
        <p14:creationId xmlns:p14="http://schemas.microsoft.com/office/powerpoint/2010/main" val="2115156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Imposes mandatory minimum sentence for trafficking fentanyl, based on the amount trafficked. </a:t>
            </a:r>
          </a:p>
        </p:txBody>
      </p:sp>
      <p:sp>
        <p:nvSpPr>
          <p:cNvPr id="4" name="Slide Number Placeholder 3"/>
          <p:cNvSpPr>
            <a:spLocks noGrp="1"/>
          </p:cNvSpPr>
          <p:nvPr>
            <p:ph type="sldNum" sz="quarter" idx="5"/>
          </p:nvPr>
        </p:nvSpPr>
        <p:spPr/>
        <p:txBody>
          <a:bodyPr/>
          <a:lstStyle/>
          <a:p>
            <a:fld id="{22BAB603-E228-4D31-A0F9-7125E9DDF7A1}" type="slidenum">
              <a:rPr lang="en-US" smtClean="0"/>
              <a:t>19</a:t>
            </a:fld>
            <a:endParaRPr lang="en-US"/>
          </a:p>
        </p:txBody>
      </p:sp>
    </p:spTree>
    <p:extLst>
      <p:ext uri="{BB962C8B-B14F-4D97-AF65-F5344CB8AC3E}">
        <p14:creationId xmlns:p14="http://schemas.microsoft.com/office/powerpoint/2010/main" val="1994963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Prohibits loitering on public highways or in the right-of-way of a public road. But doesn’t require law enforcement to immediately arrest for a violation – law enforcement is authorized to instruct person to leave the area and offer transportation to emergency housing before arrest.</a:t>
            </a:r>
          </a:p>
        </p:txBody>
      </p:sp>
      <p:sp>
        <p:nvSpPr>
          <p:cNvPr id="4" name="Slide Number Placeholder 3"/>
          <p:cNvSpPr>
            <a:spLocks noGrp="1"/>
          </p:cNvSpPr>
          <p:nvPr>
            <p:ph type="sldNum" sz="quarter" idx="5"/>
          </p:nvPr>
        </p:nvSpPr>
        <p:spPr/>
        <p:txBody>
          <a:bodyPr/>
          <a:lstStyle/>
          <a:p>
            <a:fld id="{22BAB603-E228-4D31-A0F9-7125E9DDF7A1}" type="slidenum">
              <a:rPr lang="en-US" smtClean="0"/>
              <a:t>20</a:t>
            </a:fld>
            <a:endParaRPr lang="en-US"/>
          </a:p>
        </p:txBody>
      </p:sp>
    </p:spTree>
    <p:extLst>
      <p:ext uri="{BB962C8B-B14F-4D97-AF65-F5344CB8AC3E}">
        <p14:creationId xmlns:p14="http://schemas.microsoft.com/office/powerpoint/2010/main" val="4143777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Creates the crime of doxing. Important distinction in the definition. If information is for any individual, the info must be published with intent to harm/harass AND actual harassment or harm must occur. If the person whose info is published is law enforcement, firefighter, or public servant, third requirement, even if no harm/harassment, if the person is impeded from performing his or her government function, that is enough to satisfy the definition. Public servant includes any officer or employee of government, including legislators and judges.</a:t>
            </a:r>
          </a:p>
        </p:txBody>
      </p:sp>
      <p:sp>
        <p:nvSpPr>
          <p:cNvPr id="4" name="Slide Number Placeholder 3"/>
          <p:cNvSpPr>
            <a:spLocks noGrp="1"/>
          </p:cNvSpPr>
          <p:nvPr>
            <p:ph type="sldNum" sz="quarter" idx="5"/>
          </p:nvPr>
        </p:nvSpPr>
        <p:spPr/>
        <p:txBody>
          <a:bodyPr/>
          <a:lstStyle/>
          <a:p>
            <a:fld id="{22BAB603-E228-4D31-A0F9-7125E9DDF7A1}" type="slidenum">
              <a:rPr lang="en-US" smtClean="0"/>
              <a:t>21</a:t>
            </a:fld>
            <a:endParaRPr lang="en-US"/>
          </a:p>
        </p:txBody>
      </p:sp>
    </p:spTree>
    <p:extLst>
      <p:ext uri="{BB962C8B-B14F-4D97-AF65-F5344CB8AC3E}">
        <p14:creationId xmlns:p14="http://schemas.microsoft.com/office/powerpoint/2010/main" val="4003006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someone asks) This is the bill that the introduced version, rather than the enacted version, was sent to the governor’s office in a technical glitch. But legislators did not address during the Special Session this summer, so this is the version that went into effect on September 1. Enacted version would have limited to fentanyl, this includes controlled substances</a:t>
            </a:r>
          </a:p>
        </p:txBody>
      </p:sp>
      <p:sp>
        <p:nvSpPr>
          <p:cNvPr id="4" name="Slide Number Placeholder 3"/>
          <p:cNvSpPr>
            <a:spLocks noGrp="1"/>
          </p:cNvSpPr>
          <p:nvPr>
            <p:ph type="sldNum" sz="quarter" idx="5"/>
          </p:nvPr>
        </p:nvSpPr>
        <p:spPr/>
        <p:txBody>
          <a:bodyPr/>
          <a:lstStyle/>
          <a:p>
            <a:fld id="{22BAB603-E228-4D31-A0F9-7125E9DDF7A1}" type="slidenum">
              <a:rPr lang="en-US" smtClean="0"/>
              <a:t>22</a:t>
            </a:fld>
            <a:endParaRPr lang="en-US"/>
          </a:p>
        </p:txBody>
      </p:sp>
    </p:spTree>
    <p:extLst>
      <p:ext uri="{BB962C8B-B14F-4D97-AF65-F5344CB8AC3E}">
        <p14:creationId xmlns:p14="http://schemas.microsoft.com/office/powerpoint/2010/main" val="1048674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Expands child abuse definition to include willful mistreatment. Meant to include abuse that doesn’t necessarily result in physical injury.</a:t>
            </a:r>
          </a:p>
        </p:txBody>
      </p:sp>
      <p:sp>
        <p:nvSpPr>
          <p:cNvPr id="4" name="Slide Number Placeholder 3"/>
          <p:cNvSpPr>
            <a:spLocks noGrp="1"/>
          </p:cNvSpPr>
          <p:nvPr>
            <p:ph type="sldNum" sz="quarter" idx="5"/>
          </p:nvPr>
        </p:nvSpPr>
        <p:spPr/>
        <p:txBody>
          <a:bodyPr/>
          <a:lstStyle/>
          <a:p>
            <a:fld id="{22BAB603-E228-4D31-A0F9-7125E9DDF7A1}" type="slidenum">
              <a:rPr lang="en-US" smtClean="0"/>
              <a:t>23</a:t>
            </a:fld>
            <a:endParaRPr lang="en-US"/>
          </a:p>
        </p:txBody>
      </p:sp>
    </p:spTree>
    <p:extLst>
      <p:ext uri="{BB962C8B-B14F-4D97-AF65-F5344CB8AC3E}">
        <p14:creationId xmlns:p14="http://schemas.microsoft.com/office/powerpoint/2010/main" val="1921383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parts to this: not a blanket ban on texting/using a phone while driving, must be using a phone AND driving distractedly (swerving, failing to use turn signal, </a:t>
            </a:r>
            <a:r>
              <a:rPr lang="en-US" dirty="0" err="1"/>
              <a:t>etc</a:t>
            </a:r>
            <a:r>
              <a:rPr lang="en-US" dirty="0"/>
              <a:t>). There are exceptions for voice-based or hands-free use, emergencies, or if the vehicle is parked. No tickets should be issued for this until June 14, 2024. Caveat that charges dismissed if person proves to the court that they have purchased a hands-free device.</a:t>
            </a:r>
          </a:p>
        </p:txBody>
      </p:sp>
      <p:sp>
        <p:nvSpPr>
          <p:cNvPr id="4" name="Slide Number Placeholder 3"/>
          <p:cNvSpPr>
            <a:spLocks noGrp="1"/>
          </p:cNvSpPr>
          <p:nvPr>
            <p:ph type="sldNum" sz="quarter" idx="5"/>
          </p:nvPr>
        </p:nvSpPr>
        <p:spPr/>
        <p:txBody>
          <a:bodyPr/>
          <a:lstStyle/>
          <a:p>
            <a:fld id="{22BAB603-E228-4D31-A0F9-7125E9DDF7A1}" type="slidenum">
              <a:rPr lang="en-US" smtClean="0"/>
              <a:t>24</a:t>
            </a:fld>
            <a:endParaRPr lang="en-US"/>
          </a:p>
        </p:txBody>
      </p:sp>
    </p:spTree>
    <p:extLst>
      <p:ext uri="{BB962C8B-B14F-4D97-AF65-F5344CB8AC3E}">
        <p14:creationId xmlns:p14="http://schemas.microsoft.com/office/powerpoint/2010/main" val="2991626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statewide constitutional amendments will be on the ballot this year, but there will be four local constitutional amendments (Cullman, Geneva, Shelby, Dale)</a:t>
            </a:r>
          </a:p>
        </p:txBody>
      </p:sp>
      <p:sp>
        <p:nvSpPr>
          <p:cNvPr id="4" name="Slide Number Placeholder 3"/>
          <p:cNvSpPr>
            <a:spLocks noGrp="1"/>
          </p:cNvSpPr>
          <p:nvPr>
            <p:ph type="sldNum" sz="quarter" idx="5"/>
          </p:nvPr>
        </p:nvSpPr>
        <p:spPr/>
        <p:txBody>
          <a:bodyPr/>
          <a:lstStyle/>
          <a:p>
            <a:fld id="{22BAB603-E228-4D31-A0F9-7125E9DDF7A1}" type="slidenum">
              <a:rPr lang="en-US" smtClean="0"/>
              <a:t>3</a:t>
            </a:fld>
            <a:endParaRPr lang="en-US"/>
          </a:p>
        </p:txBody>
      </p:sp>
    </p:spTree>
    <p:extLst>
      <p:ext uri="{BB962C8B-B14F-4D97-AF65-F5344CB8AC3E}">
        <p14:creationId xmlns:p14="http://schemas.microsoft.com/office/powerpoint/2010/main" val="2668474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separate crimes: Electronic stalking, Class C felony, is placement with </a:t>
            </a:r>
            <a:r>
              <a:rPr lang="en-US" dirty="0" err="1"/>
              <a:t>mens</a:t>
            </a:r>
            <a:r>
              <a:rPr lang="en-US" dirty="0"/>
              <a:t> rea. Electronic stalking in the second degree, the placement only.</a:t>
            </a:r>
          </a:p>
        </p:txBody>
      </p:sp>
      <p:sp>
        <p:nvSpPr>
          <p:cNvPr id="4" name="Slide Number Placeholder 3"/>
          <p:cNvSpPr>
            <a:spLocks noGrp="1"/>
          </p:cNvSpPr>
          <p:nvPr>
            <p:ph type="sldNum" sz="quarter" idx="5"/>
          </p:nvPr>
        </p:nvSpPr>
        <p:spPr/>
        <p:txBody>
          <a:bodyPr/>
          <a:lstStyle/>
          <a:p>
            <a:fld id="{22BAB603-E228-4D31-A0F9-7125E9DDF7A1}" type="slidenum">
              <a:rPr lang="en-US" smtClean="0"/>
              <a:t>25</a:t>
            </a:fld>
            <a:endParaRPr lang="en-US"/>
          </a:p>
        </p:txBody>
      </p:sp>
    </p:spTree>
    <p:extLst>
      <p:ext uri="{BB962C8B-B14F-4D97-AF65-F5344CB8AC3E}">
        <p14:creationId xmlns:p14="http://schemas.microsoft.com/office/powerpoint/2010/main" val="2419021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Exposure must be knowingly, recklessly, or intentionally, and must be in the performance of official duties.</a:t>
            </a:r>
          </a:p>
          <a:p>
            <a:r>
              <a:rPr lang="en-US" dirty="0"/>
              <a:t>Definition of “serious physical injury” is the current definition in the criminal code PLUS ingestion, inhalation, or contact with fentanyl, any mixture containing fentanyl, any synthetic controlled substance fentanyl, and any synthetic controlled substance fentanyl analogue.</a:t>
            </a:r>
          </a:p>
        </p:txBody>
      </p:sp>
      <p:sp>
        <p:nvSpPr>
          <p:cNvPr id="4" name="Slide Number Placeholder 3"/>
          <p:cNvSpPr>
            <a:spLocks noGrp="1"/>
          </p:cNvSpPr>
          <p:nvPr>
            <p:ph type="sldNum" sz="quarter" idx="5"/>
          </p:nvPr>
        </p:nvSpPr>
        <p:spPr/>
        <p:txBody>
          <a:bodyPr/>
          <a:lstStyle/>
          <a:p>
            <a:fld id="{22BAB603-E228-4D31-A0F9-7125E9DDF7A1}" type="slidenum">
              <a:rPr lang="en-US" smtClean="0"/>
              <a:t>26</a:t>
            </a:fld>
            <a:endParaRPr lang="en-US"/>
          </a:p>
        </p:txBody>
      </p:sp>
    </p:spTree>
    <p:extLst>
      <p:ext uri="{BB962C8B-B14F-4D97-AF65-F5344CB8AC3E}">
        <p14:creationId xmlns:p14="http://schemas.microsoft.com/office/powerpoint/2010/main" val="123554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Difference is that first degree requires certain results, while second degree requires threat only.</a:t>
            </a:r>
          </a:p>
          <a:p>
            <a:endParaRPr lang="en-US" dirty="0"/>
          </a:p>
          <a:p>
            <a:r>
              <a:rPr lang="en-US" dirty="0"/>
              <a:t>Threats must be credible based on an objective evaluation.</a:t>
            </a:r>
          </a:p>
        </p:txBody>
      </p:sp>
      <p:sp>
        <p:nvSpPr>
          <p:cNvPr id="4" name="Slide Number Placeholder 3"/>
          <p:cNvSpPr>
            <a:spLocks noGrp="1"/>
          </p:cNvSpPr>
          <p:nvPr>
            <p:ph type="sldNum" sz="quarter" idx="5"/>
          </p:nvPr>
        </p:nvSpPr>
        <p:spPr/>
        <p:txBody>
          <a:bodyPr/>
          <a:lstStyle/>
          <a:p>
            <a:fld id="{22BAB603-E228-4D31-A0F9-7125E9DDF7A1}" type="slidenum">
              <a:rPr lang="en-US" smtClean="0"/>
              <a:t>27</a:t>
            </a:fld>
            <a:endParaRPr lang="en-US"/>
          </a:p>
        </p:txBody>
      </p:sp>
    </p:spTree>
    <p:extLst>
      <p:ext uri="{BB962C8B-B14F-4D97-AF65-F5344CB8AC3E}">
        <p14:creationId xmlns:p14="http://schemas.microsoft.com/office/powerpoint/2010/main" val="2280073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circumstance preventing highest classification to accrue correctional time: convicted of a Class B felony that is a violent offense</a:t>
            </a:r>
          </a:p>
          <a:p>
            <a:endParaRPr lang="en-US" dirty="0"/>
          </a:p>
          <a:p>
            <a:r>
              <a:rPr lang="en-US" dirty="0"/>
              <a:t>Additional circumstances to forfeit correctional time: While imprisoned, commits or attempts (with overt act): homicide, escape, assault or fighting with a weapon causing serious physical injury, taking a hostage, sexual assault, inciting a riot, rioting  (excluding civil protests), arson</a:t>
            </a:r>
          </a:p>
        </p:txBody>
      </p:sp>
      <p:sp>
        <p:nvSpPr>
          <p:cNvPr id="4" name="Slide Number Placeholder 3"/>
          <p:cNvSpPr>
            <a:spLocks noGrp="1"/>
          </p:cNvSpPr>
          <p:nvPr>
            <p:ph type="sldNum" sz="quarter" idx="5"/>
          </p:nvPr>
        </p:nvSpPr>
        <p:spPr/>
        <p:txBody>
          <a:bodyPr/>
          <a:lstStyle/>
          <a:p>
            <a:fld id="{22BAB603-E228-4D31-A0F9-7125E9DDF7A1}" type="slidenum">
              <a:rPr lang="en-US" smtClean="0"/>
              <a:t>29</a:t>
            </a:fld>
            <a:endParaRPr lang="en-US"/>
          </a:p>
        </p:txBody>
      </p:sp>
    </p:spTree>
    <p:extLst>
      <p:ext uri="{BB962C8B-B14F-4D97-AF65-F5344CB8AC3E}">
        <p14:creationId xmlns:p14="http://schemas.microsoft.com/office/powerpoint/2010/main" val="2290068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Complex bill, if questions refer to Sentencing Commission. </a:t>
            </a:r>
          </a:p>
          <a:p>
            <a:endParaRPr lang="en-US" dirty="0"/>
          </a:p>
          <a:p>
            <a:r>
              <a:rPr lang="en-US" dirty="0"/>
              <a:t>The discretion authorizes Class A, B, C, or D felony with sentence of no more than 15 years, judge can determine remainder of sentence after 3 years served.</a:t>
            </a:r>
          </a:p>
        </p:txBody>
      </p:sp>
      <p:sp>
        <p:nvSpPr>
          <p:cNvPr id="4" name="Slide Number Placeholder 3"/>
          <p:cNvSpPr>
            <a:spLocks noGrp="1"/>
          </p:cNvSpPr>
          <p:nvPr>
            <p:ph type="sldNum" sz="quarter" idx="5"/>
          </p:nvPr>
        </p:nvSpPr>
        <p:spPr/>
        <p:txBody>
          <a:bodyPr/>
          <a:lstStyle/>
          <a:p>
            <a:fld id="{22BAB603-E228-4D31-A0F9-7125E9DDF7A1}" type="slidenum">
              <a:rPr lang="en-US" smtClean="0"/>
              <a:t>32</a:t>
            </a:fld>
            <a:endParaRPr lang="en-US"/>
          </a:p>
        </p:txBody>
      </p:sp>
    </p:spTree>
    <p:extLst>
      <p:ext uri="{BB962C8B-B14F-4D97-AF65-F5344CB8AC3E}">
        <p14:creationId xmlns:p14="http://schemas.microsoft.com/office/powerpoint/2010/main" val="22652209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Existing law admits certain out-of-court statements for victims of certain physical, sexual, or violent offenses that would otherwise be inadmissible and allows for video depositions. This bill would expand to include witnesses of those crimes who are under 12 or protected</a:t>
            </a:r>
          </a:p>
        </p:txBody>
      </p:sp>
      <p:sp>
        <p:nvSpPr>
          <p:cNvPr id="4" name="Slide Number Placeholder 3"/>
          <p:cNvSpPr>
            <a:spLocks noGrp="1"/>
          </p:cNvSpPr>
          <p:nvPr>
            <p:ph type="sldNum" sz="quarter" idx="5"/>
          </p:nvPr>
        </p:nvSpPr>
        <p:spPr/>
        <p:txBody>
          <a:bodyPr/>
          <a:lstStyle/>
          <a:p>
            <a:fld id="{22BAB603-E228-4D31-A0F9-7125E9DDF7A1}" type="slidenum">
              <a:rPr lang="en-US" smtClean="0"/>
              <a:t>33</a:t>
            </a:fld>
            <a:endParaRPr lang="en-US"/>
          </a:p>
        </p:txBody>
      </p:sp>
    </p:spTree>
    <p:extLst>
      <p:ext uri="{BB962C8B-B14F-4D97-AF65-F5344CB8AC3E}">
        <p14:creationId xmlns:p14="http://schemas.microsoft.com/office/powerpoint/2010/main" val="24513367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Subject to approval by the judge of probate</a:t>
            </a:r>
          </a:p>
        </p:txBody>
      </p:sp>
      <p:sp>
        <p:nvSpPr>
          <p:cNvPr id="4" name="Slide Number Placeholder 3"/>
          <p:cNvSpPr>
            <a:spLocks noGrp="1"/>
          </p:cNvSpPr>
          <p:nvPr>
            <p:ph type="sldNum" sz="quarter" idx="5"/>
          </p:nvPr>
        </p:nvSpPr>
        <p:spPr/>
        <p:txBody>
          <a:bodyPr/>
          <a:lstStyle/>
          <a:p>
            <a:fld id="{22BAB603-E228-4D31-A0F9-7125E9DDF7A1}" type="slidenum">
              <a:rPr lang="en-US" smtClean="0"/>
              <a:t>37</a:t>
            </a:fld>
            <a:endParaRPr lang="en-US"/>
          </a:p>
        </p:txBody>
      </p:sp>
    </p:spTree>
    <p:extLst>
      <p:ext uri="{BB962C8B-B14F-4D97-AF65-F5344CB8AC3E}">
        <p14:creationId xmlns:p14="http://schemas.microsoft.com/office/powerpoint/2010/main" val="1074001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2024 General Election: Creates 4 new circuit judgeships and 3 district judgeships</a:t>
            </a:r>
          </a:p>
          <a:p>
            <a:r>
              <a:rPr lang="en-US" dirty="0"/>
              <a:t>2026 General Election: Creates 4 new circuit judgeships and 2 district judgeships</a:t>
            </a:r>
          </a:p>
        </p:txBody>
      </p:sp>
      <p:sp>
        <p:nvSpPr>
          <p:cNvPr id="4" name="Slide Number Placeholder 3"/>
          <p:cNvSpPr>
            <a:spLocks noGrp="1"/>
          </p:cNvSpPr>
          <p:nvPr>
            <p:ph type="sldNum" sz="quarter" idx="5"/>
          </p:nvPr>
        </p:nvSpPr>
        <p:spPr/>
        <p:txBody>
          <a:bodyPr/>
          <a:lstStyle/>
          <a:p>
            <a:fld id="{22BAB603-E228-4D31-A0F9-7125E9DDF7A1}" type="slidenum">
              <a:rPr lang="en-US" smtClean="0"/>
              <a:t>38</a:t>
            </a:fld>
            <a:endParaRPr lang="en-US"/>
          </a:p>
        </p:txBody>
      </p:sp>
    </p:spTree>
    <p:extLst>
      <p:ext uri="{BB962C8B-B14F-4D97-AF65-F5344CB8AC3E}">
        <p14:creationId xmlns:p14="http://schemas.microsoft.com/office/powerpoint/2010/main" val="2611399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prohibits assessing for issuance of a witness subpoena under 30-5-5.</a:t>
            </a:r>
          </a:p>
          <a:p>
            <a:br>
              <a:rPr lang="en-US" dirty="0"/>
            </a:br>
            <a:r>
              <a:rPr lang="en-US" dirty="0"/>
              <a:t>Does authorize court costs and fees to be assessed against a defendant, at the discretion of the court.</a:t>
            </a:r>
          </a:p>
        </p:txBody>
      </p:sp>
      <p:sp>
        <p:nvSpPr>
          <p:cNvPr id="4" name="Slide Number Placeholder 3"/>
          <p:cNvSpPr>
            <a:spLocks noGrp="1"/>
          </p:cNvSpPr>
          <p:nvPr>
            <p:ph type="sldNum" sz="quarter" idx="5"/>
          </p:nvPr>
        </p:nvSpPr>
        <p:spPr/>
        <p:txBody>
          <a:bodyPr/>
          <a:lstStyle/>
          <a:p>
            <a:fld id="{22BAB603-E228-4D31-A0F9-7125E9DDF7A1}" type="slidenum">
              <a:rPr lang="en-US" smtClean="0"/>
              <a:t>39</a:t>
            </a:fld>
            <a:endParaRPr lang="en-US"/>
          </a:p>
        </p:txBody>
      </p:sp>
    </p:spTree>
    <p:extLst>
      <p:ext uri="{BB962C8B-B14F-4D97-AF65-F5344CB8AC3E}">
        <p14:creationId xmlns:p14="http://schemas.microsoft.com/office/powerpoint/2010/main" val="35336414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Adjusts the law related to interim retired judges. Increases compensation, limits to 50 calendar days, and requires six CLE hours.</a:t>
            </a:r>
          </a:p>
        </p:txBody>
      </p:sp>
      <p:sp>
        <p:nvSpPr>
          <p:cNvPr id="4" name="Slide Number Placeholder 3"/>
          <p:cNvSpPr>
            <a:spLocks noGrp="1"/>
          </p:cNvSpPr>
          <p:nvPr>
            <p:ph type="sldNum" sz="quarter" idx="5"/>
          </p:nvPr>
        </p:nvSpPr>
        <p:spPr/>
        <p:txBody>
          <a:bodyPr/>
          <a:lstStyle/>
          <a:p>
            <a:fld id="{22BAB603-E228-4D31-A0F9-7125E9DDF7A1}" type="slidenum">
              <a:rPr lang="en-US" smtClean="0"/>
              <a:t>40</a:t>
            </a:fld>
            <a:endParaRPr lang="en-US"/>
          </a:p>
        </p:txBody>
      </p:sp>
    </p:spTree>
    <p:extLst>
      <p:ext uri="{BB962C8B-B14F-4D97-AF65-F5344CB8AC3E}">
        <p14:creationId xmlns:p14="http://schemas.microsoft.com/office/powerpoint/2010/main" val="412584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Breakdown for the House – of the 393 general bills filed, 137 passed. Ratio higher for local laws, where 87 of 107 introduced local bills were enacted.</a:t>
            </a:r>
          </a:p>
        </p:txBody>
      </p:sp>
      <p:sp>
        <p:nvSpPr>
          <p:cNvPr id="4" name="Slide Number Placeholder 3"/>
          <p:cNvSpPr>
            <a:spLocks noGrp="1"/>
          </p:cNvSpPr>
          <p:nvPr>
            <p:ph type="sldNum" sz="quarter" idx="5"/>
          </p:nvPr>
        </p:nvSpPr>
        <p:spPr/>
        <p:txBody>
          <a:bodyPr/>
          <a:lstStyle/>
          <a:p>
            <a:fld id="{22BAB603-E228-4D31-A0F9-7125E9DDF7A1}" type="slidenum">
              <a:rPr lang="en-US" smtClean="0"/>
              <a:t>4</a:t>
            </a:fld>
            <a:endParaRPr lang="en-US"/>
          </a:p>
        </p:txBody>
      </p:sp>
    </p:spTree>
    <p:extLst>
      <p:ext uri="{BB962C8B-B14F-4D97-AF65-F5344CB8AC3E}">
        <p14:creationId xmlns:p14="http://schemas.microsoft.com/office/powerpoint/2010/main" val="1140739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Increases, but sets limits on how much a GAL can be paid each year. First 18 months: 2,500; Each 12 months after that: $1,000. Funds carry over until case is over, appointment ends, or total compensation reaches $5,000</a:t>
            </a:r>
          </a:p>
        </p:txBody>
      </p:sp>
      <p:sp>
        <p:nvSpPr>
          <p:cNvPr id="4" name="Slide Number Placeholder 3"/>
          <p:cNvSpPr>
            <a:spLocks noGrp="1"/>
          </p:cNvSpPr>
          <p:nvPr>
            <p:ph type="sldNum" sz="quarter" idx="5"/>
          </p:nvPr>
        </p:nvSpPr>
        <p:spPr/>
        <p:txBody>
          <a:bodyPr/>
          <a:lstStyle/>
          <a:p>
            <a:fld id="{22BAB603-E228-4D31-A0F9-7125E9DDF7A1}" type="slidenum">
              <a:rPr lang="en-US" smtClean="0"/>
              <a:t>41</a:t>
            </a:fld>
            <a:endParaRPr lang="en-US"/>
          </a:p>
        </p:txBody>
      </p:sp>
    </p:spTree>
    <p:extLst>
      <p:ext uri="{BB962C8B-B14F-4D97-AF65-F5344CB8AC3E}">
        <p14:creationId xmlns:p14="http://schemas.microsoft.com/office/powerpoint/2010/main" val="30190254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Alabama Probate Judges’ Association website has a section on the new procedures, the application form, and the online notary public training course</a:t>
            </a:r>
          </a:p>
        </p:txBody>
      </p:sp>
      <p:sp>
        <p:nvSpPr>
          <p:cNvPr id="4" name="Slide Number Placeholder 3"/>
          <p:cNvSpPr>
            <a:spLocks noGrp="1"/>
          </p:cNvSpPr>
          <p:nvPr>
            <p:ph type="sldNum" sz="quarter" idx="5"/>
          </p:nvPr>
        </p:nvSpPr>
        <p:spPr/>
        <p:txBody>
          <a:bodyPr/>
          <a:lstStyle/>
          <a:p>
            <a:fld id="{22BAB603-E228-4D31-A0F9-7125E9DDF7A1}" type="slidenum">
              <a:rPr lang="en-US" smtClean="0"/>
              <a:t>42</a:t>
            </a:fld>
            <a:endParaRPr lang="en-US"/>
          </a:p>
        </p:txBody>
      </p:sp>
    </p:spTree>
    <p:extLst>
      <p:ext uri="{BB962C8B-B14F-4D97-AF65-F5344CB8AC3E}">
        <p14:creationId xmlns:p14="http://schemas.microsoft.com/office/powerpoint/2010/main" val="31854050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includes adoption</a:t>
            </a:r>
          </a:p>
        </p:txBody>
      </p:sp>
      <p:sp>
        <p:nvSpPr>
          <p:cNvPr id="4" name="Slide Number Placeholder 3"/>
          <p:cNvSpPr>
            <a:spLocks noGrp="1"/>
          </p:cNvSpPr>
          <p:nvPr>
            <p:ph type="sldNum" sz="quarter" idx="5"/>
          </p:nvPr>
        </p:nvSpPr>
        <p:spPr/>
        <p:txBody>
          <a:bodyPr/>
          <a:lstStyle/>
          <a:p>
            <a:fld id="{22BAB603-E228-4D31-A0F9-7125E9DDF7A1}" type="slidenum">
              <a:rPr lang="en-US" smtClean="0"/>
              <a:t>44</a:t>
            </a:fld>
            <a:endParaRPr lang="en-US"/>
          </a:p>
        </p:txBody>
      </p:sp>
    </p:spTree>
    <p:extLst>
      <p:ext uri="{BB962C8B-B14F-4D97-AF65-F5344CB8AC3E}">
        <p14:creationId xmlns:p14="http://schemas.microsoft.com/office/powerpoint/2010/main" val="6106878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Caveat: only if funding is available. And may only be viewed in situations of allegations of abuse, neglect, harassment, or other inappropriate behavior.</a:t>
            </a:r>
          </a:p>
        </p:txBody>
      </p:sp>
      <p:sp>
        <p:nvSpPr>
          <p:cNvPr id="4" name="Slide Number Placeholder 3"/>
          <p:cNvSpPr>
            <a:spLocks noGrp="1"/>
          </p:cNvSpPr>
          <p:nvPr>
            <p:ph type="sldNum" sz="quarter" idx="5"/>
          </p:nvPr>
        </p:nvSpPr>
        <p:spPr/>
        <p:txBody>
          <a:bodyPr/>
          <a:lstStyle/>
          <a:p>
            <a:fld id="{22BAB603-E228-4D31-A0F9-7125E9DDF7A1}" type="slidenum">
              <a:rPr lang="en-US" smtClean="0"/>
              <a:t>45</a:t>
            </a:fld>
            <a:endParaRPr lang="en-US"/>
          </a:p>
        </p:txBody>
      </p:sp>
    </p:spTree>
    <p:extLst>
      <p:ext uri="{BB962C8B-B14F-4D97-AF65-F5344CB8AC3E}">
        <p14:creationId xmlns:p14="http://schemas.microsoft.com/office/powerpoint/2010/main" val="13201954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Repeals Chapter 10A of Title 26, replaces it with Chapter 10E, the Minor Adoption Code, and Chapter 10F, the Adult Adoption Code. This bill came out of an ALI committee and has been in the works for awhile. Streamlines adoption process, addresses court communication/coordination on adoption issues, and addresses technological advances relating to notice, service, and communications. </a:t>
            </a:r>
          </a:p>
          <a:p>
            <a:endParaRPr lang="en-US" dirty="0"/>
          </a:p>
          <a:p>
            <a:r>
              <a:rPr lang="en-US" dirty="0"/>
              <a:t>Judgements issued before the effective date will remain, but any further proceedings beginning January 1, 2024, will be under the new code.</a:t>
            </a:r>
          </a:p>
        </p:txBody>
      </p:sp>
      <p:sp>
        <p:nvSpPr>
          <p:cNvPr id="4" name="Slide Number Placeholder 3"/>
          <p:cNvSpPr>
            <a:spLocks noGrp="1"/>
          </p:cNvSpPr>
          <p:nvPr>
            <p:ph type="sldNum" sz="quarter" idx="5"/>
          </p:nvPr>
        </p:nvSpPr>
        <p:spPr/>
        <p:txBody>
          <a:bodyPr/>
          <a:lstStyle/>
          <a:p>
            <a:fld id="{22BAB603-E228-4D31-A0F9-7125E9DDF7A1}" type="slidenum">
              <a:rPr lang="en-US" smtClean="0"/>
              <a:t>47</a:t>
            </a:fld>
            <a:endParaRPr lang="en-US"/>
          </a:p>
        </p:txBody>
      </p:sp>
    </p:spTree>
    <p:extLst>
      <p:ext uri="{BB962C8B-B14F-4D97-AF65-F5344CB8AC3E}">
        <p14:creationId xmlns:p14="http://schemas.microsoft.com/office/powerpoint/2010/main" val="41211813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Adult may enter into agreement so long as they do so voluntarily, and they can understand the nature and effect of the agreement. </a:t>
            </a:r>
          </a:p>
          <a:p>
            <a:r>
              <a:rPr lang="en-US" dirty="0"/>
              <a:t>Existence of supported decision-making agreement cannot be used as evidence of the adult’s incapacity. </a:t>
            </a:r>
          </a:p>
          <a:p>
            <a:r>
              <a:rPr lang="en-US" dirty="0"/>
              <a:t>Cannot enter into an agreement if doing so supplants the authority of an existing guardian or conservator.</a:t>
            </a:r>
          </a:p>
          <a:p>
            <a:endParaRPr lang="en-US" dirty="0"/>
          </a:p>
          <a:p>
            <a:r>
              <a:rPr lang="en-US" dirty="0"/>
              <a:t>Creates a form where supporters can be designated for issues such as health care, financial decisions, living situations, education, employment, and other decisions.</a:t>
            </a:r>
          </a:p>
          <a:p>
            <a:endParaRPr lang="en-US" dirty="0"/>
          </a:p>
          <a:p>
            <a:r>
              <a:rPr lang="en-US" dirty="0"/>
              <a:t>Bill does not require form to be turned into court.</a:t>
            </a:r>
          </a:p>
        </p:txBody>
      </p:sp>
      <p:sp>
        <p:nvSpPr>
          <p:cNvPr id="4" name="Slide Number Placeholder 3"/>
          <p:cNvSpPr>
            <a:spLocks noGrp="1"/>
          </p:cNvSpPr>
          <p:nvPr>
            <p:ph type="sldNum" sz="quarter" idx="5"/>
          </p:nvPr>
        </p:nvSpPr>
        <p:spPr/>
        <p:txBody>
          <a:bodyPr/>
          <a:lstStyle/>
          <a:p>
            <a:fld id="{22BAB603-E228-4D31-A0F9-7125E9DDF7A1}" type="slidenum">
              <a:rPr lang="en-US" smtClean="0"/>
              <a:t>48</a:t>
            </a:fld>
            <a:endParaRPr lang="en-US"/>
          </a:p>
        </p:txBody>
      </p:sp>
    </p:spTree>
    <p:extLst>
      <p:ext uri="{BB962C8B-B14F-4D97-AF65-F5344CB8AC3E}">
        <p14:creationId xmlns:p14="http://schemas.microsoft.com/office/powerpoint/2010/main" val="41459378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must be notarized and singed  by each supporter and the adult. Bill requires forms to be “substantially in the following format”</a:t>
            </a:r>
          </a:p>
        </p:txBody>
      </p:sp>
      <p:sp>
        <p:nvSpPr>
          <p:cNvPr id="4" name="Slide Number Placeholder 3"/>
          <p:cNvSpPr>
            <a:spLocks noGrp="1"/>
          </p:cNvSpPr>
          <p:nvPr>
            <p:ph type="sldNum" sz="quarter" idx="5"/>
          </p:nvPr>
        </p:nvSpPr>
        <p:spPr/>
        <p:txBody>
          <a:bodyPr/>
          <a:lstStyle/>
          <a:p>
            <a:fld id="{22BAB603-E228-4D31-A0F9-7125E9DDF7A1}" type="slidenum">
              <a:rPr lang="en-US" smtClean="0"/>
              <a:t>49</a:t>
            </a:fld>
            <a:endParaRPr lang="en-US"/>
          </a:p>
        </p:txBody>
      </p:sp>
    </p:spTree>
    <p:extLst>
      <p:ext uri="{BB962C8B-B14F-4D97-AF65-F5344CB8AC3E}">
        <p14:creationId xmlns:p14="http://schemas.microsoft.com/office/powerpoint/2010/main" val="16634157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expanded in two places: (1) For purposes of the criminal code and the crimes of domestic violence in the first, second, and third degree; domestic violence by strangulation or suffocation.</a:t>
            </a:r>
          </a:p>
          <a:p>
            <a:r>
              <a:rPr lang="en-US" dirty="0"/>
              <a:t>(2) In Title 30, the definition of “victim” for purposes of a PFA. </a:t>
            </a:r>
          </a:p>
        </p:txBody>
      </p:sp>
      <p:sp>
        <p:nvSpPr>
          <p:cNvPr id="4" name="Slide Number Placeholder 3"/>
          <p:cNvSpPr>
            <a:spLocks noGrp="1"/>
          </p:cNvSpPr>
          <p:nvPr>
            <p:ph type="sldNum" sz="quarter" idx="5"/>
          </p:nvPr>
        </p:nvSpPr>
        <p:spPr/>
        <p:txBody>
          <a:bodyPr/>
          <a:lstStyle/>
          <a:p>
            <a:fld id="{22BAB603-E228-4D31-A0F9-7125E9DDF7A1}" type="slidenum">
              <a:rPr lang="en-US" smtClean="0"/>
              <a:t>50</a:t>
            </a:fld>
            <a:endParaRPr lang="en-US"/>
          </a:p>
        </p:txBody>
      </p:sp>
    </p:spTree>
    <p:extLst>
      <p:ext uri="{BB962C8B-B14F-4D97-AF65-F5344CB8AC3E}">
        <p14:creationId xmlns:p14="http://schemas.microsoft.com/office/powerpoint/2010/main" val="23065289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Emergency Services Provider: A licensed hospital or a fire station that is staffed 24/7 with at least one emergency medical services personnel.</a:t>
            </a:r>
          </a:p>
          <a:p>
            <a:r>
              <a:rPr lang="en-US" dirty="0"/>
              <a:t>Does NOT apply to individual clinics or health care providers.</a:t>
            </a:r>
          </a:p>
          <a:p>
            <a:endParaRPr lang="en-US" dirty="0"/>
          </a:p>
          <a:p>
            <a:r>
              <a:rPr lang="en-US" dirty="0"/>
              <a:t>While individuals who take possession of a surrendered infant are immune from liability, individuals who surrender infants are NOT immune from prosecution. Bill explicitly requires there to be 24/7 monitoring of each device, and that the footage may be viewed only to investigate alleged child abuse or neglect.</a:t>
            </a:r>
          </a:p>
          <a:p>
            <a:endParaRPr lang="en-US" dirty="0"/>
          </a:p>
          <a:p>
            <a:r>
              <a:rPr lang="en-US" dirty="0"/>
              <a:t>DHR takes custody of any surrendered infants, while DPH is responsible for adopting rules related to the installation, maintenance, and monitoring of the devices.</a:t>
            </a:r>
          </a:p>
        </p:txBody>
      </p:sp>
      <p:sp>
        <p:nvSpPr>
          <p:cNvPr id="4" name="Slide Number Placeholder 3"/>
          <p:cNvSpPr>
            <a:spLocks noGrp="1"/>
          </p:cNvSpPr>
          <p:nvPr>
            <p:ph type="sldNum" sz="quarter" idx="5"/>
          </p:nvPr>
        </p:nvSpPr>
        <p:spPr/>
        <p:txBody>
          <a:bodyPr/>
          <a:lstStyle/>
          <a:p>
            <a:fld id="{22BAB603-E228-4D31-A0F9-7125E9DDF7A1}" type="slidenum">
              <a:rPr lang="en-US" smtClean="0"/>
              <a:t>51</a:t>
            </a:fld>
            <a:endParaRPr lang="en-US"/>
          </a:p>
        </p:txBody>
      </p:sp>
    </p:spTree>
    <p:extLst>
      <p:ext uri="{BB962C8B-B14F-4D97-AF65-F5344CB8AC3E}">
        <p14:creationId xmlns:p14="http://schemas.microsoft.com/office/powerpoint/2010/main" val="24771361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applies in disputes between parents and the government/third parties.</a:t>
            </a:r>
          </a:p>
          <a:p>
            <a:r>
              <a:rPr lang="en-US" dirty="0"/>
              <a:t>Does NOT apply in parents v parents cases.</a:t>
            </a:r>
          </a:p>
          <a:p>
            <a:r>
              <a:rPr lang="en-US" dirty="0"/>
              <a:t>Does not authorize or allow a parent to engage in child abuse or neglect.</a:t>
            </a:r>
          </a:p>
        </p:txBody>
      </p:sp>
      <p:sp>
        <p:nvSpPr>
          <p:cNvPr id="4" name="Slide Number Placeholder 3"/>
          <p:cNvSpPr>
            <a:spLocks noGrp="1"/>
          </p:cNvSpPr>
          <p:nvPr>
            <p:ph type="sldNum" sz="quarter" idx="5"/>
          </p:nvPr>
        </p:nvSpPr>
        <p:spPr/>
        <p:txBody>
          <a:bodyPr/>
          <a:lstStyle/>
          <a:p>
            <a:fld id="{22BAB603-E228-4D31-A0F9-7125E9DDF7A1}" type="slidenum">
              <a:rPr lang="en-US" smtClean="0"/>
              <a:t>52</a:t>
            </a:fld>
            <a:endParaRPr lang="en-US"/>
          </a:p>
        </p:txBody>
      </p:sp>
    </p:spTree>
    <p:extLst>
      <p:ext uri="{BB962C8B-B14F-4D97-AF65-F5344CB8AC3E}">
        <p14:creationId xmlns:p14="http://schemas.microsoft.com/office/powerpoint/2010/main" val="311631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Breakdown for senate – fewer bills in the senate, but similar rations of passed v introduced.</a:t>
            </a:r>
          </a:p>
        </p:txBody>
      </p:sp>
      <p:sp>
        <p:nvSpPr>
          <p:cNvPr id="4" name="Slide Number Placeholder 3"/>
          <p:cNvSpPr>
            <a:spLocks noGrp="1"/>
          </p:cNvSpPr>
          <p:nvPr>
            <p:ph type="sldNum" sz="quarter" idx="5"/>
          </p:nvPr>
        </p:nvSpPr>
        <p:spPr/>
        <p:txBody>
          <a:bodyPr/>
          <a:lstStyle/>
          <a:p>
            <a:fld id="{22BAB603-E228-4D31-A0F9-7125E9DDF7A1}" type="slidenum">
              <a:rPr lang="en-US" smtClean="0"/>
              <a:t>5</a:t>
            </a:fld>
            <a:endParaRPr lang="en-US"/>
          </a:p>
        </p:txBody>
      </p:sp>
    </p:spTree>
    <p:extLst>
      <p:ext uri="{BB962C8B-B14F-4D97-AF65-F5344CB8AC3E}">
        <p14:creationId xmlns:p14="http://schemas.microsoft.com/office/powerpoint/2010/main" val="18056124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Establishes a procedure for appointing an essential caregiver if the patient is incapacitated (starts with guardian, if no guardian, power of attorney, if no power of attorney, a family member (starts with spouse)).</a:t>
            </a:r>
          </a:p>
          <a:p>
            <a:endParaRPr lang="en-US" dirty="0"/>
          </a:p>
          <a:p>
            <a:r>
              <a:rPr lang="en-US" dirty="0"/>
              <a:t>Must allow in-person visitation in certain situations including: end-of-life, struggle to adjust, making major medical decision, grieving loss of friend/family member, childbirth, and pediatric patients</a:t>
            </a:r>
          </a:p>
          <a:p>
            <a:endParaRPr lang="en-US" dirty="0"/>
          </a:p>
          <a:p>
            <a:r>
              <a:rPr lang="en-US" dirty="0"/>
              <a:t>Exempts facilities designated for psychiatric care, and any unit, ward, floor, wing, etc., designated for psychiatric care.</a:t>
            </a:r>
          </a:p>
        </p:txBody>
      </p:sp>
      <p:sp>
        <p:nvSpPr>
          <p:cNvPr id="4" name="Slide Number Placeholder 3"/>
          <p:cNvSpPr>
            <a:spLocks noGrp="1"/>
          </p:cNvSpPr>
          <p:nvPr>
            <p:ph type="sldNum" sz="quarter" idx="5"/>
          </p:nvPr>
        </p:nvSpPr>
        <p:spPr/>
        <p:txBody>
          <a:bodyPr/>
          <a:lstStyle/>
          <a:p>
            <a:fld id="{22BAB603-E228-4D31-A0F9-7125E9DDF7A1}" type="slidenum">
              <a:rPr lang="en-US" smtClean="0"/>
              <a:t>56</a:t>
            </a:fld>
            <a:endParaRPr lang="en-US"/>
          </a:p>
        </p:txBody>
      </p:sp>
    </p:spTree>
    <p:extLst>
      <p:ext uri="{BB962C8B-B14F-4D97-AF65-F5344CB8AC3E}">
        <p14:creationId xmlns:p14="http://schemas.microsoft.com/office/powerpoint/2010/main" val="10149593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existing law, parents can only receive a Certificate of Stillbirth if the mother at 20 weeks. This allows Certificate of Nonviable Birth if parents choose to request one. </a:t>
            </a:r>
          </a:p>
          <a:p>
            <a:endParaRPr lang="en-US" dirty="0"/>
          </a:p>
          <a:p>
            <a:r>
              <a:rPr lang="en-US" dirty="0"/>
              <a:t>Does NOT require reporting of miscarriages. </a:t>
            </a:r>
          </a:p>
        </p:txBody>
      </p:sp>
      <p:sp>
        <p:nvSpPr>
          <p:cNvPr id="4" name="Slide Number Placeholder 3"/>
          <p:cNvSpPr>
            <a:spLocks noGrp="1"/>
          </p:cNvSpPr>
          <p:nvPr>
            <p:ph type="sldNum" sz="quarter" idx="5"/>
          </p:nvPr>
        </p:nvSpPr>
        <p:spPr/>
        <p:txBody>
          <a:bodyPr/>
          <a:lstStyle/>
          <a:p>
            <a:fld id="{22BAB603-E228-4D31-A0F9-7125E9DDF7A1}" type="slidenum">
              <a:rPr lang="en-US" smtClean="0"/>
              <a:t>57</a:t>
            </a:fld>
            <a:endParaRPr lang="en-US"/>
          </a:p>
        </p:txBody>
      </p:sp>
    </p:spTree>
    <p:extLst>
      <p:ext uri="{BB962C8B-B14F-4D97-AF65-F5344CB8AC3E}">
        <p14:creationId xmlns:p14="http://schemas.microsoft.com/office/powerpoint/2010/main" val="437281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Arrest parolee or probationer without a warrant if violates in presence of arresting officer </a:t>
            </a:r>
          </a:p>
          <a:p>
            <a:r>
              <a:rPr lang="en-US" dirty="0"/>
              <a:t>Conditions must be available through </a:t>
            </a:r>
            <a:r>
              <a:rPr lang="en-US"/>
              <a:t>Law Enforcement Tactical System</a:t>
            </a:r>
            <a:endParaRPr lang="en-US" dirty="0"/>
          </a:p>
        </p:txBody>
      </p:sp>
      <p:sp>
        <p:nvSpPr>
          <p:cNvPr id="4" name="Slide Number Placeholder 3"/>
          <p:cNvSpPr>
            <a:spLocks noGrp="1"/>
          </p:cNvSpPr>
          <p:nvPr>
            <p:ph type="sldNum" sz="quarter" idx="5"/>
          </p:nvPr>
        </p:nvSpPr>
        <p:spPr/>
        <p:txBody>
          <a:bodyPr/>
          <a:lstStyle/>
          <a:p>
            <a:fld id="{22BAB603-E228-4D31-A0F9-7125E9DDF7A1}" type="slidenum">
              <a:rPr lang="en-US" smtClean="0"/>
              <a:t>59</a:t>
            </a:fld>
            <a:endParaRPr lang="en-US"/>
          </a:p>
        </p:txBody>
      </p:sp>
    </p:spTree>
    <p:extLst>
      <p:ext uri="{BB962C8B-B14F-4D97-AF65-F5344CB8AC3E}">
        <p14:creationId xmlns:p14="http://schemas.microsoft.com/office/powerpoint/2010/main" val="35573066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Recording may only be disclosed to the individual who is subject of the recording, or his or her personal representative.</a:t>
            </a:r>
          </a:p>
          <a:p>
            <a:r>
              <a:rPr lang="en-US" dirty="0"/>
              <a:t>Caveat: if would affect ongoing investigation or prosecution, no requirement to disclose. </a:t>
            </a:r>
          </a:p>
          <a:p>
            <a:endParaRPr lang="en-US" dirty="0"/>
          </a:p>
          <a:p>
            <a:r>
              <a:rPr lang="en-US" dirty="0"/>
              <a:t>Does not apply to exchange of recordings between law enforcement or prosecuting agencies.</a:t>
            </a:r>
          </a:p>
          <a:p>
            <a:endParaRPr lang="en-US" dirty="0"/>
          </a:p>
        </p:txBody>
      </p:sp>
      <p:sp>
        <p:nvSpPr>
          <p:cNvPr id="4" name="Slide Number Placeholder 3"/>
          <p:cNvSpPr>
            <a:spLocks noGrp="1"/>
          </p:cNvSpPr>
          <p:nvPr>
            <p:ph type="sldNum" sz="quarter" idx="5"/>
          </p:nvPr>
        </p:nvSpPr>
        <p:spPr/>
        <p:txBody>
          <a:bodyPr/>
          <a:lstStyle/>
          <a:p>
            <a:fld id="{22BAB603-E228-4D31-A0F9-7125E9DDF7A1}" type="slidenum">
              <a:rPr lang="en-US" smtClean="0"/>
              <a:t>60</a:t>
            </a:fld>
            <a:endParaRPr lang="en-US"/>
          </a:p>
        </p:txBody>
      </p:sp>
    </p:spTree>
    <p:extLst>
      <p:ext uri="{BB962C8B-B14F-4D97-AF65-F5344CB8AC3E}">
        <p14:creationId xmlns:p14="http://schemas.microsoft.com/office/powerpoint/2010/main" val="27440758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Amends when a judge may suspend a license for failure to appear. </a:t>
            </a:r>
          </a:p>
        </p:txBody>
      </p:sp>
      <p:sp>
        <p:nvSpPr>
          <p:cNvPr id="4" name="Slide Number Placeholder 3"/>
          <p:cNvSpPr>
            <a:spLocks noGrp="1"/>
          </p:cNvSpPr>
          <p:nvPr>
            <p:ph type="sldNum" sz="quarter" idx="5"/>
          </p:nvPr>
        </p:nvSpPr>
        <p:spPr/>
        <p:txBody>
          <a:bodyPr/>
          <a:lstStyle/>
          <a:p>
            <a:fld id="{22BAB603-E228-4D31-A0F9-7125E9DDF7A1}" type="slidenum">
              <a:rPr lang="en-US" smtClean="0"/>
              <a:t>63</a:t>
            </a:fld>
            <a:endParaRPr lang="en-US"/>
          </a:p>
        </p:txBody>
      </p:sp>
    </p:spTree>
    <p:extLst>
      <p:ext uri="{BB962C8B-B14F-4D97-AF65-F5344CB8AC3E}">
        <p14:creationId xmlns:p14="http://schemas.microsoft.com/office/powerpoint/2010/main" val="5842500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Increases minimum threshold dollar amount for a trustee to deem a trust </a:t>
            </a:r>
            <a:r>
              <a:rPr lang="en-US" dirty="0" err="1"/>
              <a:t>unecomonic</a:t>
            </a:r>
            <a:endParaRPr lang="en-US" dirty="0"/>
          </a:p>
        </p:txBody>
      </p:sp>
      <p:sp>
        <p:nvSpPr>
          <p:cNvPr id="4" name="Slide Number Placeholder 3"/>
          <p:cNvSpPr>
            <a:spLocks noGrp="1"/>
          </p:cNvSpPr>
          <p:nvPr>
            <p:ph type="sldNum" sz="quarter" idx="5"/>
          </p:nvPr>
        </p:nvSpPr>
        <p:spPr/>
        <p:txBody>
          <a:bodyPr/>
          <a:lstStyle/>
          <a:p>
            <a:fld id="{22BAB603-E228-4D31-A0F9-7125E9DDF7A1}" type="slidenum">
              <a:rPr lang="en-US" smtClean="0"/>
              <a:t>65</a:t>
            </a:fld>
            <a:endParaRPr lang="en-US"/>
          </a:p>
        </p:txBody>
      </p:sp>
    </p:spTree>
    <p:extLst>
      <p:ext uri="{BB962C8B-B14F-4D97-AF65-F5344CB8AC3E}">
        <p14:creationId xmlns:p14="http://schemas.microsoft.com/office/powerpoint/2010/main" val="41423415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Prohibits the state from entering into contracts with companies that are boycotting businesses.</a:t>
            </a:r>
          </a:p>
          <a:p>
            <a:endParaRPr lang="en-US" dirty="0"/>
          </a:p>
          <a:p>
            <a:r>
              <a:rPr lang="en-US" dirty="0"/>
              <a:t>Also prohibits the state from requiring a company to engage in economic boycotts relating to social, political, or ideological issues.</a:t>
            </a:r>
          </a:p>
        </p:txBody>
      </p:sp>
      <p:sp>
        <p:nvSpPr>
          <p:cNvPr id="4" name="Slide Number Placeholder 3"/>
          <p:cNvSpPr>
            <a:spLocks noGrp="1"/>
          </p:cNvSpPr>
          <p:nvPr>
            <p:ph type="sldNum" sz="quarter" idx="5"/>
          </p:nvPr>
        </p:nvSpPr>
        <p:spPr/>
        <p:txBody>
          <a:bodyPr/>
          <a:lstStyle/>
          <a:p>
            <a:fld id="{22BAB603-E228-4D31-A0F9-7125E9DDF7A1}" type="slidenum">
              <a:rPr lang="en-US" smtClean="0"/>
              <a:t>67</a:t>
            </a:fld>
            <a:endParaRPr lang="en-US"/>
          </a:p>
        </p:txBody>
      </p:sp>
    </p:spTree>
    <p:extLst>
      <p:ext uri="{BB962C8B-B14F-4D97-AF65-F5344CB8AC3E}">
        <p14:creationId xmlns:p14="http://schemas.microsoft.com/office/powerpoint/2010/main" val="12422398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Prohibits disclosure of certain information relating to supporters of nonprofits</a:t>
            </a:r>
          </a:p>
        </p:txBody>
      </p:sp>
      <p:sp>
        <p:nvSpPr>
          <p:cNvPr id="4" name="Slide Number Placeholder 3"/>
          <p:cNvSpPr>
            <a:spLocks noGrp="1"/>
          </p:cNvSpPr>
          <p:nvPr>
            <p:ph type="sldNum" sz="quarter" idx="5"/>
          </p:nvPr>
        </p:nvSpPr>
        <p:spPr/>
        <p:txBody>
          <a:bodyPr/>
          <a:lstStyle/>
          <a:p>
            <a:fld id="{22BAB603-E228-4D31-A0F9-7125E9DDF7A1}" type="slidenum">
              <a:rPr lang="en-US" smtClean="0"/>
              <a:t>69</a:t>
            </a:fld>
            <a:endParaRPr lang="en-US"/>
          </a:p>
        </p:txBody>
      </p:sp>
    </p:spTree>
    <p:extLst>
      <p:ext uri="{BB962C8B-B14F-4D97-AF65-F5344CB8AC3E}">
        <p14:creationId xmlns:p14="http://schemas.microsoft.com/office/powerpoint/2010/main" val="37420066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State Ethics Commission hearings, must disclose the complaint and any statement, evidence, or information received to the defendant (person under investigation for a violation)</a:t>
            </a:r>
          </a:p>
        </p:txBody>
      </p:sp>
      <p:sp>
        <p:nvSpPr>
          <p:cNvPr id="4" name="Slide Number Placeholder 3"/>
          <p:cNvSpPr>
            <a:spLocks noGrp="1"/>
          </p:cNvSpPr>
          <p:nvPr>
            <p:ph type="sldNum" sz="quarter" idx="5"/>
          </p:nvPr>
        </p:nvSpPr>
        <p:spPr/>
        <p:txBody>
          <a:bodyPr/>
          <a:lstStyle/>
          <a:p>
            <a:fld id="{22BAB603-E228-4D31-A0F9-7125E9DDF7A1}" type="slidenum">
              <a:rPr lang="en-US" smtClean="0"/>
              <a:t>72</a:t>
            </a:fld>
            <a:endParaRPr lang="en-US"/>
          </a:p>
        </p:txBody>
      </p:sp>
    </p:spTree>
    <p:extLst>
      <p:ext uri="{BB962C8B-B14F-4D97-AF65-F5344CB8AC3E}">
        <p14:creationId xmlns:p14="http://schemas.microsoft.com/office/powerpoint/2010/main" val="39861263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 points:</a:t>
            </a:r>
          </a:p>
          <a:p>
            <a:r>
              <a:rPr lang="en-US" dirty="0"/>
              <a:t>- first year of quadrennium begins in February, not March (will still have organizational session in January)</a:t>
            </a:r>
          </a:p>
          <a:p>
            <a:r>
              <a:rPr lang="en-US" dirty="0"/>
              <a:t>- Legislature controls parking lot behind statehouse</a:t>
            </a:r>
          </a:p>
          <a:p>
            <a:r>
              <a:rPr lang="en-US" dirty="0"/>
              <a:t>- Legislative Council authorized to construct and maintain a new State House</a:t>
            </a:r>
          </a:p>
          <a:p>
            <a:r>
              <a:rPr lang="en-US" dirty="0"/>
              <a:t>- Redacts certain contracts for professional services executed by the AG, if “necessary to protect from disclosure information that may lead to harassment of the information”</a:t>
            </a:r>
          </a:p>
          <a:p>
            <a:r>
              <a:rPr lang="en-US" dirty="0"/>
              <a:t>- Vacancy in Lieutenant Governor Office: President Pro </a:t>
            </a:r>
            <a:r>
              <a:rPr lang="en-US" dirty="0" err="1"/>
              <a:t>Tem</a:t>
            </a:r>
            <a:r>
              <a:rPr lang="en-US" dirty="0"/>
              <a:t> assumes statutory duties</a:t>
            </a:r>
          </a:p>
          <a:p>
            <a:r>
              <a:rPr lang="en-US" dirty="0"/>
              <a:t>- Speaker of the House term continues until a new Speaker is elected; vacancy: Speaker Pro </a:t>
            </a:r>
            <a:r>
              <a:rPr lang="en-US" dirty="0" err="1"/>
              <a:t>Tem</a:t>
            </a:r>
            <a:r>
              <a:rPr lang="en-US" dirty="0"/>
              <a:t> will assume duties</a:t>
            </a:r>
          </a:p>
        </p:txBody>
      </p:sp>
      <p:sp>
        <p:nvSpPr>
          <p:cNvPr id="4" name="Slide Number Placeholder 3"/>
          <p:cNvSpPr>
            <a:spLocks noGrp="1"/>
          </p:cNvSpPr>
          <p:nvPr>
            <p:ph type="sldNum" sz="quarter" idx="5"/>
          </p:nvPr>
        </p:nvSpPr>
        <p:spPr/>
        <p:txBody>
          <a:bodyPr/>
          <a:lstStyle/>
          <a:p>
            <a:fld id="{22BAB603-E228-4D31-A0F9-7125E9DDF7A1}" type="slidenum">
              <a:rPr lang="en-US" smtClean="0"/>
              <a:t>76</a:t>
            </a:fld>
            <a:endParaRPr lang="en-US"/>
          </a:p>
        </p:txBody>
      </p:sp>
    </p:spTree>
    <p:extLst>
      <p:ext uri="{BB962C8B-B14F-4D97-AF65-F5344CB8AC3E}">
        <p14:creationId xmlns:p14="http://schemas.microsoft.com/office/powerpoint/2010/main" val="131720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Year comparison. This year we passed more bills than in previous years, but did not introduce more than usual. Perception that many more bills are introduced than passed, but trends suggesting otherwise.</a:t>
            </a:r>
          </a:p>
        </p:txBody>
      </p:sp>
      <p:sp>
        <p:nvSpPr>
          <p:cNvPr id="4" name="Slide Number Placeholder 3"/>
          <p:cNvSpPr>
            <a:spLocks noGrp="1"/>
          </p:cNvSpPr>
          <p:nvPr>
            <p:ph type="sldNum" sz="quarter" idx="5"/>
          </p:nvPr>
        </p:nvSpPr>
        <p:spPr/>
        <p:txBody>
          <a:bodyPr/>
          <a:lstStyle/>
          <a:p>
            <a:fld id="{22BAB603-E228-4D31-A0F9-7125E9DDF7A1}" type="slidenum">
              <a:rPr lang="en-US" smtClean="0"/>
              <a:t>6</a:t>
            </a:fld>
            <a:endParaRPr lang="en-US"/>
          </a:p>
        </p:txBody>
      </p:sp>
    </p:spTree>
    <p:extLst>
      <p:ext uri="{BB962C8B-B14F-4D97-AF65-F5344CB8AC3E}">
        <p14:creationId xmlns:p14="http://schemas.microsoft.com/office/powerpoint/2010/main" val="241435990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BAB603-E228-4D31-A0F9-7125E9DDF7A1}" type="slidenum">
              <a:rPr lang="en-US" smtClean="0"/>
              <a:t>77</a:t>
            </a:fld>
            <a:endParaRPr lang="en-US"/>
          </a:p>
        </p:txBody>
      </p:sp>
    </p:spTree>
    <p:extLst>
      <p:ext uri="{BB962C8B-B14F-4D97-AF65-F5344CB8AC3E}">
        <p14:creationId xmlns:p14="http://schemas.microsoft.com/office/powerpoint/2010/main" val="25988075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Bill has limited scope: will expire for tax year in 2025.</a:t>
            </a:r>
          </a:p>
        </p:txBody>
      </p:sp>
      <p:sp>
        <p:nvSpPr>
          <p:cNvPr id="4" name="Slide Number Placeholder 3"/>
          <p:cNvSpPr>
            <a:spLocks noGrp="1"/>
          </p:cNvSpPr>
          <p:nvPr>
            <p:ph type="sldNum" sz="quarter" idx="5"/>
          </p:nvPr>
        </p:nvSpPr>
        <p:spPr/>
        <p:txBody>
          <a:bodyPr/>
          <a:lstStyle/>
          <a:p>
            <a:fld id="{22BAB603-E228-4D31-A0F9-7125E9DDF7A1}" type="slidenum">
              <a:rPr lang="en-US" smtClean="0"/>
              <a:t>79</a:t>
            </a:fld>
            <a:endParaRPr lang="en-US"/>
          </a:p>
        </p:txBody>
      </p:sp>
    </p:spTree>
    <p:extLst>
      <p:ext uri="{BB962C8B-B14F-4D97-AF65-F5344CB8AC3E}">
        <p14:creationId xmlns:p14="http://schemas.microsoft.com/office/powerpoint/2010/main" val="10826417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September 1, 2023: From 4 to 3 percent</a:t>
            </a:r>
          </a:p>
          <a:p>
            <a:r>
              <a:rPr lang="en-US" dirty="0"/>
              <a:t>September 1, 2024: From 3 to 2 percent (provided certain growth requirements are satisfied; if not satisfied, will reduce when they are)</a:t>
            </a:r>
          </a:p>
          <a:p>
            <a:r>
              <a:rPr lang="en-US" dirty="0"/>
              <a:t>Counties may lower the tax, but </a:t>
            </a:r>
            <a:r>
              <a:rPr lang="en-US"/>
              <a:t>cannot raise it.</a:t>
            </a:r>
          </a:p>
        </p:txBody>
      </p:sp>
      <p:sp>
        <p:nvSpPr>
          <p:cNvPr id="4" name="Slide Number Placeholder 3"/>
          <p:cNvSpPr>
            <a:spLocks noGrp="1"/>
          </p:cNvSpPr>
          <p:nvPr>
            <p:ph type="sldNum" sz="quarter" idx="5"/>
          </p:nvPr>
        </p:nvSpPr>
        <p:spPr/>
        <p:txBody>
          <a:bodyPr/>
          <a:lstStyle/>
          <a:p>
            <a:fld id="{22BAB603-E228-4D31-A0F9-7125E9DDF7A1}" type="slidenum">
              <a:rPr lang="en-US" smtClean="0"/>
              <a:t>81</a:t>
            </a:fld>
            <a:endParaRPr lang="en-US"/>
          </a:p>
        </p:txBody>
      </p:sp>
    </p:spTree>
    <p:extLst>
      <p:ext uri="{BB962C8B-B14F-4D97-AF65-F5344CB8AC3E}">
        <p14:creationId xmlns:p14="http://schemas.microsoft.com/office/powerpoint/2010/main" val="1429030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of all state funds. This includes both the State General Fund and the Education Trust Fund. About half of all state funds go to education.</a:t>
            </a:r>
          </a:p>
        </p:txBody>
      </p:sp>
      <p:sp>
        <p:nvSpPr>
          <p:cNvPr id="4" name="Slide Number Placeholder 3"/>
          <p:cNvSpPr>
            <a:spLocks noGrp="1"/>
          </p:cNvSpPr>
          <p:nvPr>
            <p:ph type="sldNum" sz="quarter" idx="5"/>
          </p:nvPr>
        </p:nvSpPr>
        <p:spPr/>
        <p:txBody>
          <a:bodyPr/>
          <a:lstStyle/>
          <a:p>
            <a:fld id="{22BAB603-E228-4D31-A0F9-7125E9DDF7A1}" type="slidenum">
              <a:rPr lang="en-US" smtClean="0"/>
              <a:t>8</a:t>
            </a:fld>
            <a:endParaRPr lang="en-US"/>
          </a:p>
        </p:txBody>
      </p:sp>
    </p:spTree>
    <p:extLst>
      <p:ext uri="{BB962C8B-B14F-4D97-AF65-F5344CB8AC3E}">
        <p14:creationId xmlns:p14="http://schemas.microsoft.com/office/powerpoint/2010/main" val="3667060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General Fund. Largest categories are Medicaid, with 28.64%; Corrections with 21.96%</a:t>
            </a:r>
          </a:p>
        </p:txBody>
      </p:sp>
      <p:sp>
        <p:nvSpPr>
          <p:cNvPr id="4" name="Slide Number Placeholder 3"/>
          <p:cNvSpPr>
            <a:spLocks noGrp="1"/>
          </p:cNvSpPr>
          <p:nvPr>
            <p:ph type="sldNum" sz="quarter" idx="5"/>
          </p:nvPr>
        </p:nvSpPr>
        <p:spPr/>
        <p:txBody>
          <a:bodyPr/>
          <a:lstStyle/>
          <a:p>
            <a:fld id="{22BAB603-E228-4D31-A0F9-7125E9DDF7A1}" type="slidenum">
              <a:rPr lang="en-US" smtClean="0"/>
              <a:t>9</a:t>
            </a:fld>
            <a:endParaRPr lang="en-US"/>
          </a:p>
        </p:txBody>
      </p:sp>
    </p:spTree>
    <p:extLst>
      <p:ext uri="{BB962C8B-B14F-4D97-AF65-F5344CB8AC3E}">
        <p14:creationId xmlns:p14="http://schemas.microsoft.com/office/powerpoint/2010/main" val="3057343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Education Trust Fund</a:t>
            </a:r>
          </a:p>
        </p:txBody>
      </p:sp>
      <p:sp>
        <p:nvSpPr>
          <p:cNvPr id="4" name="Slide Number Placeholder 3"/>
          <p:cNvSpPr>
            <a:spLocks noGrp="1"/>
          </p:cNvSpPr>
          <p:nvPr>
            <p:ph type="sldNum" sz="quarter" idx="5"/>
          </p:nvPr>
        </p:nvSpPr>
        <p:spPr/>
        <p:txBody>
          <a:bodyPr/>
          <a:lstStyle/>
          <a:p>
            <a:fld id="{22BAB603-E228-4D31-A0F9-7125E9DDF7A1}" type="slidenum">
              <a:rPr lang="en-US" smtClean="0"/>
              <a:t>10</a:t>
            </a:fld>
            <a:endParaRPr lang="en-US"/>
          </a:p>
        </p:txBody>
      </p:sp>
    </p:spTree>
    <p:extLst>
      <p:ext uri="{BB962C8B-B14F-4D97-AF65-F5344CB8AC3E}">
        <p14:creationId xmlns:p14="http://schemas.microsoft.com/office/powerpoint/2010/main" val="4027199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bills that may be most relevant to practitioners. This is not an all-inclusive list, and I won’t be able to go into detail on everything. For act summaries of every bill that passed, go to the Publications tab of our website and choose “Legislative Act Summary Database.” Alternatively, call office or let me know and I can find you an answer.</a:t>
            </a:r>
          </a:p>
        </p:txBody>
      </p:sp>
      <p:sp>
        <p:nvSpPr>
          <p:cNvPr id="4" name="Slide Number Placeholder 3"/>
          <p:cNvSpPr>
            <a:spLocks noGrp="1"/>
          </p:cNvSpPr>
          <p:nvPr>
            <p:ph type="sldNum" sz="quarter" idx="5"/>
          </p:nvPr>
        </p:nvSpPr>
        <p:spPr/>
        <p:txBody>
          <a:bodyPr/>
          <a:lstStyle/>
          <a:p>
            <a:fld id="{22BAB603-E228-4D31-A0F9-7125E9DDF7A1}" type="slidenum">
              <a:rPr lang="en-US" smtClean="0"/>
              <a:t>11</a:t>
            </a:fld>
            <a:endParaRPr lang="en-US"/>
          </a:p>
        </p:txBody>
      </p:sp>
    </p:spTree>
    <p:extLst>
      <p:ext uri="{BB962C8B-B14F-4D97-AF65-F5344CB8AC3E}">
        <p14:creationId xmlns:p14="http://schemas.microsoft.com/office/powerpoint/2010/main" val="254888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384A0697-C751-4CC2-9DC4-BA3077842E97}" type="datetime1">
              <a:rPr lang="en-US" smtClean="0"/>
              <a:t>11/27/2023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93B11F-E2F0-4030-97F6-03C3A7838424}" type="datetime1">
              <a:rPr lang="en-US" smtClean="0"/>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6282E367-E6A7-4E79-9E4F-F3F3C009615A}" type="datetime1">
              <a:rPr lang="en-US" smtClean="0"/>
              <a:t>11/27/2023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E57F92-F463-4DE4-A460-C5B7C5E7B705}" type="datetime1">
              <a:rPr lang="en-US" smtClean="0"/>
              <a:t>11/27/2023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3DBC99-A109-482E-92C4-B1D0169415DC}" type="datetime1">
              <a:rPr lang="en-US" smtClean="0"/>
              <a:t>11/27/2023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1EC044-B3D9-40FC-934E-EE1A9BC74CF4}" type="datetime1">
              <a:rPr lang="en-US" smtClean="0"/>
              <a:t>11/27/2023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DB1A3-2E56-40F7-84CD-51A4C88105DF}" type="datetime1">
              <a:rPr lang="en-US" smtClean="0"/>
              <a:t>11/27/2023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D1C39DF1-AD81-4148-ACCA-CFF7A1FEAA29}" type="datetime1">
              <a:rPr lang="en-US" smtClean="0"/>
              <a:t>11/27/2023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CE9A060F-267E-47C3-9168-906BACA39C80}" type="datetime1">
              <a:rPr lang="en-US" smtClean="0"/>
              <a:t>11/27/2023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B66B5B3-5ABB-4427-A5C3-B3828D4151E8}" type="datetime1">
              <a:rPr lang="en-US" smtClean="0"/>
              <a:t>11/27/2023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66" name="Rectangle 65">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70" name="Rectangle 69">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09040" y="1754659"/>
            <a:ext cx="9860547" cy="3005463"/>
          </a:xfrm>
        </p:spPr>
        <p:txBody>
          <a:bodyPr>
            <a:normAutofit/>
          </a:bodyPr>
          <a:lstStyle/>
          <a:p>
            <a:r>
              <a:rPr lang="en-US">
                <a:solidFill>
                  <a:schemeClr val="bg1"/>
                </a:solidFill>
              </a:rPr>
              <a:t>2023 Regular Session of the Alabama Legislature</a:t>
            </a:r>
          </a:p>
        </p:txBody>
      </p:sp>
      <p:sp>
        <p:nvSpPr>
          <p:cNvPr id="72" name="Rectangle 71">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74" name="Straight Connector 73">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08291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52A82761-EF1F-B9C8-D86D-B2DAC8BBF928}"/>
              </a:ext>
            </a:extLst>
          </p:cNvPr>
          <p:cNvSpPr>
            <a:spLocks noGrp="1"/>
          </p:cNvSpPr>
          <p:nvPr>
            <p:ph type="title"/>
          </p:nvPr>
        </p:nvSpPr>
        <p:spPr>
          <a:xfrm>
            <a:off x="573409" y="559477"/>
            <a:ext cx="3765200" cy="5709931"/>
          </a:xfrm>
        </p:spPr>
        <p:txBody>
          <a:bodyPr>
            <a:normAutofit/>
          </a:bodyPr>
          <a:lstStyle/>
          <a:p>
            <a:pPr algn="ctr"/>
            <a:r>
              <a:rPr lang="en-US" dirty="0"/>
              <a:t>Appropriations of the ETF: FY 2024</a:t>
            </a:r>
          </a:p>
        </p:txBody>
      </p:sp>
      <p:sp>
        <p:nvSpPr>
          <p:cNvPr id="31" name="Rectangle 30">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graphicFrame>
        <p:nvGraphicFramePr>
          <p:cNvPr id="4" name="Object 5">
            <a:extLst>
              <a:ext uri="{FF2B5EF4-FFF2-40B4-BE49-F238E27FC236}">
                <a16:creationId xmlns:a16="http://schemas.microsoft.com/office/drawing/2014/main" id="{E651BDE2-470C-038C-78BB-DAC76764570F}"/>
              </a:ext>
            </a:extLst>
          </p:cNvPr>
          <p:cNvGraphicFramePr>
            <a:graphicFrameLocks noGrp="1" noChangeAspect="1"/>
          </p:cNvGraphicFramePr>
          <p:nvPr>
            <p:ph idx="1"/>
            <p:extLst>
              <p:ext uri="{D42A27DB-BD31-4B8C-83A1-F6EECF244321}">
                <p14:modId xmlns:p14="http://schemas.microsoft.com/office/powerpoint/2010/main" val="640762107"/>
              </p:ext>
            </p:extLst>
          </p:nvPr>
        </p:nvGraphicFramePr>
        <p:xfrm>
          <a:off x="5478124" y="800947"/>
          <a:ext cx="5906181" cy="523071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34E039A1-0760-29ED-502B-168B978BD607}"/>
              </a:ext>
            </a:extLst>
          </p:cNvPr>
          <p:cNvSpPr txBox="1"/>
          <p:nvPr/>
        </p:nvSpPr>
        <p:spPr>
          <a:xfrm>
            <a:off x="4791455" y="5768083"/>
            <a:ext cx="2286000" cy="830997"/>
          </a:xfrm>
          <a:prstGeom prst="rect">
            <a:avLst/>
          </a:prstGeom>
          <a:noFill/>
          <a:ln w="22225" cmpd="sng">
            <a:solidFill>
              <a:schemeClr val="accent2"/>
            </a:solidFill>
          </a:ln>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uLnTx/>
                <a:uFillTx/>
                <a:latin typeface="Calibri" panose="020F0502020204030204"/>
                <a:ea typeface="+mn-ea"/>
                <a:cs typeface="+mn-cs"/>
              </a:rPr>
              <a:t>The Split: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uLnTx/>
                <a:uFillTx/>
                <a:latin typeface="Calibri" panose="020F0502020204030204"/>
                <a:ea typeface="+mn-ea"/>
                <a:cs typeface="+mn-cs"/>
              </a:rPr>
              <a:t>K-12 – 72.63%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uLnTx/>
                <a:uFillTx/>
                <a:latin typeface="Calibri" panose="020F0502020204030204"/>
                <a:ea typeface="+mn-ea"/>
                <a:cs typeface="+mn-cs"/>
              </a:rPr>
              <a:t>Higher Ed – 27.37%</a:t>
            </a:r>
          </a:p>
        </p:txBody>
      </p:sp>
      <p:sp>
        <p:nvSpPr>
          <p:cNvPr id="7" name="TextBox 1">
            <a:extLst>
              <a:ext uri="{FF2B5EF4-FFF2-40B4-BE49-F238E27FC236}">
                <a16:creationId xmlns:a16="http://schemas.microsoft.com/office/drawing/2014/main" id="{9267E27D-6D64-29A6-3A34-F0A6CEA4AC2D}"/>
              </a:ext>
            </a:extLst>
          </p:cNvPr>
          <p:cNvSpPr txBox="1"/>
          <p:nvPr/>
        </p:nvSpPr>
        <p:spPr>
          <a:xfrm>
            <a:off x="4791455" y="382926"/>
            <a:ext cx="2263131" cy="539496"/>
          </a:xfrm>
          <a:prstGeom prst="rect">
            <a:avLst/>
          </a:prstGeom>
          <a:ln w="22225" cmpd="sng">
            <a:solidFill>
              <a:schemeClr val="accent1">
                <a:alpha val="99000"/>
              </a:schemeClr>
            </a:solidFill>
          </a:ln>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solidFill>
                  <a:schemeClr val="tx1"/>
                </a:solidFill>
              </a:rPr>
              <a:t>Total Education Trust Fund: $8,798,594,041</a:t>
            </a:r>
          </a:p>
        </p:txBody>
      </p:sp>
      <p:sp>
        <p:nvSpPr>
          <p:cNvPr id="12" name="Slide Number Placeholder 11">
            <a:extLst>
              <a:ext uri="{FF2B5EF4-FFF2-40B4-BE49-F238E27FC236}">
                <a16:creationId xmlns:a16="http://schemas.microsoft.com/office/drawing/2014/main" id="{0EEF729C-44FC-C596-A99C-9E026BAA1940}"/>
              </a:ext>
            </a:extLst>
          </p:cNvPr>
          <p:cNvSpPr>
            <a:spLocks noGrp="1"/>
          </p:cNvSpPr>
          <p:nvPr>
            <p:ph type="sldNum" sz="quarter" idx="12"/>
          </p:nvPr>
        </p:nvSpPr>
        <p:spPr/>
        <p:txBody>
          <a:bodyPr/>
          <a:lstStyle/>
          <a:p>
            <a:fld id="{34B7E4EF-A1BD-40F4-AB7B-04F084DD991D}" type="slidenum">
              <a:rPr lang="en-US" smtClean="0"/>
              <a:t>10</a:t>
            </a:fld>
            <a:endParaRPr lang="en-US" dirty="0"/>
          </a:p>
        </p:txBody>
      </p:sp>
    </p:spTree>
    <p:extLst>
      <p:ext uri="{BB962C8B-B14F-4D97-AF65-F5344CB8AC3E}">
        <p14:creationId xmlns:p14="http://schemas.microsoft.com/office/powerpoint/2010/main" val="2992869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26" name="Rectangle 25">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07BAE2A-ADF0-4606-BF34-EC66F1021743}"/>
              </a:ext>
            </a:extLst>
          </p:cNvPr>
          <p:cNvSpPr>
            <a:spLocks noGrp="1"/>
          </p:cNvSpPr>
          <p:nvPr>
            <p:ph type="title"/>
          </p:nvPr>
        </p:nvSpPr>
        <p:spPr>
          <a:xfrm>
            <a:off x="1212114" y="2280880"/>
            <a:ext cx="9763760" cy="2869368"/>
          </a:xfrm>
        </p:spPr>
        <p:txBody>
          <a:bodyPr vert="horz" lIns="91440" tIns="45720" rIns="91440" bIns="45720" rtlCol="0" anchor="ctr">
            <a:normAutofit fontScale="90000"/>
          </a:bodyPr>
          <a:lstStyle/>
          <a:p>
            <a:pPr algn="ctr">
              <a:lnSpc>
                <a:spcPct val="83000"/>
              </a:lnSpc>
            </a:pPr>
            <a:r>
              <a:rPr lang="en-US" sz="6800" cap="all" spc="-100" dirty="0">
                <a:solidFill>
                  <a:schemeClr val="bg1"/>
                </a:solidFill>
              </a:rPr>
              <a:t>2023 Act SUMMARIEs by Subject Matter</a:t>
            </a:r>
            <a:br>
              <a:rPr lang="en-US" sz="6800" cap="all" spc="-100" dirty="0">
                <a:solidFill>
                  <a:schemeClr val="bg1"/>
                </a:solidFill>
              </a:rPr>
            </a:br>
            <a:br>
              <a:rPr lang="en-US" sz="6800" cap="all" spc="-100" dirty="0">
                <a:solidFill>
                  <a:schemeClr val="bg1"/>
                </a:solidFill>
              </a:rPr>
            </a:br>
            <a:endParaRPr lang="en-US" sz="1800" cap="all" spc="-100" dirty="0">
              <a:solidFill>
                <a:schemeClr val="bg1"/>
              </a:solidFill>
            </a:endParaRPr>
          </a:p>
        </p:txBody>
      </p:sp>
      <p:sp>
        <p:nvSpPr>
          <p:cNvPr id="28" name="Rectangle 27">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346ABA9-C6BC-38E5-737D-CA1C8E6903E4}"/>
              </a:ext>
            </a:extLst>
          </p:cNvPr>
          <p:cNvSpPr>
            <a:spLocks noGrp="1"/>
          </p:cNvSpPr>
          <p:nvPr>
            <p:ph type="sldNum" sz="quarter" idx="12"/>
          </p:nvPr>
        </p:nvSpPr>
        <p:spPr>
          <a:xfrm>
            <a:off x="8957705" y="5820833"/>
            <a:ext cx="2111881" cy="228600"/>
          </a:xfrm>
        </p:spPr>
        <p:txBody>
          <a:bodyPr vert="horz" lIns="91440" tIns="45720" rIns="91440" bIns="45720" rtlCol="0" anchor="b">
            <a:normAutofit/>
          </a:bodyPr>
          <a:lstStyle/>
          <a:p>
            <a:pPr defTabSz="457200">
              <a:lnSpc>
                <a:spcPct val="90000"/>
              </a:lnSpc>
              <a:spcAft>
                <a:spcPts val="600"/>
              </a:spcAft>
            </a:pPr>
            <a:fld id="{34B7E4EF-A1BD-40F4-AB7B-04F084DD991D}" type="slidenum">
              <a:rPr lang="en-US" sz="1000">
                <a:solidFill>
                  <a:schemeClr val="bg1"/>
                </a:solidFill>
              </a:rPr>
              <a:pPr defTabSz="457200">
                <a:lnSpc>
                  <a:spcPct val="90000"/>
                </a:lnSpc>
                <a:spcAft>
                  <a:spcPts val="600"/>
                </a:spcAft>
              </a:pPr>
              <a:t>11</a:t>
            </a:fld>
            <a:endParaRPr lang="en-US" sz="1000">
              <a:solidFill>
                <a:schemeClr val="bg1"/>
              </a:solidFill>
            </a:endParaRPr>
          </a:p>
        </p:txBody>
      </p:sp>
      <p:sp>
        <p:nvSpPr>
          <p:cNvPr id="3" name="TextBox 2">
            <a:extLst>
              <a:ext uri="{FF2B5EF4-FFF2-40B4-BE49-F238E27FC236}">
                <a16:creationId xmlns:a16="http://schemas.microsoft.com/office/drawing/2014/main" id="{0F6A67C9-4EE1-4187-7958-AB0CFCE30AE9}"/>
              </a:ext>
            </a:extLst>
          </p:cNvPr>
          <p:cNvSpPr txBox="1"/>
          <p:nvPr/>
        </p:nvSpPr>
        <p:spPr>
          <a:xfrm>
            <a:off x="2396389" y="5314842"/>
            <a:ext cx="7395210" cy="369332"/>
          </a:xfrm>
          <a:prstGeom prst="rect">
            <a:avLst/>
          </a:prstGeom>
          <a:noFill/>
        </p:spPr>
        <p:txBody>
          <a:bodyPr wrap="square" rtlCol="0">
            <a:spAutoFit/>
          </a:bodyPr>
          <a:lstStyle/>
          <a:p>
            <a:pPr algn="ctr"/>
            <a:r>
              <a:rPr lang="en-US" sz="1800" cap="all" spc="-100" dirty="0">
                <a:solidFill>
                  <a:schemeClr val="bg1"/>
                </a:solidFill>
              </a:rPr>
              <a:t>For MORE DETAILED information about AN ACT,  CONTACT LSA</a:t>
            </a:r>
            <a:endParaRPr lang="en-US" dirty="0"/>
          </a:p>
        </p:txBody>
      </p:sp>
    </p:spTree>
    <p:extLst>
      <p:ext uri="{BB962C8B-B14F-4D97-AF65-F5344CB8AC3E}">
        <p14:creationId xmlns:p14="http://schemas.microsoft.com/office/powerpoint/2010/main" val="2957659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Alcoholic Beverages</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12</a:t>
            </a:fld>
            <a:endParaRPr lang="en-US" sz="1000">
              <a:solidFill>
                <a:schemeClr val="tx1"/>
              </a:solidFill>
            </a:endParaRPr>
          </a:p>
        </p:txBody>
      </p:sp>
    </p:spTree>
    <p:extLst>
      <p:ext uri="{BB962C8B-B14F-4D97-AF65-F5344CB8AC3E}">
        <p14:creationId xmlns:p14="http://schemas.microsoft.com/office/powerpoint/2010/main" val="1105546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F371DFA8-BDB6-6311-38F7-1AB349EDAAC3}"/>
              </a:ext>
            </a:extLst>
          </p:cNvPr>
          <p:cNvSpPr>
            <a:spLocks noGrp="1"/>
          </p:cNvSpPr>
          <p:nvPr>
            <p:ph type="title"/>
          </p:nvPr>
        </p:nvSpPr>
        <p:spPr>
          <a:xfrm>
            <a:off x="676240" y="875324"/>
            <a:ext cx="3536510" cy="5093520"/>
          </a:xfrm>
        </p:spPr>
        <p:txBody>
          <a:bodyPr>
            <a:normAutofit/>
          </a:bodyPr>
          <a:lstStyle/>
          <a:p>
            <a:pPr algn="ctr"/>
            <a:br>
              <a:rPr lang="en-US" sz="4400">
                <a:solidFill>
                  <a:schemeClr val="tx1"/>
                </a:solidFill>
              </a:rPr>
            </a:br>
            <a:r>
              <a:rPr lang="en-US" sz="4400">
                <a:solidFill>
                  <a:schemeClr val="tx1"/>
                </a:solidFill>
              </a:rPr>
              <a:t>Dram Shop Liability</a:t>
            </a:r>
            <a:br>
              <a:rPr lang="en-US" sz="4400">
                <a:solidFill>
                  <a:schemeClr val="tx1"/>
                </a:solidFill>
              </a:rPr>
            </a:br>
            <a:endParaRPr lang="en-US" sz="4400">
              <a:solidFill>
                <a:schemeClr val="tx1"/>
              </a:solidFill>
            </a:endParaRPr>
          </a:p>
        </p:txBody>
      </p:sp>
      <p:sp>
        <p:nvSpPr>
          <p:cNvPr id="3" name="Content Placeholder 2">
            <a:extLst>
              <a:ext uri="{FF2B5EF4-FFF2-40B4-BE49-F238E27FC236}">
                <a16:creationId xmlns:a16="http://schemas.microsoft.com/office/drawing/2014/main" id="{E0201CFA-D271-71B3-4BAA-18AE9D5CAD5A}"/>
              </a:ext>
            </a:extLst>
          </p:cNvPr>
          <p:cNvSpPr>
            <a:spLocks noGrp="1"/>
          </p:cNvSpPr>
          <p:nvPr>
            <p:ph idx="1"/>
          </p:nvPr>
        </p:nvSpPr>
        <p:spPr>
          <a:xfrm>
            <a:off x="5478124" y="559477"/>
            <a:ext cx="5647076" cy="5475563"/>
          </a:xfrm>
        </p:spPr>
        <p:txBody>
          <a:bodyPr anchor="ctr">
            <a:normAutofit lnSpcReduction="10000"/>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2023-25, SB104</a:t>
            </a:r>
            <a:r>
              <a:rPr lang="en-US" sz="2000" b="1" dirty="0">
                <a:ea typeface="Calibri" panose="020F0502020204030204" pitchFamily="34" charset="0"/>
                <a:cs typeface="Times New Roman" panose="02020603050405020304" pitchFamily="18" charset="0"/>
              </a:rPr>
              <a:t>:</a:t>
            </a:r>
          </a:p>
          <a:p>
            <a:pPr>
              <a:spcBef>
                <a:spcPts val="0"/>
              </a:spcBef>
              <a:spcAft>
                <a:spcPts val="800"/>
              </a:spcAft>
            </a:pPr>
            <a:r>
              <a:rPr lang="en-US" sz="2000" dirty="0">
                <a:effectLst/>
                <a:ea typeface="Calibri" panose="020F0502020204030204" pitchFamily="34" charset="0"/>
                <a:cs typeface="Times New Roman" panose="02020603050405020304" pitchFamily="18" charset="0"/>
              </a:rPr>
              <a:t>A person who sells, furnishes, or serves alcoholic beverages to an individual of lawful drinking age </a:t>
            </a:r>
            <a:r>
              <a:rPr lang="en-US" sz="2000" u="sng" dirty="0">
                <a:effectLst/>
                <a:ea typeface="Calibri" panose="020F0502020204030204" pitchFamily="34" charset="0"/>
                <a:cs typeface="Times New Roman" panose="02020603050405020304" pitchFamily="18" charset="0"/>
              </a:rPr>
              <a:t>shall not be liable for injury or death caused by the intoxication of the individual</a:t>
            </a:r>
            <a:r>
              <a:rPr lang="en-US" sz="2000" dirty="0">
                <a:effectLst/>
                <a:ea typeface="Calibri" panose="020F0502020204030204" pitchFamily="34" charset="0"/>
                <a:cs typeface="Times New Roman" panose="02020603050405020304" pitchFamily="18" charset="0"/>
              </a:rPr>
              <a:t>, provided the person did not </a:t>
            </a:r>
            <a:r>
              <a:rPr lang="en-US" sz="2000" u="sng" dirty="0">
                <a:effectLst/>
                <a:ea typeface="Calibri" panose="020F0502020204030204" pitchFamily="34" charset="0"/>
                <a:cs typeface="Times New Roman" panose="02020603050405020304" pitchFamily="18" charset="0"/>
              </a:rPr>
              <a:t>knowingly</a:t>
            </a:r>
            <a:r>
              <a:rPr lang="en-US" sz="2000" dirty="0">
                <a:effectLst/>
                <a:ea typeface="Calibri" panose="020F0502020204030204" pitchFamily="34" charset="0"/>
                <a:cs typeface="Times New Roman" panose="02020603050405020304" pitchFamily="18" charset="0"/>
              </a:rPr>
              <a:t> sell, furnish, or serve the alcoholic beverage to the individual while the individual was visibly intoxicated</a:t>
            </a:r>
            <a:endParaRPr lang="en-US" sz="2000" dirty="0">
              <a:ea typeface="Calibri" panose="020F0502020204030204" pitchFamily="34" charset="0"/>
              <a:cs typeface="Times New Roman" panose="02020603050405020304" pitchFamily="18" charset="0"/>
            </a:endParaRPr>
          </a:p>
          <a:p>
            <a:pPr>
              <a:spcBef>
                <a:spcPts val="0"/>
              </a:spcBef>
              <a:spcAft>
                <a:spcPts val="800"/>
              </a:spcAft>
            </a:pPr>
            <a:r>
              <a:rPr lang="en-US" sz="2000" dirty="0">
                <a:effectLst/>
                <a:ea typeface="Calibri" panose="020F0502020204030204" pitchFamily="34" charset="0"/>
                <a:cs typeface="Times New Roman" panose="02020603050405020304" pitchFamily="18" charset="0"/>
              </a:rPr>
              <a:t>Specifies that the establishment of a “knowing” element establishes a </a:t>
            </a:r>
            <a:r>
              <a:rPr lang="en-US" sz="2000" u="sng" dirty="0">
                <a:effectLst/>
                <a:ea typeface="Calibri" panose="020F0502020204030204" pitchFamily="34" charset="0"/>
                <a:cs typeface="Times New Roman" panose="02020603050405020304" pitchFamily="18" charset="0"/>
              </a:rPr>
              <a:t>new standard of liability</a:t>
            </a:r>
            <a:r>
              <a:rPr lang="en-US" sz="2000" dirty="0">
                <a:effectLst/>
                <a:ea typeface="Calibri" panose="020F0502020204030204" pitchFamily="34" charset="0"/>
                <a:cs typeface="Times New Roman" panose="02020603050405020304" pitchFamily="18" charset="0"/>
              </a:rPr>
              <a:t> for damages resulting from intoxication due to alcoholic beverages, repealing in effect the former strict liability standard of liability.</a:t>
            </a:r>
          </a:p>
          <a:p>
            <a:pPr marL="0" marR="0" indent="0">
              <a:spcBef>
                <a:spcPts val="600"/>
              </a:spcBef>
              <a:spcAft>
                <a:spcPts val="600"/>
              </a:spcAft>
              <a:buNone/>
            </a:pPr>
            <a:r>
              <a:rPr lang="en-US" sz="2000" dirty="0">
                <a:effectLst/>
                <a:ea typeface="Calibri" panose="020F0502020204030204" pitchFamily="34" charset="0"/>
                <a:cs typeface="Times New Roman" panose="02020603050405020304" pitchFamily="18" charset="0"/>
              </a:rPr>
              <a:t>EFFECTIVE DATE: </a:t>
            </a:r>
            <a:r>
              <a:rPr lang="en-US" sz="2000" dirty="0">
                <a:effectLst/>
                <a:ea typeface="Times New Roman" panose="02020603050405020304" pitchFamily="18" charset="0"/>
                <a:cs typeface="Times New Roman" panose="02020603050405020304" pitchFamily="18" charset="0"/>
              </a:rPr>
              <a:t>April 19, 2023</a:t>
            </a:r>
            <a:endParaRPr lang="en-US"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013038C-447A-84DA-2A1B-F4E199E80553}"/>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13</a:t>
            </a:fld>
            <a:endParaRPr lang="en-US">
              <a:solidFill>
                <a:schemeClr val="tx1"/>
              </a:solidFill>
            </a:endParaRPr>
          </a:p>
        </p:txBody>
      </p:sp>
    </p:spTree>
    <p:extLst>
      <p:ext uri="{BB962C8B-B14F-4D97-AF65-F5344CB8AC3E}">
        <p14:creationId xmlns:p14="http://schemas.microsoft.com/office/powerpoint/2010/main" val="2385286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1982B839-81C4-28D3-EF12-4D817D3A27F8}"/>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Curbside Pick-up</a:t>
            </a:r>
          </a:p>
        </p:txBody>
      </p:sp>
      <p:sp>
        <p:nvSpPr>
          <p:cNvPr id="3" name="Content Placeholder 2">
            <a:extLst>
              <a:ext uri="{FF2B5EF4-FFF2-40B4-BE49-F238E27FC236}">
                <a16:creationId xmlns:a16="http://schemas.microsoft.com/office/drawing/2014/main" id="{27EA2CCA-3268-753C-A1F2-A5B4B47CFB2D}"/>
              </a:ext>
            </a:extLst>
          </p:cNvPr>
          <p:cNvSpPr>
            <a:spLocks noGrp="1"/>
          </p:cNvSpPr>
          <p:nvPr>
            <p:ph idx="1"/>
          </p:nvPr>
        </p:nvSpPr>
        <p:spPr>
          <a:xfrm>
            <a:off x="5478124" y="559477"/>
            <a:ext cx="5647076" cy="5475563"/>
          </a:xfrm>
        </p:spPr>
        <p:txBody>
          <a:bodyPr anchor="ctr">
            <a:normAutofit/>
          </a:bodyPr>
          <a:lstStyle/>
          <a:p>
            <a:pPr marL="0" marR="0" indent="0" fontAlgn="base">
              <a:spcBef>
                <a:spcPts val="600"/>
              </a:spcBef>
              <a:spcAft>
                <a:spcPts val="600"/>
              </a:spcAft>
              <a:buNone/>
            </a:pPr>
            <a:r>
              <a:rPr lang="en-US" sz="2000" b="1" dirty="0">
                <a:effectLst/>
                <a:ea typeface="Calibri" panose="020F0502020204030204" pitchFamily="34" charset="0"/>
              </a:rPr>
              <a:t>Act 2023-287, HB166:</a:t>
            </a:r>
          </a:p>
          <a:p>
            <a:pPr fontAlgn="base">
              <a:spcBef>
                <a:spcPts val="600"/>
              </a:spcBef>
              <a:spcAft>
                <a:spcPts val="600"/>
              </a:spcAft>
            </a:pPr>
            <a:r>
              <a:rPr lang="en-US" sz="2000" dirty="0">
                <a:effectLst/>
                <a:ea typeface="Calibri" panose="020F0502020204030204" pitchFamily="34" charset="0"/>
              </a:rPr>
              <a:t>Modifies</a:t>
            </a:r>
            <a:r>
              <a:rPr lang="en-US" sz="2000" b="1" dirty="0">
                <a:effectLst/>
                <a:ea typeface="Calibri" panose="020F0502020204030204" pitchFamily="34" charset="0"/>
              </a:rPr>
              <a:t> </a:t>
            </a:r>
            <a:r>
              <a:rPr lang="en-US" sz="2000" dirty="0">
                <a:effectLst/>
                <a:ea typeface="Calibri" panose="020F0502020204030204" pitchFamily="34" charset="0"/>
              </a:rPr>
              <a:t>the amount of alcoholic beverages a licensee of the ABC Board may sell using curbside pick-up to a customer each day by: </a:t>
            </a:r>
          </a:p>
          <a:p>
            <a:pPr lvl="1" fontAlgn="base">
              <a:spcBef>
                <a:spcPts val="600"/>
              </a:spcBef>
              <a:spcAft>
                <a:spcPts val="600"/>
              </a:spcAft>
            </a:pPr>
            <a:r>
              <a:rPr lang="en-US" sz="1800" dirty="0">
                <a:ea typeface="Calibri" panose="020F0502020204030204" pitchFamily="34" charset="0"/>
              </a:rPr>
              <a:t>I</a:t>
            </a:r>
            <a:r>
              <a:rPr lang="en-US" sz="1800" dirty="0">
                <a:effectLst/>
                <a:ea typeface="Calibri" panose="020F0502020204030204" pitchFamily="34" charset="0"/>
              </a:rPr>
              <a:t>ncreasing liquor for non-restaurants from 1 liter to 9,000 milliliters</a:t>
            </a:r>
            <a:r>
              <a:rPr lang="en-US" sz="1800" dirty="0">
                <a:ea typeface="Calibri" panose="020F0502020204030204" pitchFamily="34" charset="0"/>
              </a:rPr>
              <a:t>.</a:t>
            </a:r>
            <a:endParaRPr lang="en-US" sz="1800" dirty="0">
              <a:effectLst/>
              <a:ea typeface="Calibri" panose="020F0502020204030204" pitchFamily="34" charset="0"/>
            </a:endParaRPr>
          </a:p>
          <a:p>
            <a:pPr lvl="1" fontAlgn="base">
              <a:spcBef>
                <a:spcPts val="600"/>
              </a:spcBef>
              <a:spcAft>
                <a:spcPts val="600"/>
              </a:spcAft>
            </a:pPr>
            <a:r>
              <a:rPr lang="en-US" sz="1800" dirty="0">
                <a:effectLst/>
                <a:ea typeface="Calibri" panose="020F0502020204030204" pitchFamily="34" charset="0"/>
              </a:rPr>
              <a:t>Capping liquor at 375 milliliters for restaurants and </a:t>
            </a:r>
            <a:r>
              <a:rPr lang="en-US" sz="1800" u="sng" dirty="0">
                <a:effectLst/>
                <a:ea typeface="Calibri" panose="020F0502020204030204" pitchFamily="34" charset="0"/>
              </a:rPr>
              <a:t>requiring the liquor to accompany a food order</a:t>
            </a:r>
            <a:r>
              <a:rPr lang="en-US" sz="1800" dirty="0">
                <a:effectLst/>
                <a:ea typeface="Calibri" panose="020F0502020204030204" pitchFamily="34" charset="0"/>
              </a:rPr>
              <a:t>.</a:t>
            </a:r>
          </a:p>
          <a:p>
            <a:pPr lvl="1" fontAlgn="base">
              <a:spcBef>
                <a:spcPts val="600"/>
              </a:spcBef>
              <a:spcAft>
                <a:spcPts val="600"/>
              </a:spcAft>
            </a:pPr>
            <a:r>
              <a:rPr lang="en-US" sz="1800" dirty="0">
                <a:ea typeface="Calibri" panose="020F0502020204030204" pitchFamily="34" charset="0"/>
              </a:rPr>
              <a:t>I</a:t>
            </a:r>
            <a:r>
              <a:rPr lang="en-US" sz="1800" dirty="0">
                <a:effectLst/>
                <a:ea typeface="Calibri" panose="020F0502020204030204" pitchFamily="34" charset="0"/>
              </a:rPr>
              <a:t>ncreasing table wine from 1,500 milliliters to 9,000 milliliters. </a:t>
            </a:r>
          </a:p>
          <a:p>
            <a:pPr lvl="1" fontAlgn="base">
              <a:spcBef>
                <a:spcPts val="600"/>
              </a:spcBef>
              <a:spcAft>
                <a:spcPts val="600"/>
              </a:spcAft>
            </a:pPr>
            <a:r>
              <a:rPr lang="en-US" sz="1800" dirty="0">
                <a:ea typeface="Calibri" panose="020F0502020204030204" pitchFamily="34" charset="0"/>
              </a:rPr>
              <a:t>I</a:t>
            </a:r>
            <a:r>
              <a:rPr lang="en-US" sz="1800" dirty="0">
                <a:effectLst/>
                <a:ea typeface="Calibri" panose="020F0502020204030204" pitchFamily="34" charset="0"/>
              </a:rPr>
              <a:t>ncreasing packaged beer from 288 ounces to 120 12-ounce containers.</a:t>
            </a:r>
          </a:p>
          <a:p>
            <a:pPr lvl="1" fontAlgn="base">
              <a:spcBef>
                <a:spcPts val="600"/>
              </a:spcBef>
              <a:spcAft>
                <a:spcPts val="600"/>
              </a:spcAft>
            </a:pPr>
            <a:r>
              <a:rPr lang="en-US" sz="1800" dirty="0">
                <a:ea typeface="Calibri" panose="020F0502020204030204" pitchFamily="34" charset="0"/>
              </a:rPr>
              <a:t>C</a:t>
            </a:r>
            <a:r>
              <a:rPr lang="en-US" sz="1800" dirty="0">
                <a:effectLst/>
                <a:ea typeface="Calibri" panose="020F0502020204030204" pitchFamily="34" charset="0"/>
              </a:rPr>
              <a:t>apping draft beer at 288 ounces. </a:t>
            </a:r>
          </a:p>
          <a:p>
            <a:pPr marL="0" marR="0" indent="0" fontAlgn="base">
              <a:spcBef>
                <a:spcPts val="600"/>
              </a:spcBef>
              <a:spcAft>
                <a:spcPts val="600"/>
              </a:spcAft>
              <a:buNone/>
            </a:pPr>
            <a:r>
              <a:rPr lang="en-US" sz="2000" dirty="0">
                <a:effectLst/>
                <a:ea typeface="Calibri" panose="020F0502020204030204" pitchFamily="34" charset="0"/>
              </a:rPr>
              <a:t>EFFECTIVE DATE: August 1, 2023</a:t>
            </a:r>
          </a:p>
        </p:txBody>
      </p:sp>
      <p:sp>
        <p:nvSpPr>
          <p:cNvPr id="4" name="Slide Number Placeholder 3">
            <a:extLst>
              <a:ext uri="{FF2B5EF4-FFF2-40B4-BE49-F238E27FC236}">
                <a16:creationId xmlns:a16="http://schemas.microsoft.com/office/drawing/2014/main" id="{0A46BF40-2582-004E-1ACC-881B842D8DF9}"/>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14</a:t>
            </a:fld>
            <a:endParaRPr lang="en-US">
              <a:solidFill>
                <a:schemeClr val="tx1"/>
              </a:solidFill>
            </a:endParaRPr>
          </a:p>
        </p:txBody>
      </p:sp>
    </p:spTree>
    <p:extLst>
      <p:ext uri="{BB962C8B-B14F-4D97-AF65-F5344CB8AC3E}">
        <p14:creationId xmlns:p14="http://schemas.microsoft.com/office/powerpoint/2010/main" val="2983352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BUSINESS AND FINANCIAL INSTITUTIONS</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15</a:t>
            </a:fld>
            <a:endParaRPr lang="en-US" sz="1000">
              <a:solidFill>
                <a:schemeClr val="tx1"/>
              </a:solidFill>
            </a:endParaRPr>
          </a:p>
        </p:txBody>
      </p:sp>
    </p:spTree>
    <p:extLst>
      <p:ext uri="{BB962C8B-B14F-4D97-AF65-F5344CB8AC3E}">
        <p14:creationId xmlns:p14="http://schemas.microsoft.com/office/powerpoint/2010/main" val="161981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br>
              <a:rPr lang="en-US" sz="4400">
                <a:solidFill>
                  <a:schemeClr val="tx1"/>
                </a:solidFill>
              </a:rPr>
            </a:br>
            <a:r>
              <a:rPr lang="en-US" sz="4400">
                <a:solidFill>
                  <a:schemeClr val="tx1"/>
                </a:solidFill>
              </a:rPr>
              <a:t>Uniform Commercial Code Amendments (2022)</a:t>
            </a:r>
            <a:br>
              <a:rPr lang="en-US" sz="4400">
                <a:solidFill>
                  <a:schemeClr val="tx1"/>
                </a:solidFill>
              </a:rPr>
            </a:br>
            <a:endParaRPr lang="en-US" sz="4400">
              <a:solidFill>
                <a:schemeClr val="tx1"/>
              </a:solidFill>
            </a:endParaRP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5478124" y="559477"/>
            <a:ext cx="5647076" cy="5475563"/>
          </a:xfrm>
        </p:spPr>
        <p:txBody>
          <a:bodyPr anchor="ctr">
            <a:normAutofit lnSpcReduction="10000"/>
          </a:bodyPr>
          <a:lstStyle/>
          <a:p>
            <a:pPr marL="0" marR="0" indent="0">
              <a:lnSpc>
                <a:spcPct val="110000"/>
              </a:lnSpc>
              <a:spcBef>
                <a:spcPts val="0"/>
              </a:spcBef>
              <a:spcAft>
                <a:spcPts val="800"/>
              </a:spcAft>
              <a:buNone/>
            </a:pPr>
            <a:r>
              <a:rPr lang="en-US" sz="1700" b="1" dirty="0">
                <a:effectLst/>
                <a:ea typeface="Calibri" panose="020F0502020204030204" pitchFamily="34" charset="0"/>
                <a:cs typeface="Times New Roman" panose="02020603050405020304" pitchFamily="18" charset="0"/>
              </a:rPr>
              <a:t>Act 2023-492, HB348:</a:t>
            </a:r>
          </a:p>
          <a:p>
            <a:pPr>
              <a:lnSpc>
                <a:spcPct val="110000"/>
              </a:lnSpc>
              <a:spcBef>
                <a:spcPts val="0"/>
              </a:spcBef>
              <a:spcAft>
                <a:spcPts val="800"/>
              </a:spcAft>
            </a:pPr>
            <a:r>
              <a:rPr lang="en-US" sz="1700" dirty="0">
                <a:effectLst/>
                <a:ea typeface="Calibri" panose="020F0502020204030204" pitchFamily="34" charset="0"/>
                <a:cs typeface="Times New Roman" panose="02020603050405020304" pitchFamily="18" charset="0"/>
              </a:rPr>
              <a:t>Adopts the </a:t>
            </a:r>
            <a:r>
              <a:rPr lang="en-US" sz="1700" u="sng" dirty="0">
                <a:effectLst/>
                <a:ea typeface="Calibri" panose="020F0502020204030204" pitchFamily="34" charset="0"/>
                <a:cs typeface="Times New Roman" panose="02020603050405020304" pitchFamily="18" charset="0"/>
              </a:rPr>
              <a:t>Uniform Commercial Code Amendments (2022) </a:t>
            </a:r>
            <a:r>
              <a:rPr lang="en-US" sz="1700" dirty="0">
                <a:effectLst/>
                <a:ea typeface="Calibri" panose="020F0502020204030204" pitchFamily="34" charset="0"/>
                <a:cs typeface="Times New Roman" panose="02020603050405020304" pitchFamily="18" charset="0"/>
              </a:rPr>
              <a:t>by amending a substantial portion of the Uniform Commercial Code and adding Article 12 to the Uniform Commercial Code, Title 7, Code of Alabama 1975</a:t>
            </a:r>
            <a:r>
              <a:rPr lang="en-US" sz="1700" dirty="0">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sz="1700" dirty="0">
                <a:ea typeface="Calibri" panose="020F0502020204030204" pitchFamily="34" charset="0"/>
                <a:cs typeface="Times New Roman" panose="02020603050405020304" pitchFamily="18" charset="0"/>
              </a:rPr>
              <a:t>G</a:t>
            </a:r>
            <a:r>
              <a:rPr lang="en-US" sz="1700" dirty="0">
                <a:effectLst/>
                <a:ea typeface="Calibri" panose="020F0502020204030204" pitchFamily="34" charset="0"/>
                <a:cs typeface="Times New Roman" panose="02020603050405020304" pitchFamily="18" charset="0"/>
              </a:rPr>
              <a:t>overns the property rights of certain intangible digital assets, including electronic rights to payment, and provides for a manner to establish the transfer and control of those assets</a:t>
            </a:r>
            <a:endParaRPr lang="en-US" sz="1700" dirty="0">
              <a:ea typeface="Calibri" panose="020F0502020204030204" pitchFamily="34" charset="0"/>
              <a:cs typeface="Times New Roman" panose="02020603050405020304" pitchFamily="18" charset="0"/>
            </a:endParaRPr>
          </a:p>
          <a:p>
            <a:pPr>
              <a:lnSpc>
                <a:spcPct val="110000"/>
              </a:lnSpc>
              <a:spcBef>
                <a:spcPts val="0"/>
              </a:spcBef>
              <a:spcAft>
                <a:spcPts val="800"/>
              </a:spcAft>
            </a:pPr>
            <a:r>
              <a:rPr lang="en-US" sz="1700" dirty="0">
                <a:ea typeface="Calibri" panose="020F0502020204030204" pitchFamily="34" charset="0"/>
                <a:cs typeface="Times New Roman" panose="02020603050405020304" pitchFamily="18" charset="0"/>
              </a:rPr>
              <a:t>P</a:t>
            </a:r>
            <a:r>
              <a:rPr lang="en-US" sz="1700" dirty="0">
                <a:effectLst/>
                <a:ea typeface="Calibri" panose="020F0502020204030204" pitchFamily="34" charset="0"/>
                <a:cs typeface="Times New Roman" panose="02020603050405020304" pitchFamily="18" charset="0"/>
              </a:rPr>
              <a:t>rovides a mechanism for evidencing certain rights of payment</a:t>
            </a:r>
            <a:r>
              <a:rPr lang="en-US" sz="1700" dirty="0">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sz="1700" dirty="0">
                <a:ea typeface="Calibri" panose="020F0502020204030204" pitchFamily="34" charset="0"/>
                <a:cs typeface="Times New Roman" panose="02020603050405020304" pitchFamily="18" charset="0"/>
              </a:rPr>
              <a:t>Adopts </a:t>
            </a:r>
            <a:r>
              <a:rPr lang="en-US" sz="1700" dirty="0">
                <a:effectLst/>
                <a:ea typeface="Calibri" panose="020F0502020204030204" pitchFamily="34" charset="0"/>
                <a:cs typeface="Times New Roman" panose="02020603050405020304" pitchFamily="18" charset="0"/>
              </a:rPr>
              <a:t>special rules with regard to the payment obligations and conditions of discharge account debtors on controllable accounts and controllable payment intangibles </a:t>
            </a:r>
          </a:p>
          <a:p>
            <a:pPr>
              <a:lnSpc>
                <a:spcPct val="110000"/>
              </a:lnSpc>
              <a:spcBef>
                <a:spcPts val="0"/>
              </a:spcBef>
              <a:spcAft>
                <a:spcPts val="800"/>
              </a:spcAft>
            </a:pPr>
            <a:r>
              <a:rPr lang="en-US" sz="1700" dirty="0">
                <a:effectLst/>
                <a:ea typeface="Calibri" panose="020F0502020204030204" pitchFamily="34" charset="0"/>
                <a:cs typeface="Times New Roman" panose="02020603050405020304" pitchFamily="18" charset="0"/>
              </a:rPr>
              <a:t>Provides for the perfection of security interests in controllable electronic records, documents of title, chattel paper, and other assets. </a:t>
            </a:r>
          </a:p>
          <a:p>
            <a:pPr marL="0" marR="0" indent="0">
              <a:lnSpc>
                <a:spcPct val="110000"/>
              </a:lnSpc>
              <a:spcBef>
                <a:spcPts val="0"/>
              </a:spcBef>
              <a:spcAft>
                <a:spcPts val="800"/>
              </a:spcAft>
              <a:buNone/>
            </a:pPr>
            <a:r>
              <a:rPr lang="en-US" sz="1700" dirty="0">
                <a:effectLst/>
                <a:ea typeface="Calibri" panose="020F0502020204030204" pitchFamily="34" charset="0"/>
                <a:cs typeface="Times New Roman" panose="02020603050405020304" pitchFamily="18" charset="0"/>
              </a:rPr>
              <a:t>EFFECTIVE DATE: July 1, 2024</a:t>
            </a: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16</a:t>
            </a:fld>
            <a:endParaRPr lang="en-US">
              <a:solidFill>
                <a:schemeClr val="tx1"/>
              </a:solidFill>
            </a:endParaRPr>
          </a:p>
        </p:txBody>
      </p:sp>
    </p:spTree>
    <p:extLst>
      <p:ext uri="{BB962C8B-B14F-4D97-AF65-F5344CB8AC3E}">
        <p14:creationId xmlns:p14="http://schemas.microsoft.com/office/powerpoint/2010/main" val="1873473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Alabama Business and Nonprofit Entity Code</a:t>
            </a: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2023-503, HB267</a:t>
            </a:r>
            <a:r>
              <a:rPr lang="en-US" sz="2000" b="1" dirty="0">
                <a:ea typeface="Calibri" panose="020F0502020204030204" pitchFamily="34" charset="0"/>
                <a:cs typeface="Times New Roman" panose="02020603050405020304" pitchFamily="18" charset="0"/>
              </a:rPr>
              <a:t>:</a:t>
            </a:r>
          </a:p>
          <a:p>
            <a:pPr>
              <a:spcBef>
                <a:spcPts val="0"/>
              </a:spcBef>
              <a:spcAft>
                <a:spcPts val="800"/>
              </a:spcAft>
            </a:pPr>
            <a:r>
              <a:rPr lang="en-US" sz="2000" dirty="0">
                <a:effectLst/>
                <a:ea typeface="Calibri" panose="020F0502020204030204" pitchFamily="34" charset="0"/>
                <a:cs typeface="Times New Roman" panose="02020603050405020304" pitchFamily="18" charset="0"/>
              </a:rPr>
              <a:t>Revises the </a:t>
            </a:r>
            <a:r>
              <a:rPr lang="en-US" sz="2000" u="sng" dirty="0">
                <a:effectLst/>
                <a:ea typeface="Calibri" panose="020F0502020204030204" pitchFamily="34" charset="0"/>
                <a:cs typeface="Times New Roman" panose="02020603050405020304" pitchFamily="18" charset="0"/>
              </a:rPr>
              <a:t>Alabama Nonprofit Corporation Law to reflect the national standards</a:t>
            </a:r>
            <a:r>
              <a:rPr lang="en-US" sz="2000" dirty="0">
                <a:effectLst/>
                <a:ea typeface="Calibri" panose="020F0502020204030204" pitchFamily="34" charset="0"/>
                <a:cs typeface="Times New Roman" panose="02020603050405020304" pitchFamily="18" charset="0"/>
              </a:rPr>
              <a:t> set by the Model Nonprofit Corporation Act of 2021 and the Delaware General Corporation Law</a:t>
            </a:r>
          </a:p>
          <a:p>
            <a:pPr>
              <a:spcBef>
                <a:spcPts val="0"/>
              </a:spcBef>
              <a:spcAft>
                <a:spcPts val="800"/>
              </a:spcAft>
            </a:pPr>
            <a:r>
              <a:rPr lang="en-US" sz="2000" dirty="0">
                <a:effectLst/>
                <a:ea typeface="Calibri" panose="020F0502020204030204" pitchFamily="34" charset="0"/>
                <a:cs typeface="Times New Roman" panose="02020603050405020304" pitchFamily="18" charset="0"/>
              </a:rPr>
              <a:t>Makes conforming changes to effectuate the changes to the Alabama Nonprofit Corporation Law and conform with the other entities governed by the Alabama Business and Nonprofit Entity Code.</a:t>
            </a:r>
          </a:p>
          <a:p>
            <a:pPr marL="0" marR="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January 1, 2024</a:t>
            </a: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17</a:t>
            </a:fld>
            <a:endParaRPr lang="en-US">
              <a:solidFill>
                <a:schemeClr val="tx1"/>
              </a:solidFill>
            </a:endParaRPr>
          </a:p>
        </p:txBody>
      </p:sp>
    </p:spTree>
    <p:extLst>
      <p:ext uri="{BB962C8B-B14F-4D97-AF65-F5344CB8AC3E}">
        <p14:creationId xmlns:p14="http://schemas.microsoft.com/office/powerpoint/2010/main" val="4114056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34">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37" name="Rectangle 36">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39" name="Rectangle 38">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41" name="Group 40">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42" name="Straight Connector 41">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6" name="Rectangle 45">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50" name="Rectangle 49">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Crimes and offenses</a:t>
            </a:r>
          </a:p>
        </p:txBody>
      </p:sp>
      <p:cxnSp>
        <p:nvCxnSpPr>
          <p:cNvPr id="52" name="Straight Connector 51">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18</a:t>
            </a:fld>
            <a:endParaRPr lang="en-US" sz="1000">
              <a:solidFill>
                <a:schemeClr val="tx1"/>
              </a:solidFill>
            </a:endParaRPr>
          </a:p>
        </p:txBody>
      </p:sp>
    </p:spTree>
    <p:extLst>
      <p:ext uri="{BB962C8B-B14F-4D97-AF65-F5344CB8AC3E}">
        <p14:creationId xmlns:p14="http://schemas.microsoft.com/office/powerpoint/2010/main" val="274698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Trafficking Fentanyl</a:t>
            </a: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5478124" y="559477"/>
            <a:ext cx="5647076" cy="5475563"/>
          </a:xfrm>
        </p:spPr>
        <p:txBody>
          <a:bodyPr anchor="ctr">
            <a:normAutofit fontScale="92500" lnSpcReduction="10000"/>
          </a:bodyPr>
          <a:lstStyle/>
          <a:p>
            <a:pPr marL="0" marR="0" indent="0">
              <a:spcBef>
                <a:spcPts val="600"/>
              </a:spcBef>
              <a:spcAft>
                <a:spcPts val="600"/>
              </a:spcAft>
              <a:buNone/>
            </a:pPr>
            <a:r>
              <a:rPr lang="en-US" sz="2000" b="1" dirty="0">
                <a:effectLst/>
                <a:ea typeface="Times New Roman" panose="02020603050405020304" pitchFamily="18" charset="0"/>
                <a:cs typeface="Times New Roman" panose="02020603050405020304" pitchFamily="18" charset="0"/>
              </a:rPr>
              <a:t>Act 2023-4, HB1:</a:t>
            </a:r>
          </a:p>
          <a:p>
            <a:pPr>
              <a:spcBef>
                <a:spcPts val="600"/>
              </a:spcBef>
              <a:spcAft>
                <a:spcPts val="600"/>
              </a:spcAft>
            </a:pPr>
            <a:r>
              <a:rPr lang="en-US" sz="2000" dirty="0">
                <a:ea typeface="Times New Roman" panose="02020603050405020304" pitchFamily="18" charset="0"/>
                <a:cs typeface="Times New Roman" panose="02020603050405020304" pitchFamily="18" charset="0"/>
              </a:rPr>
              <a:t>I</a:t>
            </a:r>
            <a:r>
              <a:rPr lang="en-US" sz="2000" dirty="0">
                <a:effectLst/>
                <a:ea typeface="Times New Roman" panose="02020603050405020304" pitchFamily="18" charset="0"/>
                <a:cs typeface="Times New Roman" panose="02020603050405020304" pitchFamily="18" charset="0"/>
              </a:rPr>
              <a:t>mposes a </a:t>
            </a:r>
            <a:r>
              <a:rPr lang="en-US" sz="2000" u="sng" dirty="0">
                <a:effectLst/>
                <a:ea typeface="Times New Roman" panose="02020603050405020304" pitchFamily="18" charset="0"/>
                <a:cs typeface="Times New Roman" panose="02020603050405020304" pitchFamily="18" charset="0"/>
              </a:rPr>
              <a:t>mandatory minimum sentence for trafficking fentanyl </a:t>
            </a:r>
            <a:r>
              <a:rPr lang="en-US" sz="2000" dirty="0">
                <a:effectLst/>
                <a:ea typeface="Times New Roman" panose="02020603050405020304" pitchFamily="18" charset="0"/>
                <a:cs typeface="Times New Roman" panose="02020603050405020304" pitchFamily="18" charset="0"/>
              </a:rPr>
              <a:t>with the penalty based on the amount trafficked as follows: </a:t>
            </a:r>
          </a:p>
          <a:p>
            <a:pPr lvl="1">
              <a:spcBef>
                <a:spcPts val="600"/>
              </a:spcBef>
              <a:spcAft>
                <a:spcPts val="600"/>
              </a:spcAft>
            </a:pPr>
            <a:r>
              <a:rPr lang="en-US" sz="1900" dirty="0">
                <a:effectLst/>
                <a:ea typeface="Times New Roman" panose="02020603050405020304" pitchFamily="18" charset="0"/>
                <a:cs typeface="Times New Roman" panose="02020603050405020304" pitchFamily="18" charset="0"/>
              </a:rPr>
              <a:t>A minimum of three years for trafficking one or more grams but less than two grams.</a:t>
            </a:r>
            <a:endParaRPr lang="en-US" sz="1900" dirty="0">
              <a:ea typeface="Times New Roman" panose="02020603050405020304" pitchFamily="18" charset="0"/>
              <a:cs typeface="Times New Roman" panose="02020603050405020304" pitchFamily="18" charset="0"/>
            </a:endParaRPr>
          </a:p>
          <a:p>
            <a:pPr lvl="1">
              <a:spcBef>
                <a:spcPts val="600"/>
              </a:spcBef>
              <a:spcAft>
                <a:spcPts val="600"/>
              </a:spcAft>
            </a:pPr>
            <a:r>
              <a:rPr lang="en-US" sz="1900" dirty="0">
                <a:effectLst/>
                <a:ea typeface="Times New Roman" panose="02020603050405020304" pitchFamily="18" charset="0"/>
                <a:cs typeface="Times New Roman" panose="02020603050405020304" pitchFamily="18" charset="0"/>
              </a:rPr>
              <a:t>A minimum of 10 years for two or more grams but less than four grams.</a:t>
            </a:r>
            <a:endParaRPr lang="en-US" sz="1900" dirty="0">
              <a:ea typeface="Times New Roman" panose="02020603050405020304" pitchFamily="18" charset="0"/>
              <a:cs typeface="Times New Roman" panose="02020603050405020304" pitchFamily="18" charset="0"/>
            </a:endParaRPr>
          </a:p>
          <a:p>
            <a:pPr lvl="1">
              <a:spcBef>
                <a:spcPts val="600"/>
              </a:spcBef>
              <a:spcAft>
                <a:spcPts val="600"/>
              </a:spcAft>
            </a:pPr>
            <a:r>
              <a:rPr lang="en-US" sz="1900" dirty="0">
                <a:effectLst/>
                <a:ea typeface="Times New Roman" panose="02020603050405020304" pitchFamily="18" charset="0"/>
                <a:cs typeface="Times New Roman" panose="02020603050405020304" pitchFamily="18" charset="0"/>
              </a:rPr>
              <a:t>A minimum of 25 years for four or more grams but less than eight grams.</a:t>
            </a:r>
            <a:endParaRPr lang="en-US" sz="1900" dirty="0">
              <a:ea typeface="Times New Roman" panose="02020603050405020304" pitchFamily="18" charset="0"/>
              <a:cs typeface="Times New Roman" panose="02020603050405020304" pitchFamily="18" charset="0"/>
            </a:endParaRPr>
          </a:p>
          <a:p>
            <a:pPr lvl="1">
              <a:spcBef>
                <a:spcPts val="600"/>
              </a:spcBef>
              <a:spcAft>
                <a:spcPts val="600"/>
              </a:spcAft>
            </a:pPr>
            <a:r>
              <a:rPr lang="en-US" sz="1900" dirty="0">
                <a:effectLst/>
                <a:ea typeface="Times New Roman" panose="02020603050405020304" pitchFamily="18" charset="0"/>
                <a:cs typeface="Times New Roman" panose="02020603050405020304" pitchFamily="18" charset="0"/>
              </a:rPr>
              <a:t>Life imprisonment for eight or more grams.</a:t>
            </a:r>
          </a:p>
          <a:p>
            <a:pPr>
              <a:spcBef>
                <a:spcPts val="600"/>
              </a:spcBef>
              <a:spcAft>
                <a:spcPts val="600"/>
              </a:spcAft>
            </a:pPr>
            <a:r>
              <a:rPr lang="en-US" sz="2000" dirty="0">
                <a:effectLst/>
                <a:ea typeface="Times New Roman" panose="02020603050405020304" pitchFamily="18" charset="0"/>
                <a:cs typeface="Times New Roman" panose="02020603050405020304" pitchFamily="18" charset="0"/>
              </a:rPr>
              <a:t>Imposes an additional five-years for a second offense and an additional ten-years for a third or subsequent offense. </a:t>
            </a:r>
            <a:endParaRPr lang="en-US" sz="2000" dirty="0">
              <a:effectLst/>
              <a:ea typeface="Calibri" panose="020F0502020204030204" pitchFamily="34" charset="0"/>
              <a:cs typeface="Times New Roman" panose="02020603050405020304" pitchFamily="18" charset="0"/>
            </a:endParaRPr>
          </a:p>
          <a:p>
            <a:pPr marL="0" marR="0" indent="0">
              <a:spcBef>
                <a:spcPts val="600"/>
              </a:spcBef>
              <a:spcAft>
                <a:spcPts val="600"/>
              </a:spcAft>
              <a:buNone/>
            </a:pPr>
            <a:r>
              <a:rPr lang="en-US" sz="2000" dirty="0">
                <a:effectLst/>
                <a:ea typeface="Times New Roman" panose="02020603050405020304" pitchFamily="18" charset="0"/>
                <a:cs typeface="Times New Roman" panose="02020603050405020304" pitchFamily="18" charset="0"/>
              </a:rPr>
              <a:t>EFFECTIVE DATE: July 1, 2023 </a:t>
            </a:r>
            <a:endParaRPr lang="en-US"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19</a:t>
            </a:fld>
            <a:endParaRPr lang="en-US">
              <a:solidFill>
                <a:schemeClr val="tx1"/>
              </a:solidFill>
            </a:endParaRPr>
          </a:p>
        </p:txBody>
      </p:sp>
    </p:spTree>
    <p:extLst>
      <p:ext uri="{BB962C8B-B14F-4D97-AF65-F5344CB8AC3E}">
        <p14:creationId xmlns:p14="http://schemas.microsoft.com/office/powerpoint/2010/main" val="599449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3FDAE3A4-801D-C046-B2FA-9564AB975C09}"/>
              </a:ext>
            </a:extLst>
          </p:cNvPr>
          <p:cNvSpPr>
            <a:spLocks noGrp="1"/>
          </p:cNvSpPr>
          <p:nvPr>
            <p:ph type="title"/>
          </p:nvPr>
        </p:nvSpPr>
        <p:spPr>
          <a:xfrm>
            <a:off x="573409" y="559477"/>
            <a:ext cx="3765200" cy="5709931"/>
          </a:xfrm>
        </p:spPr>
        <p:txBody>
          <a:bodyPr>
            <a:normAutofit/>
          </a:bodyPr>
          <a:lstStyle/>
          <a:p>
            <a:pPr algn="ctr"/>
            <a:r>
              <a:rPr lang="en-US"/>
              <a:t>2023 Summary of Bill Filings and Passage</a:t>
            </a:r>
          </a:p>
        </p:txBody>
      </p:sp>
      <p:sp>
        <p:nvSpPr>
          <p:cNvPr id="31" name="Rectangle 30">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graphicFrame>
        <p:nvGraphicFramePr>
          <p:cNvPr id="4" name="Content Placeholder 3">
            <a:extLst>
              <a:ext uri="{FF2B5EF4-FFF2-40B4-BE49-F238E27FC236}">
                <a16:creationId xmlns:a16="http://schemas.microsoft.com/office/drawing/2014/main" id="{79F88151-1C61-0751-BD93-581B28A4296E}"/>
              </a:ext>
            </a:extLst>
          </p:cNvPr>
          <p:cNvGraphicFramePr>
            <a:graphicFrameLocks noGrp="1"/>
          </p:cNvGraphicFramePr>
          <p:nvPr>
            <p:ph idx="1"/>
            <p:extLst>
              <p:ext uri="{D42A27DB-BD31-4B8C-83A1-F6EECF244321}">
                <p14:modId xmlns:p14="http://schemas.microsoft.com/office/powerpoint/2010/main" val="79387207"/>
              </p:ext>
            </p:extLst>
          </p:nvPr>
        </p:nvGraphicFramePr>
        <p:xfrm>
          <a:off x="5478124" y="800947"/>
          <a:ext cx="5906181" cy="5230718"/>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C35647F9-D957-491D-8F9A-354F6DD01BA6}"/>
              </a:ext>
            </a:extLst>
          </p:cNvPr>
          <p:cNvSpPr>
            <a:spLocks noGrp="1"/>
          </p:cNvSpPr>
          <p:nvPr>
            <p:ph type="sldNum" sz="quarter" idx="12"/>
          </p:nvPr>
        </p:nvSpPr>
        <p:spPr/>
        <p:txBody>
          <a:bodyPr/>
          <a:lstStyle/>
          <a:p>
            <a:fld id="{34B7E4EF-A1BD-40F4-AB7B-04F084DD991D}" type="slidenum">
              <a:rPr lang="en-US" smtClean="0"/>
              <a:t>2</a:t>
            </a:fld>
            <a:endParaRPr lang="en-US" dirty="0"/>
          </a:p>
        </p:txBody>
      </p:sp>
      <p:sp>
        <p:nvSpPr>
          <p:cNvPr id="3" name="TextBox 2">
            <a:extLst>
              <a:ext uri="{FF2B5EF4-FFF2-40B4-BE49-F238E27FC236}">
                <a16:creationId xmlns:a16="http://schemas.microsoft.com/office/drawing/2014/main" id="{3698CC24-F92B-E659-74E2-006DA31FAFBE}"/>
              </a:ext>
            </a:extLst>
          </p:cNvPr>
          <p:cNvSpPr txBox="1"/>
          <p:nvPr/>
        </p:nvSpPr>
        <p:spPr>
          <a:xfrm>
            <a:off x="5470057" y="6087115"/>
            <a:ext cx="5906181" cy="261610"/>
          </a:xfrm>
          <a:prstGeom prst="rect">
            <a:avLst/>
          </a:prstGeom>
          <a:noFill/>
        </p:spPr>
        <p:txBody>
          <a:bodyPr wrap="square" rtlCol="0">
            <a:spAutoFit/>
          </a:bodyPr>
          <a:lstStyle/>
          <a:p>
            <a:r>
              <a:rPr lang="en-US" sz="1100" dirty="0"/>
              <a:t>* Excluding Sunset Bills and Local Bills: Number of General Bills Enacted – 263</a:t>
            </a:r>
          </a:p>
        </p:txBody>
      </p:sp>
    </p:spTree>
    <p:extLst>
      <p:ext uri="{BB962C8B-B14F-4D97-AF65-F5344CB8AC3E}">
        <p14:creationId xmlns:p14="http://schemas.microsoft.com/office/powerpoint/2010/main" val="2915717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Loitering</a:t>
            </a: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5478124" y="559477"/>
            <a:ext cx="5647076" cy="5475563"/>
          </a:xfrm>
        </p:spPr>
        <p:txBody>
          <a:bodyPr anchor="ctr">
            <a:normAutofit/>
          </a:bodyPr>
          <a:lstStyle/>
          <a:p>
            <a:pPr marL="0" marR="0" indent="0" fontAlgn="base">
              <a:spcBef>
                <a:spcPts val="600"/>
              </a:spcBef>
              <a:spcAft>
                <a:spcPts val="600"/>
              </a:spcAft>
              <a:buNone/>
            </a:pPr>
            <a:r>
              <a:rPr lang="en-US" sz="2000" b="1" dirty="0">
                <a:effectLst/>
                <a:ea typeface="Calibri" panose="020F0502020204030204" pitchFamily="34" charset="0"/>
              </a:rPr>
              <a:t>Act 2023-245, HB24</a:t>
            </a:r>
            <a:r>
              <a:rPr lang="en-US" sz="2000" b="1" dirty="0">
                <a:ea typeface="Calibri" panose="020F0502020204030204" pitchFamily="34" charset="0"/>
              </a:rPr>
              <a:t>:</a:t>
            </a:r>
          </a:p>
          <a:p>
            <a:pPr fontAlgn="base">
              <a:spcBef>
                <a:spcPts val="600"/>
              </a:spcBef>
              <a:spcAft>
                <a:spcPts val="600"/>
              </a:spcAft>
            </a:pPr>
            <a:r>
              <a:rPr lang="en-US" sz="2000" dirty="0">
                <a:effectLst/>
                <a:ea typeface="Calibri" panose="020F0502020204030204" pitchFamily="34" charset="0"/>
              </a:rPr>
              <a:t> </a:t>
            </a:r>
            <a:r>
              <a:rPr lang="en-US" sz="2000" u="sng" dirty="0">
                <a:ea typeface="Calibri" panose="020F0502020204030204" pitchFamily="34" charset="0"/>
              </a:rPr>
              <a:t>Prohibits </a:t>
            </a:r>
            <a:r>
              <a:rPr lang="en-US" sz="2000" u="sng" dirty="0">
                <a:effectLst/>
                <a:ea typeface="Calibri" panose="020F0502020204030204" pitchFamily="34" charset="0"/>
              </a:rPr>
              <a:t>loitering </a:t>
            </a:r>
            <a:r>
              <a:rPr lang="en-US" sz="2000" dirty="0">
                <a:effectLst/>
                <a:ea typeface="Calibri" panose="020F0502020204030204" pitchFamily="34" charset="0"/>
              </a:rPr>
              <a:t>on a public highway or in the right-of-way of a public road.</a:t>
            </a:r>
          </a:p>
          <a:p>
            <a:pPr fontAlgn="base">
              <a:spcBef>
                <a:spcPts val="600"/>
              </a:spcBef>
              <a:spcAft>
                <a:spcPts val="600"/>
              </a:spcAft>
            </a:pPr>
            <a:r>
              <a:rPr lang="en-US" sz="2000" dirty="0">
                <a:effectLst/>
                <a:ea typeface="Calibri" panose="020F0502020204030204" pitchFamily="34" charset="0"/>
              </a:rPr>
              <a:t>Prior to making an arrest for a violation of this act, </a:t>
            </a:r>
            <a:r>
              <a:rPr lang="en-US" sz="2000" u="sng" dirty="0">
                <a:effectLst/>
                <a:ea typeface="Calibri" panose="020F0502020204030204" pitchFamily="34" charset="0"/>
              </a:rPr>
              <a:t>allows a law enforcement officer to instruct a person in violation to leave the area</a:t>
            </a:r>
            <a:r>
              <a:rPr lang="en-US" sz="2000" dirty="0">
                <a:effectLst/>
                <a:ea typeface="Calibri" panose="020F0502020204030204" pitchFamily="34" charset="0"/>
              </a:rPr>
              <a:t> and offer to transport him or her to a location in the jurisdiction that offers emergency housing.</a:t>
            </a:r>
          </a:p>
          <a:p>
            <a:pPr fontAlgn="base">
              <a:spcBef>
                <a:spcPts val="600"/>
              </a:spcBef>
              <a:spcAft>
                <a:spcPts val="600"/>
              </a:spcAft>
            </a:pPr>
            <a:r>
              <a:rPr lang="en-US" sz="2000" dirty="0">
                <a:ea typeface="Calibri" panose="020F0502020204030204" pitchFamily="34" charset="0"/>
              </a:rPr>
              <a:t>A</a:t>
            </a:r>
            <a:r>
              <a:rPr lang="en-US" sz="2000" dirty="0">
                <a:effectLst/>
                <a:ea typeface="Calibri" panose="020F0502020204030204" pitchFamily="34" charset="0"/>
              </a:rPr>
              <a:t> second or subsequent loitering violation in the same jurisdiction is a Class C misdemeanor.  </a:t>
            </a:r>
          </a:p>
          <a:p>
            <a:pPr marL="0" marR="0" indent="0" fontAlgn="base">
              <a:spcBef>
                <a:spcPts val="600"/>
              </a:spcBef>
              <a:spcAft>
                <a:spcPts val="600"/>
              </a:spcAft>
              <a:buNone/>
            </a:pPr>
            <a:r>
              <a:rPr lang="en-US" sz="2000" dirty="0">
                <a:effectLst/>
                <a:ea typeface="Calibri" panose="020F0502020204030204" pitchFamily="34" charset="0"/>
              </a:rPr>
              <a:t>EFFECTIVE DATE: August 1, 2023</a:t>
            </a: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20</a:t>
            </a:fld>
            <a:endParaRPr lang="en-US">
              <a:solidFill>
                <a:schemeClr val="tx1"/>
              </a:solidFill>
            </a:endParaRPr>
          </a:p>
        </p:txBody>
      </p:sp>
    </p:spTree>
    <p:extLst>
      <p:ext uri="{BB962C8B-B14F-4D97-AF65-F5344CB8AC3E}">
        <p14:creationId xmlns:p14="http://schemas.microsoft.com/office/powerpoint/2010/main" val="2002340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Doxing</a:t>
            </a: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5478124" y="559477"/>
            <a:ext cx="5647076" cy="5475563"/>
          </a:xfrm>
        </p:spPr>
        <p:txBody>
          <a:bodyPr anchor="ctr">
            <a:normAutofit fontScale="92500" lnSpcReduction="10000"/>
          </a:bodyPr>
          <a:lstStyle/>
          <a:p>
            <a:pPr marL="0" marR="0" indent="0" fontAlgn="base">
              <a:spcBef>
                <a:spcPts val="600"/>
              </a:spcBef>
              <a:spcAft>
                <a:spcPts val="600"/>
              </a:spcAft>
              <a:buNone/>
            </a:pPr>
            <a:r>
              <a:rPr lang="en-US" sz="2000" b="1" dirty="0">
                <a:effectLst/>
                <a:ea typeface="Calibri" panose="020F0502020204030204" pitchFamily="34" charset="0"/>
              </a:rPr>
              <a:t>Act 2023-369, HB287:</a:t>
            </a:r>
          </a:p>
          <a:p>
            <a:pPr fontAlgn="base">
              <a:spcBef>
                <a:spcPts val="600"/>
              </a:spcBef>
              <a:spcAft>
                <a:spcPts val="600"/>
              </a:spcAft>
            </a:pPr>
            <a:r>
              <a:rPr lang="en-US" sz="2000" u="sng" dirty="0">
                <a:effectLst/>
                <a:ea typeface="Calibri" panose="020F0502020204030204" pitchFamily="34" charset="0"/>
              </a:rPr>
              <a:t>Creates the crime of doxing</a:t>
            </a:r>
            <a:r>
              <a:rPr lang="en-US" sz="2000" dirty="0">
                <a:effectLst/>
                <a:ea typeface="Calibri" panose="020F0502020204030204" pitchFamily="34" charset="0"/>
              </a:rPr>
              <a:t>, which is committed when an individual does either of the following:</a:t>
            </a:r>
          </a:p>
          <a:p>
            <a:pPr lvl="1" fontAlgn="base">
              <a:spcBef>
                <a:spcPts val="600"/>
              </a:spcBef>
              <a:spcAft>
                <a:spcPts val="600"/>
              </a:spcAft>
            </a:pPr>
            <a:r>
              <a:rPr lang="en-US" sz="1800" dirty="0">
                <a:effectLst/>
                <a:ea typeface="Calibri" panose="020F0502020204030204" pitchFamily="34" charset="0"/>
              </a:rPr>
              <a:t>Intentionally electronically publishes personal identifying information of another individual, </a:t>
            </a:r>
            <a:r>
              <a:rPr lang="en-US" sz="1800" u="sng" dirty="0">
                <a:effectLst/>
                <a:ea typeface="Calibri" panose="020F0502020204030204" pitchFamily="34" charset="0"/>
              </a:rPr>
              <a:t>with intent to cause harassment or harm to that individual</a:t>
            </a:r>
            <a:r>
              <a:rPr lang="en-US" sz="1800" dirty="0">
                <a:effectLst/>
                <a:ea typeface="Calibri" panose="020F0502020204030204" pitchFamily="34" charset="0"/>
              </a:rPr>
              <a:t>, and the individual is </a:t>
            </a:r>
            <a:r>
              <a:rPr lang="en-US" sz="1800" u="sng" dirty="0">
                <a:effectLst/>
                <a:ea typeface="Calibri" panose="020F0502020204030204" pitchFamily="34" charset="0"/>
              </a:rPr>
              <a:t>actually harassed or harmed</a:t>
            </a:r>
            <a:r>
              <a:rPr lang="en-US" sz="1800" dirty="0">
                <a:effectLst/>
                <a:ea typeface="Calibri" panose="020F0502020204030204" pitchFamily="34" charset="0"/>
              </a:rPr>
              <a:t>.</a:t>
            </a:r>
          </a:p>
          <a:p>
            <a:pPr lvl="1" fontAlgn="base">
              <a:spcBef>
                <a:spcPts val="600"/>
              </a:spcBef>
              <a:spcAft>
                <a:spcPts val="600"/>
              </a:spcAft>
            </a:pPr>
            <a:r>
              <a:rPr lang="en-US" sz="1800" dirty="0">
                <a:ea typeface="Calibri" panose="020F0502020204030204" pitchFamily="34" charset="0"/>
              </a:rPr>
              <a:t>I</a:t>
            </a:r>
            <a:r>
              <a:rPr lang="en-US" sz="1800" dirty="0">
                <a:effectLst/>
                <a:ea typeface="Calibri" panose="020F0502020204030204" pitchFamily="34" charset="0"/>
              </a:rPr>
              <a:t>ntentionally electronically publishes personal identifying information of </a:t>
            </a:r>
            <a:r>
              <a:rPr lang="en-US" sz="1800" u="sng" dirty="0">
                <a:effectLst/>
                <a:ea typeface="Calibri" panose="020F0502020204030204" pitchFamily="34" charset="0"/>
              </a:rPr>
              <a:t>a law enforcement officer, firefighter, or public servant</a:t>
            </a:r>
            <a:r>
              <a:rPr lang="en-US" sz="1800" dirty="0">
                <a:effectLst/>
                <a:ea typeface="Calibri" panose="020F0502020204030204" pitchFamily="34" charset="0"/>
              </a:rPr>
              <a:t>, with the intent to cause harassment or harm to that individual, and the individual is actually harassed, harmed, or </a:t>
            </a:r>
            <a:r>
              <a:rPr lang="en-US" sz="1800" u="sng" dirty="0">
                <a:effectLst/>
                <a:ea typeface="Calibri" panose="020F0502020204030204" pitchFamily="34" charset="0"/>
              </a:rPr>
              <a:t>impeded from performing his or her governmental function</a:t>
            </a:r>
            <a:r>
              <a:rPr lang="en-US" sz="1800" dirty="0">
                <a:effectLst/>
                <a:ea typeface="Calibri" panose="020F0502020204030204" pitchFamily="34" charset="0"/>
              </a:rPr>
              <a:t>. </a:t>
            </a:r>
          </a:p>
          <a:p>
            <a:pPr fontAlgn="base">
              <a:spcBef>
                <a:spcPts val="600"/>
              </a:spcBef>
              <a:spcAft>
                <a:spcPts val="600"/>
              </a:spcAft>
            </a:pPr>
            <a:r>
              <a:rPr lang="en-US" sz="2000" dirty="0">
                <a:effectLst/>
                <a:ea typeface="Calibri" panose="020F0502020204030204" pitchFamily="34" charset="0"/>
              </a:rPr>
              <a:t>A violation is a Class A misdemeanor, and a second or subsequent violation is a Class C felony.</a:t>
            </a:r>
          </a:p>
          <a:p>
            <a:pPr marL="0" marR="0" indent="0" fontAlgn="base">
              <a:spcBef>
                <a:spcPts val="600"/>
              </a:spcBef>
              <a:spcAft>
                <a:spcPts val="600"/>
              </a:spcAft>
              <a:buNone/>
            </a:pPr>
            <a:r>
              <a:rPr lang="en-US" sz="2000" dirty="0">
                <a:effectLst/>
                <a:ea typeface="Calibri" panose="020F0502020204030204" pitchFamily="34" charset="0"/>
              </a:rPr>
              <a:t> EFFECTIVE DATE: September 1, 2023</a:t>
            </a: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21</a:t>
            </a:fld>
            <a:endParaRPr lang="en-US">
              <a:solidFill>
                <a:schemeClr val="tx1"/>
              </a:solidFill>
            </a:endParaRPr>
          </a:p>
        </p:txBody>
      </p:sp>
    </p:spTree>
    <p:extLst>
      <p:ext uri="{BB962C8B-B14F-4D97-AF65-F5344CB8AC3E}">
        <p14:creationId xmlns:p14="http://schemas.microsoft.com/office/powerpoint/2010/main" val="3127053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9C39AA2-6AF8-96B3-F89D-806631FD716D}"/>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Controlled Substances</a:t>
            </a:r>
          </a:p>
        </p:txBody>
      </p:sp>
      <p:sp>
        <p:nvSpPr>
          <p:cNvPr id="3" name="Content Placeholder 2">
            <a:extLst>
              <a:ext uri="{FF2B5EF4-FFF2-40B4-BE49-F238E27FC236}">
                <a16:creationId xmlns:a16="http://schemas.microsoft.com/office/drawing/2014/main" id="{FD4A3C6F-EC3A-60ED-05B8-1A0271A59BD6}"/>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0"/>
              </a:spcAft>
              <a:buNone/>
            </a:pPr>
            <a:r>
              <a:rPr lang="en-US" sz="2000" b="1" dirty="0">
                <a:effectLst/>
                <a:ea typeface="Calibri" panose="020F0502020204030204" pitchFamily="34" charset="0"/>
              </a:rPr>
              <a:t>Act 2023-387, HB82</a:t>
            </a:r>
            <a:r>
              <a:rPr lang="en-US" sz="2000" b="1" dirty="0">
                <a:ea typeface="Calibri" panose="020F0502020204030204" pitchFamily="34" charset="0"/>
              </a:rPr>
              <a:t>:</a:t>
            </a:r>
          </a:p>
          <a:p>
            <a:pPr>
              <a:spcBef>
                <a:spcPts val="0"/>
              </a:spcBef>
            </a:pPr>
            <a:r>
              <a:rPr lang="en-US" sz="2000" dirty="0">
                <a:ea typeface="Calibri" panose="020F0502020204030204" pitchFamily="34" charset="0"/>
              </a:rPr>
              <a:t>F</a:t>
            </a:r>
            <a:r>
              <a:rPr lang="en-US" sz="2000" dirty="0">
                <a:effectLst/>
                <a:ea typeface="Calibri" panose="020F0502020204030204" pitchFamily="34" charset="0"/>
              </a:rPr>
              <a:t>urther provides for the crime of </a:t>
            </a:r>
            <a:r>
              <a:rPr lang="en-US" sz="2000" u="sng" dirty="0">
                <a:effectLst/>
                <a:ea typeface="Calibri" panose="020F0502020204030204" pitchFamily="34" charset="0"/>
              </a:rPr>
              <a:t>manslaughter</a:t>
            </a:r>
            <a:r>
              <a:rPr lang="en-US" sz="2000" dirty="0">
                <a:effectLst/>
                <a:ea typeface="Calibri" panose="020F0502020204030204" pitchFamily="34" charset="0"/>
              </a:rPr>
              <a:t> to include </a:t>
            </a:r>
            <a:r>
              <a:rPr lang="en-US" sz="2000" u="sng" dirty="0">
                <a:effectLst/>
                <a:ea typeface="Calibri" panose="020F0502020204030204" pitchFamily="34" charset="0"/>
              </a:rPr>
              <a:t>knowingly selling, furnishing, giving away, delivering, or distributing a controlled substance</a:t>
            </a:r>
            <a:r>
              <a:rPr lang="en-US" sz="2000" dirty="0">
                <a:effectLst/>
                <a:ea typeface="Calibri" panose="020F0502020204030204" pitchFamily="34" charset="0"/>
              </a:rPr>
              <a:t> to a person in violation of Section 13A-12-211, Code of Alabama 1975, after which the person </a:t>
            </a:r>
            <a:r>
              <a:rPr lang="en-US" sz="2000" u="sng" dirty="0">
                <a:effectLst/>
                <a:ea typeface="Calibri" panose="020F0502020204030204" pitchFamily="34" charset="0"/>
              </a:rPr>
              <a:t>dies</a:t>
            </a:r>
            <a:r>
              <a:rPr lang="en-US" sz="2000" dirty="0">
                <a:effectLst/>
                <a:ea typeface="Calibri" panose="020F0502020204030204" pitchFamily="34" charset="0"/>
              </a:rPr>
              <a:t> as a </a:t>
            </a:r>
            <a:r>
              <a:rPr lang="en-US" sz="2000" u="sng" dirty="0">
                <a:effectLst/>
                <a:ea typeface="Calibri" panose="020F0502020204030204" pitchFamily="34" charset="0"/>
              </a:rPr>
              <a:t>proximate result of use </a:t>
            </a:r>
            <a:r>
              <a:rPr lang="en-US" sz="2000" dirty="0">
                <a:effectLst/>
                <a:ea typeface="Calibri" panose="020F0502020204030204" pitchFamily="34" charset="0"/>
              </a:rPr>
              <a:t>of the controlled substance. </a:t>
            </a:r>
          </a:p>
          <a:p>
            <a:pPr>
              <a:spcBef>
                <a:spcPts val="0"/>
              </a:spcBef>
            </a:pPr>
            <a:r>
              <a:rPr lang="en-US" sz="2000" dirty="0">
                <a:effectLst/>
                <a:ea typeface="Calibri" panose="020F0502020204030204" pitchFamily="34" charset="0"/>
              </a:rPr>
              <a:t>Exempts licensed physicians, licensed pharmacists, and licensed dentists engaging in the scope of his or her practice from prosecution under this section.</a:t>
            </a:r>
          </a:p>
          <a:p>
            <a:pPr marL="0" marR="0" indent="0">
              <a:spcBef>
                <a:spcPts val="0"/>
              </a:spcBef>
              <a:spcAft>
                <a:spcPts val="0"/>
              </a:spcAft>
              <a:buNone/>
            </a:pPr>
            <a:endParaRPr lang="en-US" sz="2000" dirty="0">
              <a:effectLst/>
              <a:ea typeface="Calibri" panose="020F0502020204030204" pitchFamily="34" charset="0"/>
            </a:endParaRPr>
          </a:p>
          <a:p>
            <a:pPr marL="0" marR="0" indent="0">
              <a:spcBef>
                <a:spcPts val="0"/>
              </a:spcBef>
              <a:spcAft>
                <a:spcPts val="0"/>
              </a:spcAft>
              <a:buNone/>
            </a:pPr>
            <a:r>
              <a:rPr lang="en-US" sz="2000" dirty="0">
                <a:effectLst/>
                <a:ea typeface="Calibri" panose="020F0502020204030204" pitchFamily="34" charset="0"/>
              </a:rPr>
              <a:t>EFFECTIVE DATE: September 1, 2023</a:t>
            </a:r>
          </a:p>
        </p:txBody>
      </p:sp>
      <p:sp>
        <p:nvSpPr>
          <p:cNvPr id="4" name="Slide Number Placeholder 3">
            <a:extLst>
              <a:ext uri="{FF2B5EF4-FFF2-40B4-BE49-F238E27FC236}">
                <a16:creationId xmlns:a16="http://schemas.microsoft.com/office/drawing/2014/main" id="{CF8F0FBF-CD9C-0CD4-6170-9B25A0C7D5E5}"/>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22</a:t>
            </a:fld>
            <a:endParaRPr lang="en-US">
              <a:solidFill>
                <a:schemeClr val="tx1"/>
              </a:solidFill>
            </a:endParaRPr>
          </a:p>
        </p:txBody>
      </p:sp>
    </p:spTree>
    <p:extLst>
      <p:ext uri="{BB962C8B-B14F-4D97-AF65-F5344CB8AC3E}">
        <p14:creationId xmlns:p14="http://schemas.microsoft.com/office/powerpoint/2010/main" val="429502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9C39AA2-6AF8-96B3-F89D-806631FD716D}"/>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Child Abuse</a:t>
            </a:r>
          </a:p>
        </p:txBody>
      </p:sp>
      <p:sp>
        <p:nvSpPr>
          <p:cNvPr id="3" name="Content Placeholder 2">
            <a:extLst>
              <a:ext uri="{FF2B5EF4-FFF2-40B4-BE49-F238E27FC236}">
                <a16:creationId xmlns:a16="http://schemas.microsoft.com/office/drawing/2014/main" id="{FD4A3C6F-EC3A-60ED-05B8-1A0271A59BD6}"/>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0"/>
              </a:spcAft>
              <a:buNone/>
            </a:pPr>
            <a:r>
              <a:rPr lang="en-US" sz="2000" b="1" dirty="0">
                <a:effectLst/>
                <a:ea typeface="Calibri" panose="020F0502020204030204" pitchFamily="34" charset="0"/>
              </a:rPr>
              <a:t>Act 2023-466, SB83:</a:t>
            </a:r>
          </a:p>
          <a:p>
            <a:pPr>
              <a:spcBef>
                <a:spcPts val="0"/>
              </a:spcBef>
            </a:pPr>
            <a:r>
              <a:rPr lang="en-US" sz="2000" dirty="0">
                <a:ea typeface="Calibri" panose="020F0502020204030204" pitchFamily="34" charset="0"/>
              </a:rPr>
              <a:t>R</a:t>
            </a:r>
            <a:r>
              <a:rPr lang="en-US" sz="2000" dirty="0">
                <a:effectLst/>
                <a:ea typeface="Calibri" panose="020F0502020204030204" pitchFamily="34" charset="0"/>
              </a:rPr>
              <a:t>evises the crime of child abuse to include </a:t>
            </a:r>
            <a:r>
              <a:rPr lang="en-US" sz="2000" u="sng" dirty="0">
                <a:effectLst/>
                <a:ea typeface="Calibri" panose="020F0502020204030204" pitchFamily="34" charset="0"/>
              </a:rPr>
              <a:t>willful mistreatment</a:t>
            </a:r>
            <a:r>
              <a:rPr lang="en-US" sz="2000" dirty="0">
                <a:effectLst/>
                <a:ea typeface="Calibri" panose="020F0502020204030204" pitchFamily="34" charset="0"/>
              </a:rPr>
              <a:t>, defined as any intentional behavior that inflicts </a:t>
            </a:r>
            <a:r>
              <a:rPr lang="en-US" sz="2000" u="sng" dirty="0">
                <a:effectLst/>
                <a:ea typeface="Calibri" panose="020F0502020204030204" pitchFamily="34" charset="0"/>
              </a:rPr>
              <a:t>unnecessary or unjustifiable pain or suffering </a:t>
            </a:r>
            <a:r>
              <a:rPr lang="en-US" sz="2000" dirty="0">
                <a:effectLst/>
                <a:ea typeface="Calibri" panose="020F0502020204030204" pitchFamily="34" charset="0"/>
              </a:rPr>
              <a:t>on a child </a:t>
            </a:r>
            <a:r>
              <a:rPr lang="en-US" sz="2000" u="sng" dirty="0">
                <a:effectLst/>
                <a:ea typeface="Calibri" panose="020F0502020204030204" pitchFamily="34" charset="0"/>
              </a:rPr>
              <a:t>without causing physical injury</a:t>
            </a:r>
            <a:r>
              <a:rPr lang="en-US" sz="2000" dirty="0">
                <a:effectLst/>
                <a:ea typeface="Calibri" panose="020F0502020204030204" pitchFamily="34" charset="0"/>
              </a:rPr>
              <a:t>.</a:t>
            </a:r>
          </a:p>
          <a:p>
            <a:pPr marL="0" marR="0" indent="0">
              <a:spcBef>
                <a:spcPts val="0"/>
              </a:spcBef>
              <a:spcAft>
                <a:spcPts val="0"/>
              </a:spcAft>
              <a:buNone/>
            </a:pPr>
            <a:endParaRPr lang="en-US" sz="2000" dirty="0">
              <a:ea typeface="Calibri" panose="020F0502020204030204" pitchFamily="34" charset="0"/>
            </a:endParaRPr>
          </a:p>
          <a:p>
            <a:pPr marL="0" marR="0" indent="0">
              <a:spcBef>
                <a:spcPts val="0"/>
              </a:spcBef>
              <a:spcAft>
                <a:spcPts val="0"/>
              </a:spcAft>
              <a:buNone/>
            </a:pPr>
            <a:r>
              <a:rPr lang="en-US" sz="2000" dirty="0">
                <a:effectLst/>
                <a:ea typeface="Calibri" panose="020F0502020204030204" pitchFamily="34" charset="0"/>
              </a:rPr>
              <a:t>EFFECTIVE DATE: September 1, 2023</a:t>
            </a:r>
          </a:p>
        </p:txBody>
      </p:sp>
      <p:sp>
        <p:nvSpPr>
          <p:cNvPr id="4" name="Slide Number Placeholder 3">
            <a:extLst>
              <a:ext uri="{FF2B5EF4-FFF2-40B4-BE49-F238E27FC236}">
                <a16:creationId xmlns:a16="http://schemas.microsoft.com/office/drawing/2014/main" id="{CF8F0FBF-CD9C-0CD4-6170-9B25A0C7D5E5}"/>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23</a:t>
            </a:fld>
            <a:endParaRPr lang="en-US">
              <a:solidFill>
                <a:schemeClr val="tx1"/>
              </a:solidFill>
            </a:endParaRPr>
          </a:p>
        </p:txBody>
      </p:sp>
    </p:spTree>
    <p:extLst>
      <p:ext uri="{BB962C8B-B14F-4D97-AF65-F5344CB8AC3E}">
        <p14:creationId xmlns:p14="http://schemas.microsoft.com/office/powerpoint/2010/main" val="3894255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0" name="Rectangle 39">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Distracted Driving</a:t>
            </a: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4865716" y="371176"/>
            <a:ext cx="6861465" cy="6115647"/>
          </a:xfrm>
        </p:spPr>
        <p:txBody>
          <a:bodyPr anchor="ctr">
            <a:normAutofit fontScale="92500" lnSpcReduction="10000"/>
          </a:bodyPr>
          <a:lstStyle/>
          <a:p>
            <a:pPr marL="0" marR="0" indent="0">
              <a:lnSpc>
                <a:spcPct val="110000"/>
              </a:lnSpc>
              <a:spcBef>
                <a:spcPts val="0"/>
              </a:spcBef>
              <a:spcAft>
                <a:spcPts val="600"/>
              </a:spcAft>
              <a:buNone/>
            </a:pPr>
            <a:r>
              <a:rPr lang="en-US" sz="1900" b="1" dirty="0">
                <a:effectLst/>
                <a:ea typeface="Calibri" panose="020F0502020204030204" pitchFamily="34" charset="0"/>
              </a:rPr>
              <a:t>Act 2023-478, SB301:</a:t>
            </a:r>
          </a:p>
          <a:p>
            <a:pPr>
              <a:lnSpc>
                <a:spcPct val="110000"/>
              </a:lnSpc>
              <a:spcBef>
                <a:spcPts val="0"/>
              </a:spcBef>
              <a:spcAft>
                <a:spcPts val="600"/>
              </a:spcAft>
            </a:pPr>
            <a:r>
              <a:rPr lang="en-US" sz="1900" u="sng" dirty="0">
                <a:ea typeface="Calibri" panose="020F0502020204030204" pitchFamily="34" charset="0"/>
              </a:rPr>
              <a:t>Prohibits</a:t>
            </a:r>
            <a:r>
              <a:rPr lang="en-US" sz="1900" b="1" u="sng" dirty="0">
                <a:ea typeface="Calibri" panose="020F0502020204030204" pitchFamily="34" charset="0"/>
              </a:rPr>
              <a:t> </a:t>
            </a:r>
            <a:r>
              <a:rPr lang="en-US" sz="1900" u="sng" dirty="0">
                <a:effectLst/>
                <a:ea typeface="Calibri" panose="020F0502020204030204" pitchFamily="34" charset="0"/>
              </a:rPr>
              <a:t>certain distracted driving</a:t>
            </a:r>
            <a:r>
              <a:rPr lang="en-US" sz="1900" dirty="0">
                <a:effectLst/>
                <a:ea typeface="Calibri" panose="020F0502020204030204" pitchFamily="34" charset="0"/>
              </a:rPr>
              <a:t> including swerving, crossing traffic lanes without a signal, or otherwise operating a vehicle in an impaired manner </a:t>
            </a:r>
            <a:r>
              <a:rPr lang="en-US" sz="1900" u="sng" dirty="0">
                <a:effectLst/>
                <a:ea typeface="Calibri" panose="020F0502020204030204" pitchFamily="34" charset="0"/>
              </a:rPr>
              <a:t>while also physically holding, supporting, or using a wireless telecommunications device</a:t>
            </a:r>
            <a:r>
              <a:rPr lang="en-US" sz="1900" dirty="0">
                <a:effectLst/>
                <a:ea typeface="Calibri" panose="020F0502020204030204" pitchFamily="34" charset="0"/>
              </a:rPr>
              <a:t>, except to use voice-based or hands-free communications, to use a navigational system, to use a device mounted to the vehicle and operational with one motion, in the case of an emergency, or when the vehicle is parked.</a:t>
            </a:r>
            <a:endParaRPr lang="en-US" sz="1900" dirty="0">
              <a:ea typeface="Calibri" panose="020F0502020204030204" pitchFamily="34" charset="0"/>
            </a:endParaRPr>
          </a:p>
          <a:p>
            <a:pPr>
              <a:lnSpc>
                <a:spcPct val="110000"/>
              </a:lnSpc>
              <a:spcBef>
                <a:spcPts val="0"/>
              </a:spcBef>
              <a:spcAft>
                <a:spcPts val="600"/>
              </a:spcAft>
            </a:pPr>
            <a:r>
              <a:rPr lang="en-US" sz="1900" dirty="0">
                <a:effectLst/>
                <a:ea typeface="Calibri" panose="020F0502020204030204" pitchFamily="34" charset="0"/>
              </a:rPr>
              <a:t>A violation </a:t>
            </a:r>
            <a:r>
              <a:rPr lang="en-US" sz="1900" dirty="0">
                <a:ea typeface="Calibri" panose="020F0502020204030204" pitchFamily="34" charset="0"/>
              </a:rPr>
              <a:t>is a </a:t>
            </a:r>
            <a:r>
              <a:rPr lang="en-US" sz="1900" u="sng" dirty="0">
                <a:effectLst/>
                <a:ea typeface="Calibri" panose="020F0502020204030204" pitchFamily="34" charset="0"/>
              </a:rPr>
              <a:t>Class C misdemeanor </a:t>
            </a:r>
            <a:r>
              <a:rPr lang="en-US" sz="1900" dirty="0">
                <a:effectLst/>
                <a:ea typeface="Calibri" panose="020F0502020204030204" pitchFamily="34" charset="0"/>
              </a:rPr>
              <a:t>and person is subject to a fine, except that a person who produces in court </a:t>
            </a:r>
            <a:r>
              <a:rPr lang="en-US" sz="1900" u="sng" dirty="0">
                <a:effectLst/>
                <a:ea typeface="Calibri" panose="020F0502020204030204" pitchFamily="34" charset="0"/>
              </a:rPr>
              <a:t>a device or proof of purchase of a device that would allow him or her to comply </a:t>
            </a:r>
            <a:r>
              <a:rPr lang="en-US" sz="1900" dirty="0">
                <a:effectLst/>
                <a:ea typeface="Calibri" panose="020F0502020204030204" pitchFamily="34" charset="0"/>
              </a:rPr>
              <a:t>with the act shall not be guilty.</a:t>
            </a:r>
          </a:p>
          <a:p>
            <a:pPr>
              <a:lnSpc>
                <a:spcPct val="110000"/>
              </a:lnSpc>
              <a:spcBef>
                <a:spcPts val="0"/>
              </a:spcBef>
              <a:spcAft>
                <a:spcPts val="600"/>
              </a:spcAft>
            </a:pPr>
            <a:r>
              <a:rPr lang="en-US" sz="1900" dirty="0">
                <a:effectLst/>
                <a:ea typeface="Calibri" panose="020F0502020204030204" pitchFamily="34" charset="0"/>
              </a:rPr>
              <a:t>A </a:t>
            </a:r>
            <a:r>
              <a:rPr lang="en-US" sz="1900" u="sng" dirty="0">
                <a:effectLst/>
                <a:ea typeface="Calibri" panose="020F0502020204030204" pitchFamily="34" charset="0"/>
              </a:rPr>
              <a:t>law enforcement officer may only issue a written warning </a:t>
            </a:r>
            <a:r>
              <a:rPr lang="en-US" sz="1900" dirty="0">
                <a:effectLst/>
                <a:ea typeface="Calibri" panose="020F0502020204030204" pitchFamily="34" charset="0"/>
              </a:rPr>
              <a:t>for a violation within the first 12 months after the effective date of this act. </a:t>
            </a:r>
          </a:p>
          <a:p>
            <a:pPr>
              <a:lnSpc>
                <a:spcPct val="110000"/>
              </a:lnSpc>
              <a:spcBef>
                <a:spcPts val="0"/>
              </a:spcBef>
              <a:spcAft>
                <a:spcPts val="600"/>
              </a:spcAft>
            </a:pPr>
            <a:r>
              <a:rPr lang="en-US" sz="1900" dirty="0">
                <a:ea typeface="Calibri" panose="020F0502020204030204" pitchFamily="34" charset="0"/>
              </a:rPr>
              <a:t>A</a:t>
            </a:r>
            <a:r>
              <a:rPr lang="en-US" sz="1900" dirty="0">
                <a:effectLst/>
                <a:ea typeface="Calibri" panose="020F0502020204030204" pitchFamily="34" charset="0"/>
              </a:rPr>
              <a:t> first conviction </a:t>
            </a:r>
            <a:r>
              <a:rPr lang="en-US" sz="1900" dirty="0">
                <a:ea typeface="Calibri" panose="020F0502020204030204" pitchFamily="34" charset="0"/>
              </a:rPr>
              <a:t>is </a:t>
            </a:r>
            <a:r>
              <a:rPr lang="en-US" sz="1900" dirty="0">
                <a:effectLst/>
                <a:ea typeface="Calibri" panose="020F0502020204030204" pitchFamily="34" charset="0"/>
              </a:rPr>
              <a:t>a one-point violation on an individual’s driving record, a two-point violation for a second conviction, and a three-point violation for a third or subsequent conviction.</a:t>
            </a:r>
          </a:p>
          <a:p>
            <a:pPr marL="0" marR="0" indent="0">
              <a:lnSpc>
                <a:spcPct val="110000"/>
              </a:lnSpc>
              <a:spcBef>
                <a:spcPts val="0"/>
              </a:spcBef>
              <a:spcAft>
                <a:spcPts val="600"/>
              </a:spcAft>
              <a:buNone/>
            </a:pPr>
            <a:endParaRPr lang="en-US" sz="1500" dirty="0">
              <a:effectLst/>
              <a:ea typeface="Calibri" panose="020F0502020204030204" pitchFamily="34" charset="0"/>
            </a:endParaRPr>
          </a:p>
          <a:p>
            <a:pPr marL="0" marR="0" indent="0">
              <a:lnSpc>
                <a:spcPct val="110000"/>
              </a:lnSpc>
              <a:spcBef>
                <a:spcPts val="0"/>
              </a:spcBef>
              <a:spcAft>
                <a:spcPts val="600"/>
              </a:spcAft>
              <a:buNone/>
            </a:pPr>
            <a:r>
              <a:rPr lang="en-US" sz="1900" dirty="0">
                <a:effectLst/>
                <a:ea typeface="Calibri" panose="020F0502020204030204" pitchFamily="34" charset="0"/>
              </a:rPr>
              <a:t>EFFECTIVE DATE: June 14, 2023</a:t>
            </a: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24</a:t>
            </a:fld>
            <a:endParaRPr lang="en-US">
              <a:solidFill>
                <a:schemeClr val="tx1"/>
              </a:solidFill>
            </a:endParaRPr>
          </a:p>
        </p:txBody>
      </p:sp>
    </p:spTree>
    <p:extLst>
      <p:ext uri="{BB962C8B-B14F-4D97-AF65-F5344CB8AC3E}">
        <p14:creationId xmlns:p14="http://schemas.microsoft.com/office/powerpoint/2010/main" val="2773441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9C39AA2-6AF8-96B3-F89D-806631FD716D}"/>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Electronic Stalking</a:t>
            </a:r>
          </a:p>
        </p:txBody>
      </p:sp>
      <p:sp>
        <p:nvSpPr>
          <p:cNvPr id="3" name="Content Placeholder 2">
            <a:extLst>
              <a:ext uri="{FF2B5EF4-FFF2-40B4-BE49-F238E27FC236}">
                <a16:creationId xmlns:a16="http://schemas.microsoft.com/office/drawing/2014/main" id="{FD4A3C6F-EC3A-60ED-05B8-1A0271A59BD6}"/>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0"/>
              </a:spcAft>
              <a:buNone/>
            </a:pPr>
            <a:r>
              <a:rPr lang="en-US" sz="2000" b="1" dirty="0">
                <a:effectLst/>
                <a:ea typeface="Calibri" panose="020F0502020204030204" pitchFamily="34" charset="0"/>
              </a:rPr>
              <a:t>Act 2023-481, HB153:</a:t>
            </a:r>
          </a:p>
          <a:p>
            <a:pPr>
              <a:spcBef>
                <a:spcPts val="0"/>
              </a:spcBef>
            </a:pPr>
            <a:r>
              <a:rPr lang="en-US" sz="2000" dirty="0">
                <a:effectLst/>
                <a:ea typeface="Calibri" panose="020F0502020204030204" pitchFamily="34" charset="0"/>
              </a:rPr>
              <a:t>Creates the crime of </a:t>
            </a:r>
            <a:r>
              <a:rPr lang="en-US" sz="2000" u="sng" dirty="0">
                <a:effectLst/>
                <a:ea typeface="Calibri" panose="020F0502020204030204" pitchFamily="34" charset="0"/>
              </a:rPr>
              <a:t>electronic stalking</a:t>
            </a:r>
            <a:r>
              <a:rPr lang="en-US" sz="2000" dirty="0">
                <a:ea typeface="Calibri" panose="020F0502020204030204" pitchFamily="34" charset="0"/>
              </a:rPr>
              <a:t>:</a:t>
            </a:r>
            <a:endParaRPr lang="en-US" sz="2000" dirty="0">
              <a:effectLst/>
              <a:ea typeface="Calibri" panose="020F0502020204030204" pitchFamily="34" charset="0"/>
            </a:endParaRPr>
          </a:p>
          <a:p>
            <a:pPr lvl="1">
              <a:spcBef>
                <a:spcPts val="0"/>
              </a:spcBef>
            </a:pPr>
            <a:r>
              <a:rPr lang="en-US" sz="1800" dirty="0">
                <a:effectLst/>
                <a:ea typeface="Calibri" panose="020F0502020204030204" pitchFamily="34" charset="0"/>
              </a:rPr>
              <a:t>Placing an electronic tracking device on the property of another </a:t>
            </a:r>
            <a:r>
              <a:rPr lang="en-US" sz="1800" u="sng" dirty="0">
                <a:effectLst/>
                <a:ea typeface="Calibri" panose="020F0502020204030204" pitchFamily="34" charset="0"/>
              </a:rPr>
              <a:t>with the intent to surveil, stalk, or harass, or for any other unlawful purpose</a:t>
            </a:r>
            <a:r>
              <a:rPr lang="en-US" sz="1800" dirty="0">
                <a:effectLst/>
                <a:ea typeface="Calibri" panose="020F0502020204030204" pitchFamily="34" charset="0"/>
              </a:rPr>
              <a:t>.</a:t>
            </a:r>
          </a:p>
          <a:p>
            <a:pPr lvl="1">
              <a:spcBef>
                <a:spcPts val="0"/>
              </a:spcBef>
            </a:pPr>
            <a:r>
              <a:rPr lang="en-US" sz="1800" dirty="0">
                <a:effectLst/>
                <a:ea typeface="Calibri" panose="020F0502020204030204" pitchFamily="34" charset="0"/>
              </a:rPr>
              <a:t>Class C felony.</a:t>
            </a:r>
          </a:p>
          <a:p>
            <a:pPr>
              <a:spcBef>
                <a:spcPts val="0"/>
              </a:spcBef>
            </a:pPr>
            <a:r>
              <a:rPr lang="en-US" sz="2000" dirty="0">
                <a:effectLst/>
                <a:ea typeface="Calibri" panose="020F0502020204030204" pitchFamily="34" charset="0"/>
              </a:rPr>
              <a:t>Creates the crime of </a:t>
            </a:r>
            <a:r>
              <a:rPr lang="en-US" sz="2000" u="sng" dirty="0">
                <a:effectLst/>
                <a:ea typeface="Calibri" panose="020F0502020204030204" pitchFamily="34" charset="0"/>
              </a:rPr>
              <a:t>electronic stalking in the second degree</a:t>
            </a:r>
            <a:r>
              <a:rPr lang="en-US" sz="2000" dirty="0">
                <a:ea typeface="Calibri" panose="020F0502020204030204" pitchFamily="34" charset="0"/>
              </a:rPr>
              <a:t>:</a:t>
            </a:r>
          </a:p>
          <a:p>
            <a:pPr lvl="1">
              <a:spcBef>
                <a:spcPts val="0"/>
              </a:spcBef>
            </a:pPr>
            <a:r>
              <a:rPr lang="en-US" sz="1800" dirty="0">
                <a:effectLst/>
                <a:ea typeface="Calibri" panose="020F0502020204030204" pitchFamily="34" charset="0"/>
              </a:rPr>
              <a:t>Placing an electronic tracking device on the property of another, except as authorized by law.</a:t>
            </a:r>
          </a:p>
          <a:p>
            <a:pPr lvl="1">
              <a:spcBef>
                <a:spcPts val="0"/>
              </a:spcBef>
            </a:pPr>
            <a:r>
              <a:rPr lang="en-US" sz="1800" dirty="0">
                <a:ea typeface="Calibri" panose="020F0502020204030204" pitchFamily="34" charset="0"/>
              </a:rPr>
              <a:t>Class A misdemeanor.</a:t>
            </a:r>
            <a:endParaRPr lang="en-US" sz="1800" dirty="0">
              <a:effectLst/>
              <a:ea typeface="Calibri" panose="020F0502020204030204" pitchFamily="34" charset="0"/>
            </a:endParaRPr>
          </a:p>
          <a:p>
            <a:pPr marL="274320" lvl="1" indent="0">
              <a:spcBef>
                <a:spcPts val="0"/>
              </a:spcBef>
              <a:buNone/>
            </a:pPr>
            <a:endParaRPr lang="en-US" sz="2000" dirty="0">
              <a:effectLst/>
              <a:ea typeface="Calibri" panose="020F0502020204030204" pitchFamily="34" charset="0"/>
            </a:endParaRPr>
          </a:p>
          <a:p>
            <a:pPr marL="0" marR="0" indent="0">
              <a:spcBef>
                <a:spcPts val="0"/>
              </a:spcBef>
              <a:spcAft>
                <a:spcPts val="0"/>
              </a:spcAft>
              <a:buNone/>
            </a:pPr>
            <a:r>
              <a:rPr lang="en-US" sz="2000" dirty="0">
                <a:effectLst/>
                <a:ea typeface="Calibri" panose="020F0502020204030204" pitchFamily="34" charset="0"/>
              </a:rPr>
              <a:t>EFFECTIVE DATE: September 1, 2023</a:t>
            </a:r>
          </a:p>
        </p:txBody>
      </p:sp>
      <p:sp>
        <p:nvSpPr>
          <p:cNvPr id="4" name="Slide Number Placeholder 3">
            <a:extLst>
              <a:ext uri="{FF2B5EF4-FFF2-40B4-BE49-F238E27FC236}">
                <a16:creationId xmlns:a16="http://schemas.microsoft.com/office/drawing/2014/main" id="{CF8F0FBF-CD9C-0CD4-6170-9B25A0C7D5E5}"/>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25</a:t>
            </a:fld>
            <a:endParaRPr lang="en-US">
              <a:solidFill>
                <a:schemeClr val="tx1"/>
              </a:solidFill>
            </a:endParaRPr>
          </a:p>
        </p:txBody>
      </p:sp>
    </p:spTree>
    <p:extLst>
      <p:ext uri="{BB962C8B-B14F-4D97-AF65-F5344CB8AC3E}">
        <p14:creationId xmlns:p14="http://schemas.microsoft.com/office/powerpoint/2010/main" val="515076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9C39AA2-6AF8-96B3-F89D-806631FD716D}"/>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Chemical Endangerment of a First Responder</a:t>
            </a:r>
          </a:p>
        </p:txBody>
      </p:sp>
      <p:sp>
        <p:nvSpPr>
          <p:cNvPr id="3" name="Content Placeholder 2">
            <a:extLst>
              <a:ext uri="{FF2B5EF4-FFF2-40B4-BE49-F238E27FC236}">
                <a16:creationId xmlns:a16="http://schemas.microsoft.com/office/drawing/2014/main" id="{FD4A3C6F-EC3A-60ED-05B8-1A0271A59BD6}"/>
              </a:ext>
            </a:extLst>
          </p:cNvPr>
          <p:cNvSpPr>
            <a:spLocks noGrp="1"/>
          </p:cNvSpPr>
          <p:nvPr>
            <p:ph idx="1"/>
          </p:nvPr>
        </p:nvSpPr>
        <p:spPr>
          <a:xfrm>
            <a:off x="5017168" y="559477"/>
            <a:ext cx="6498592" cy="5475563"/>
          </a:xfrm>
        </p:spPr>
        <p:txBody>
          <a:bodyPr anchor="ctr">
            <a:normAutofit/>
          </a:bodyPr>
          <a:lstStyle/>
          <a:p>
            <a:pPr marL="0" marR="0" indent="0">
              <a:spcBef>
                <a:spcPts val="600"/>
              </a:spcBef>
              <a:spcAft>
                <a:spcPts val="600"/>
              </a:spcAft>
              <a:buNone/>
            </a:pPr>
            <a:r>
              <a:rPr lang="en-US" sz="1800" b="1" dirty="0">
                <a:effectLst/>
                <a:ea typeface="Calibri" panose="020F0502020204030204" pitchFamily="34" charset="0"/>
              </a:rPr>
              <a:t>Act 2023-486, HB230:</a:t>
            </a:r>
          </a:p>
          <a:p>
            <a:pPr>
              <a:spcBef>
                <a:spcPts val="600"/>
              </a:spcBef>
              <a:spcAft>
                <a:spcPts val="600"/>
              </a:spcAft>
            </a:pPr>
            <a:r>
              <a:rPr lang="en-US" sz="1800" dirty="0">
                <a:effectLst/>
                <a:ea typeface="Calibri" panose="020F0502020204030204" pitchFamily="34" charset="0"/>
              </a:rPr>
              <a:t>Creates the crime of </a:t>
            </a:r>
            <a:r>
              <a:rPr lang="en-US" sz="1800" u="sng" dirty="0">
                <a:effectLst/>
                <a:ea typeface="Calibri" panose="020F0502020204030204" pitchFamily="34" charset="0"/>
              </a:rPr>
              <a:t>chemical endangerment of a first responder</a:t>
            </a:r>
            <a:r>
              <a:rPr lang="en-US" sz="1800" dirty="0">
                <a:effectLst/>
                <a:ea typeface="Calibri" panose="020F0502020204030204" pitchFamily="34" charset="0"/>
              </a:rPr>
              <a:t>, which is committed when a person </a:t>
            </a:r>
            <a:r>
              <a:rPr lang="en-US" sz="1800" u="sng" dirty="0">
                <a:effectLst/>
                <a:ea typeface="Calibri" panose="020F0502020204030204" pitchFamily="34" charset="0"/>
              </a:rPr>
              <a:t>knowingly, recklessly, or intentionally</a:t>
            </a:r>
            <a:r>
              <a:rPr lang="en-US" sz="1800" dirty="0">
                <a:effectLst/>
                <a:ea typeface="Calibri" panose="020F0502020204030204" pitchFamily="34" charset="0"/>
              </a:rPr>
              <a:t> causes or permits a first responder to be </a:t>
            </a:r>
            <a:r>
              <a:rPr lang="en-US" sz="1800" u="sng" dirty="0">
                <a:effectLst/>
                <a:ea typeface="Calibri" panose="020F0502020204030204" pitchFamily="34" charset="0"/>
              </a:rPr>
              <a:t>exposed to, to ingest or inhale, or to have contact with a Schedule 1 controlled substance or chemical substance</a:t>
            </a:r>
            <a:r>
              <a:rPr lang="en-US" sz="1800" dirty="0">
                <a:effectLst/>
                <a:ea typeface="Calibri" panose="020F0502020204030204" pitchFamily="34" charset="0"/>
              </a:rPr>
              <a:t> in the performance of official duties.</a:t>
            </a:r>
          </a:p>
          <a:p>
            <a:pPr>
              <a:spcBef>
                <a:spcPts val="600"/>
              </a:spcBef>
              <a:spcAft>
                <a:spcPts val="600"/>
              </a:spcAft>
            </a:pPr>
            <a:r>
              <a:rPr lang="en-US" sz="1800" dirty="0">
                <a:ea typeface="Calibri" panose="020F0502020204030204" pitchFamily="34" charset="0"/>
              </a:rPr>
              <a:t>P</a:t>
            </a:r>
            <a:r>
              <a:rPr lang="en-US" sz="1800" dirty="0">
                <a:effectLst/>
                <a:ea typeface="Calibri" panose="020F0502020204030204" pitchFamily="34" charset="0"/>
              </a:rPr>
              <a:t>rovides a series of graduated criminal penalties for a violation based on the injury received by the first responder: </a:t>
            </a:r>
          </a:p>
          <a:p>
            <a:pPr lvl="1">
              <a:spcBef>
                <a:spcPts val="600"/>
              </a:spcBef>
              <a:spcAft>
                <a:spcPts val="600"/>
              </a:spcAft>
            </a:pPr>
            <a:r>
              <a:rPr lang="en-US" sz="1800" dirty="0">
                <a:effectLst/>
                <a:ea typeface="Calibri" panose="020F0502020204030204" pitchFamily="34" charset="0"/>
              </a:rPr>
              <a:t>(1) Physical injury to the first responder is a Class C felony. </a:t>
            </a:r>
          </a:p>
          <a:p>
            <a:pPr lvl="1">
              <a:spcBef>
                <a:spcPts val="600"/>
              </a:spcBef>
              <a:spcAft>
                <a:spcPts val="600"/>
              </a:spcAft>
            </a:pPr>
            <a:r>
              <a:rPr lang="en-US" sz="1800" dirty="0">
                <a:effectLst/>
                <a:ea typeface="Calibri" panose="020F0502020204030204" pitchFamily="34" charset="0"/>
              </a:rPr>
              <a:t>(2) Serious physical injury to the first responder is a Class B felony.</a:t>
            </a:r>
          </a:p>
          <a:p>
            <a:pPr lvl="1">
              <a:spcBef>
                <a:spcPts val="600"/>
              </a:spcBef>
              <a:spcAft>
                <a:spcPts val="600"/>
              </a:spcAft>
            </a:pPr>
            <a:r>
              <a:rPr lang="en-US" sz="1800" dirty="0">
                <a:effectLst/>
                <a:ea typeface="Calibri" panose="020F0502020204030204" pitchFamily="34" charset="0"/>
              </a:rPr>
              <a:t>(3) Death of the first responder is a Class A felony.</a:t>
            </a:r>
            <a:r>
              <a:rPr lang="en-US" sz="1800" b="1" dirty="0">
                <a:effectLst/>
                <a:ea typeface="Calibri" panose="020F0502020204030204" pitchFamily="34" charset="0"/>
              </a:rPr>
              <a:t> </a:t>
            </a:r>
            <a:endParaRPr lang="en-US" sz="1800" dirty="0">
              <a:effectLst/>
              <a:ea typeface="Calibri" panose="020F0502020204030204" pitchFamily="34" charset="0"/>
            </a:endParaRPr>
          </a:p>
          <a:p>
            <a:pPr marL="0" marR="0" indent="0">
              <a:spcBef>
                <a:spcPts val="600"/>
              </a:spcBef>
              <a:spcAft>
                <a:spcPts val="600"/>
              </a:spcAft>
              <a:buNone/>
            </a:pPr>
            <a:r>
              <a:rPr lang="en-US" sz="1800" dirty="0">
                <a:effectLst/>
                <a:ea typeface="Calibri" panose="020F0502020204030204" pitchFamily="34" charset="0"/>
              </a:rPr>
              <a:t>EFFECTIVE DATE: September 1, 2023</a:t>
            </a:r>
          </a:p>
        </p:txBody>
      </p:sp>
      <p:sp>
        <p:nvSpPr>
          <p:cNvPr id="4" name="Slide Number Placeholder 3">
            <a:extLst>
              <a:ext uri="{FF2B5EF4-FFF2-40B4-BE49-F238E27FC236}">
                <a16:creationId xmlns:a16="http://schemas.microsoft.com/office/drawing/2014/main" id="{CF8F0FBF-CD9C-0CD4-6170-9B25A0C7D5E5}"/>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26</a:t>
            </a:fld>
            <a:endParaRPr lang="en-US">
              <a:solidFill>
                <a:schemeClr val="tx1"/>
              </a:solidFill>
            </a:endParaRPr>
          </a:p>
        </p:txBody>
      </p:sp>
    </p:spTree>
    <p:extLst>
      <p:ext uri="{BB962C8B-B14F-4D97-AF65-F5344CB8AC3E}">
        <p14:creationId xmlns:p14="http://schemas.microsoft.com/office/powerpoint/2010/main" val="3846871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9C39AA2-6AF8-96B3-F89D-806631FD716D}"/>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Making a Terrorist Threat</a:t>
            </a:r>
          </a:p>
        </p:txBody>
      </p:sp>
      <p:sp>
        <p:nvSpPr>
          <p:cNvPr id="3" name="Content Placeholder 2">
            <a:extLst>
              <a:ext uri="{FF2B5EF4-FFF2-40B4-BE49-F238E27FC236}">
                <a16:creationId xmlns:a16="http://schemas.microsoft.com/office/drawing/2014/main" id="{FD4A3C6F-EC3A-60ED-05B8-1A0271A59BD6}"/>
              </a:ext>
            </a:extLst>
          </p:cNvPr>
          <p:cNvSpPr>
            <a:spLocks noGrp="1"/>
          </p:cNvSpPr>
          <p:nvPr>
            <p:ph idx="1"/>
          </p:nvPr>
        </p:nvSpPr>
        <p:spPr>
          <a:xfrm>
            <a:off x="5005137" y="559477"/>
            <a:ext cx="6722044" cy="5475563"/>
          </a:xfrm>
        </p:spPr>
        <p:txBody>
          <a:bodyPr anchor="ctr">
            <a:normAutofit fontScale="92500" lnSpcReduction="20000"/>
          </a:bodyPr>
          <a:lstStyle/>
          <a:p>
            <a:pPr marL="0" marR="0" indent="0">
              <a:spcBef>
                <a:spcPts val="0"/>
              </a:spcBef>
              <a:spcAft>
                <a:spcPts val="0"/>
              </a:spcAft>
              <a:buNone/>
            </a:pPr>
            <a:r>
              <a:rPr lang="en-US" sz="2000" b="1" dirty="0">
                <a:effectLst/>
                <a:ea typeface="Calibri" panose="020F0502020204030204" pitchFamily="34" charset="0"/>
              </a:rPr>
              <a:t>Act 2023-493, HB37:</a:t>
            </a:r>
          </a:p>
          <a:p>
            <a:pPr marL="0" marR="0" indent="0">
              <a:spcBef>
                <a:spcPts val="0"/>
              </a:spcBef>
              <a:spcAft>
                <a:spcPts val="0"/>
              </a:spcAft>
              <a:buNone/>
            </a:pPr>
            <a:endParaRPr lang="en-US" sz="2000" b="1" dirty="0">
              <a:ea typeface="Calibri" panose="020F0502020204030204" pitchFamily="34" charset="0"/>
            </a:endParaRPr>
          </a:p>
          <a:p>
            <a:pPr>
              <a:spcBef>
                <a:spcPts val="0"/>
              </a:spcBef>
              <a:spcAft>
                <a:spcPts val="600"/>
              </a:spcAft>
            </a:pPr>
            <a:r>
              <a:rPr lang="en-US" sz="2000" dirty="0">
                <a:effectLst/>
                <a:ea typeface="Calibri" panose="020F0502020204030204" pitchFamily="34" charset="0"/>
              </a:rPr>
              <a:t>Creates the crime of </a:t>
            </a:r>
            <a:r>
              <a:rPr lang="en-US" sz="2000" u="sng" dirty="0">
                <a:effectLst/>
                <a:ea typeface="Calibri" panose="020F0502020204030204" pitchFamily="34" charset="0"/>
              </a:rPr>
              <a:t>making a terrorist threat in the first degree</a:t>
            </a:r>
            <a:r>
              <a:rPr lang="en-US" sz="2000" dirty="0">
                <a:effectLst/>
                <a:ea typeface="Calibri" panose="020F0502020204030204" pitchFamily="34" charset="0"/>
              </a:rPr>
              <a:t>, which is when an individual threatens to commit a </a:t>
            </a:r>
            <a:r>
              <a:rPr lang="en-US" sz="2000" u="sng" dirty="0">
                <a:effectLst/>
                <a:ea typeface="Calibri" panose="020F0502020204030204" pitchFamily="34" charset="0"/>
              </a:rPr>
              <a:t>crime of violence against a person or to damage any property</a:t>
            </a:r>
            <a:r>
              <a:rPr lang="en-US" sz="2000" dirty="0">
                <a:effectLst/>
                <a:ea typeface="Calibri" panose="020F0502020204030204" pitchFamily="34" charset="0"/>
              </a:rPr>
              <a:t> by use of a </a:t>
            </a:r>
            <a:r>
              <a:rPr lang="en-US" sz="2000" u="sng" dirty="0">
                <a:effectLst/>
                <a:ea typeface="Calibri" panose="020F0502020204030204" pitchFamily="34" charset="0"/>
              </a:rPr>
              <a:t>bomb, explosi</a:t>
            </a:r>
            <a:r>
              <a:rPr lang="en-US" sz="2000" u="sng" dirty="0">
                <a:ea typeface="Calibri" panose="020F0502020204030204" pitchFamily="34" charset="0"/>
              </a:rPr>
              <a:t>ve, weapon of mass destruction, firearm, deadly weapon, or other mechanism</a:t>
            </a:r>
            <a:r>
              <a:rPr lang="en-US" sz="2000" dirty="0">
                <a:ea typeface="Calibri" panose="020F0502020204030204" pitchFamily="34" charset="0"/>
              </a:rPr>
              <a:t>, AND:</a:t>
            </a:r>
          </a:p>
          <a:p>
            <a:pPr lvl="1">
              <a:spcBef>
                <a:spcPts val="0"/>
              </a:spcBef>
              <a:spcAft>
                <a:spcPts val="600"/>
              </a:spcAft>
            </a:pPr>
            <a:r>
              <a:rPr lang="en-US" sz="1800" dirty="0">
                <a:ea typeface="Calibri" panose="020F0502020204030204" pitchFamily="34" charset="0"/>
              </a:rPr>
              <a:t>Results in </a:t>
            </a:r>
            <a:r>
              <a:rPr lang="en-US" sz="1800" u="sng" dirty="0">
                <a:ea typeface="Calibri" panose="020F0502020204030204" pitchFamily="34" charset="0"/>
              </a:rPr>
              <a:t>evacuation of real property</a:t>
            </a:r>
            <a:r>
              <a:rPr lang="en-US" sz="1800" dirty="0">
                <a:ea typeface="Calibri" panose="020F0502020204030204" pitchFamily="34" charset="0"/>
              </a:rPr>
              <a:t>; OR</a:t>
            </a:r>
          </a:p>
          <a:p>
            <a:pPr lvl="1">
              <a:spcBef>
                <a:spcPts val="0"/>
              </a:spcBef>
              <a:spcAft>
                <a:spcPts val="600"/>
              </a:spcAft>
            </a:pPr>
            <a:r>
              <a:rPr lang="en-US" sz="1800" dirty="0">
                <a:ea typeface="Calibri" panose="020F0502020204030204" pitchFamily="34" charset="0"/>
              </a:rPr>
              <a:t>Results in </a:t>
            </a:r>
            <a:r>
              <a:rPr lang="en-US" sz="1800" u="sng" dirty="0">
                <a:ea typeface="Calibri" panose="020F0502020204030204" pitchFamily="34" charset="0"/>
              </a:rPr>
              <a:t>disruption</a:t>
            </a:r>
            <a:r>
              <a:rPr lang="en-US" sz="1800" dirty="0">
                <a:ea typeface="Calibri" panose="020F0502020204030204" pitchFamily="34" charset="0"/>
              </a:rPr>
              <a:t> of a school, church, or government; OR</a:t>
            </a:r>
          </a:p>
          <a:p>
            <a:pPr lvl="1">
              <a:spcBef>
                <a:spcPts val="0"/>
              </a:spcBef>
              <a:spcAft>
                <a:spcPts val="600"/>
              </a:spcAft>
            </a:pPr>
            <a:r>
              <a:rPr lang="en-US" sz="1800" dirty="0">
                <a:ea typeface="Calibri" panose="020F0502020204030204" pitchFamily="34" charset="0"/>
              </a:rPr>
              <a:t>The threat has intent to </a:t>
            </a:r>
            <a:r>
              <a:rPr lang="en-US" sz="1800" u="sng" dirty="0">
                <a:ea typeface="Calibri" panose="020F0502020204030204" pitchFamily="34" charset="0"/>
              </a:rPr>
              <a:t>retaliate</a:t>
            </a:r>
            <a:r>
              <a:rPr lang="en-US" sz="1800" dirty="0">
                <a:ea typeface="Calibri" panose="020F0502020204030204" pitchFamily="34" charset="0"/>
              </a:rPr>
              <a:t> based on the victim’s involvement in certain judicial or administrative proceedings. </a:t>
            </a:r>
          </a:p>
          <a:p>
            <a:pPr lvl="1">
              <a:spcBef>
                <a:spcPts val="0"/>
              </a:spcBef>
              <a:spcAft>
                <a:spcPts val="600"/>
              </a:spcAft>
            </a:pPr>
            <a:r>
              <a:rPr lang="en-US" sz="1800" dirty="0">
                <a:effectLst/>
                <a:ea typeface="Calibri" panose="020F0502020204030204" pitchFamily="34" charset="0"/>
              </a:rPr>
              <a:t>A violation is a Class C felony.</a:t>
            </a:r>
          </a:p>
          <a:p>
            <a:pPr>
              <a:spcBef>
                <a:spcPts val="0"/>
              </a:spcBef>
              <a:spcAft>
                <a:spcPts val="600"/>
              </a:spcAft>
            </a:pPr>
            <a:r>
              <a:rPr lang="en-US" sz="2000" dirty="0">
                <a:effectLst/>
                <a:ea typeface="Calibri" panose="020F0502020204030204" pitchFamily="34" charset="0"/>
              </a:rPr>
              <a:t> Creates the crime of </a:t>
            </a:r>
            <a:r>
              <a:rPr lang="en-US" sz="2000" u="sng" dirty="0">
                <a:effectLst/>
                <a:ea typeface="Calibri" panose="020F0502020204030204" pitchFamily="34" charset="0"/>
              </a:rPr>
              <a:t>making a terrorist threat in the second degree</a:t>
            </a:r>
            <a:r>
              <a:rPr lang="en-US" sz="2000" dirty="0">
                <a:effectLst/>
                <a:ea typeface="Calibri" panose="020F0502020204030204" pitchFamily="34" charset="0"/>
              </a:rPr>
              <a:t> and provides that a violation is a Class A misdemeanor.</a:t>
            </a:r>
          </a:p>
          <a:p>
            <a:pPr>
              <a:spcBef>
                <a:spcPts val="0"/>
              </a:spcBef>
              <a:spcAft>
                <a:spcPts val="600"/>
              </a:spcAft>
            </a:pPr>
            <a:r>
              <a:rPr lang="en-US" sz="2000" dirty="0">
                <a:ea typeface="Calibri" panose="020F0502020204030204" pitchFamily="34" charset="0"/>
              </a:rPr>
              <a:t>R</a:t>
            </a:r>
            <a:r>
              <a:rPr lang="en-US" sz="2000" dirty="0">
                <a:effectLst/>
                <a:ea typeface="Calibri" panose="020F0502020204030204" pitchFamily="34" charset="0"/>
              </a:rPr>
              <a:t>epeals the existing crime of making a terrorist threat.</a:t>
            </a:r>
            <a:endParaRPr lang="en-US" sz="2000" b="1" dirty="0">
              <a:effectLst/>
              <a:ea typeface="Calibri" panose="020F0502020204030204" pitchFamily="34" charset="0"/>
            </a:endParaRPr>
          </a:p>
          <a:p>
            <a:pPr marL="274320" lvl="1" indent="0">
              <a:spcBef>
                <a:spcPts val="0"/>
              </a:spcBef>
              <a:spcAft>
                <a:spcPts val="600"/>
              </a:spcAft>
              <a:buNone/>
            </a:pPr>
            <a:endParaRPr lang="en-US" sz="2000" dirty="0">
              <a:effectLst/>
              <a:ea typeface="Calibri" panose="020F0502020204030204" pitchFamily="34" charset="0"/>
            </a:endParaRPr>
          </a:p>
          <a:p>
            <a:pPr marL="0" marR="0" indent="0">
              <a:spcBef>
                <a:spcPts val="0"/>
              </a:spcBef>
              <a:spcAft>
                <a:spcPts val="600"/>
              </a:spcAft>
              <a:buNone/>
            </a:pPr>
            <a:r>
              <a:rPr lang="en-US" sz="2000" dirty="0">
                <a:effectLst/>
                <a:ea typeface="Calibri" panose="020F0502020204030204" pitchFamily="34" charset="0"/>
              </a:rPr>
              <a:t>EFFECTIVE DATE: September 1, 2023</a:t>
            </a:r>
          </a:p>
        </p:txBody>
      </p:sp>
      <p:sp>
        <p:nvSpPr>
          <p:cNvPr id="4" name="Slide Number Placeholder 3">
            <a:extLst>
              <a:ext uri="{FF2B5EF4-FFF2-40B4-BE49-F238E27FC236}">
                <a16:creationId xmlns:a16="http://schemas.microsoft.com/office/drawing/2014/main" id="{CF8F0FBF-CD9C-0CD4-6170-9B25A0C7D5E5}"/>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27</a:t>
            </a:fld>
            <a:endParaRPr lang="en-US">
              <a:solidFill>
                <a:schemeClr val="tx1"/>
              </a:solidFill>
            </a:endParaRPr>
          </a:p>
        </p:txBody>
      </p:sp>
    </p:spTree>
    <p:extLst>
      <p:ext uri="{BB962C8B-B14F-4D97-AF65-F5344CB8AC3E}">
        <p14:creationId xmlns:p14="http://schemas.microsoft.com/office/powerpoint/2010/main" val="637872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Criminal law and procedure</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28</a:t>
            </a:fld>
            <a:endParaRPr lang="en-US" sz="1000">
              <a:solidFill>
                <a:schemeClr val="tx1"/>
              </a:solidFill>
            </a:endParaRPr>
          </a:p>
        </p:txBody>
      </p:sp>
    </p:spTree>
    <p:extLst>
      <p:ext uri="{BB962C8B-B14F-4D97-AF65-F5344CB8AC3E}">
        <p14:creationId xmlns:p14="http://schemas.microsoft.com/office/powerpoint/2010/main" val="3636616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Deputy Brad Johnson Act (Correctional Time)</a:t>
            </a: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5478124" y="559477"/>
            <a:ext cx="5647076" cy="5475563"/>
          </a:xfrm>
        </p:spPr>
        <p:txBody>
          <a:bodyPr anchor="ctr">
            <a:normAutofit lnSpcReduction="10000"/>
          </a:bodyPr>
          <a:lstStyle/>
          <a:p>
            <a:pPr marL="0" marR="0" indent="0" fontAlgn="base">
              <a:lnSpc>
                <a:spcPct val="110000"/>
              </a:lnSpc>
              <a:spcBef>
                <a:spcPts val="600"/>
              </a:spcBef>
              <a:spcAft>
                <a:spcPts val="600"/>
              </a:spcAft>
              <a:buNone/>
            </a:pPr>
            <a:r>
              <a:rPr lang="en-US" sz="1800" b="1" dirty="0">
                <a:effectLst/>
                <a:ea typeface="Calibri" panose="020F0502020204030204" pitchFamily="34" charset="0"/>
              </a:rPr>
              <a:t>Act 2023-22, SB1:</a:t>
            </a:r>
          </a:p>
          <a:p>
            <a:pPr fontAlgn="base">
              <a:lnSpc>
                <a:spcPct val="110000"/>
              </a:lnSpc>
              <a:spcBef>
                <a:spcPts val="600"/>
              </a:spcBef>
              <a:spcAft>
                <a:spcPts val="600"/>
              </a:spcAft>
            </a:pPr>
            <a:r>
              <a:rPr lang="en-US" sz="1800" u="sng" dirty="0">
                <a:effectLst/>
                <a:ea typeface="Calibri" panose="020F0502020204030204" pitchFamily="34" charset="0"/>
              </a:rPr>
              <a:t>Reduces</a:t>
            </a:r>
            <a:r>
              <a:rPr lang="en-US" sz="1800" b="1" u="sng" dirty="0">
                <a:effectLst/>
                <a:ea typeface="Calibri" panose="020F0502020204030204" pitchFamily="34" charset="0"/>
              </a:rPr>
              <a:t> </a:t>
            </a:r>
            <a:r>
              <a:rPr lang="en-US" sz="1800" u="sng" dirty="0">
                <a:effectLst/>
                <a:ea typeface="Calibri" panose="020F0502020204030204" pitchFamily="34" charset="0"/>
              </a:rPr>
              <a:t>the amount of correctional incentive time a prisoner receives.</a:t>
            </a:r>
          </a:p>
          <a:p>
            <a:pPr fontAlgn="base">
              <a:lnSpc>
                <a:spcPct val="110000"/>
              </a:lnSpc>
              <a:spcBef>
                <a:spcPts val="600"/>
              </a:spcBef>
              <a:spcAft>
                <a:spcPts val="600"/>
              </a:spcAft>
            </a:pPr>
            <a:r>
              <a:rPr lang="en-US" sz="1800" dirty="0">
                <a:effectLst/>
                <a:ea typeface="Calibri" panose="020F0502020204030204" pitchFamily="34" charset="0"/>
              </a:rPr>
              <a:t>Requires a prisoner remain in a certain classification, which determines the amount of correctional incentive time a prisoner receives, for a longer period of time before moving to a higher classification.</a:t>
            </a:r>
          </a:p>
          <a:p>
            <a:pPr fontAlgn="base">
              <a:lnSpc>
                <a:spcPct val="110000"/>
              </a:lnSpc>
              <a:spcBef>
                <a:spcPts val="600"/>
              </a:spcBef>
              <a:spcAft>
                <a:spcPts val="600"/>
              </a:spcAft>
            </a:pPr>
            <a:r>
              <a:rPr lang="en-US" sz="1800" dirty="0">
                <a:effectLst/>
                <a:ea typeface="Calibri" panose="020F0502020204030204" pitchFamily="34" charset="0"/>
              </a:rPr>
              <a:t>Provides an additional circumstance in which a prisoner may not be in the highest classification that receives the greatest amount of correctional incentive time.</a:t>
            </a:r>
          </a:p>
          <a:p>
            <a:pPr fontAlgn="base">
              <a:lnSpc>
                <a:spcPct val="110000"/>
              </a:lnSpc>
              <a:spcBef>
                <a:spcPts val="600"/>
              </a:spcBef>
              <a:spcAft>
                <a:spcPts val="600"/>
              </a:spcAft>
            </a:pPr>
            <a:r>
              <a:rPr lang="en-US" sz="1800" dirty="0">
                <a:effectLst/>
                <a:ea typeface="Calibri" panose="020F0502020204030204" pitchFamily="34" charset="0"/>
              </a:rPr>
              <a:t>Provides additional circumstances in which a prisoner’s correctional incentive time is forfeited.</a:t>
            </a:r>
          </a:p>
          <a:p>
            <a:pPr fontAlgn="base">
              <a:lnSpc>
                <a:spcPct val="110000"/>
              </a:lnSpc>
              <a:spcBef>
                <a:spcPts val="600"/>
              </a:spcBef>
              <a:spcAft>
                <a:spcPts val="600"/>
              </a:spcAft>
            </a:pPr>
            <a:r>
              <a:rPr lang="en-US" sz="1800" dirty="0">
                <a:effectLst/>
                <a:ea typeface="Calibri" panose="020F0502020204030204" pitchFamily="34" charset="0"/>
              </a:rPr>
              <a:t>Provides additional circumstances in which a prisoner is not eligible to receive correctional incentive time</a:t>
            </a:r>
            <a:r>
              <a:rPr lang="en-US" sz="1800" dirty="0">
                <a:ea typeface="Calibri" panose="020F0502020204030204" pitchFamily="34" charset="0"/>
              </a:rPr>
              <a:t>.</a:t>
            </a:r>
            <a:endParaRPr lang="en-US" sz="1800" dirty="0">
              <a:effectLst/>
              <a:ea typeface="Calibri" panose="020F0502020204030204" pitchFamily="34" charset="0"/>
            </a:endParaRPr>
          </a:p>
          <a:p>
            <a:pPr marL="0" indent="0" fontAlgn="base">
              <a:lnSpc>
                <a:spcPct val="110000"/>
              </a:lnSpc>
              <a:spcBef>
                <a:spcPts val="600"/>
              </a:spcBef>
              <a:spcAft>
                <a:spcPts val="600"/>
              </a:spcAft>
              <a:buNone/>
            </a:pPr>
            <a:r>
              <a:rPr lang="en-US" sz="1700" dirty="0">
                <a:effectLst/>
                <a:ea typeface="Calibri" panose="020F0502020204030204" pitchFamily="34" charset="0"/>
              </a:rPr>
              <a:t>EFFECTIVE DATE: April 14, 2023</a:t>
            </a: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29</a:t>
            </a:fld>
            <a:endParaRPr lang="en-US">
              <a:solidFill>
                <a:schemeClr val="tx1"/>
              </a:solidFill>
            </a:endParaRPr>
          </a:p>
        </p:txBody>
      </p:sp>
    </p:spTree>
    <p:extLst>
      <p:ext uri="{BB962C8B-B14F-4D97-AF65-F5344CB8AC3E}">
        <p14:creationId xmlns:p14="http://schemas.microsoft.com/office/powerpoint/2010/main" val="46271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DB5D9025-ACDA-AD81-204E-C42FA157FABA}"/>
              </a:ext>
            </a:extLst>
          </p:cNvPr>
          <p:cNvSpPr>
            <a:spLocks noGrp="1"/>
          </p:cNvSpPr>
          <p:nvPr>
            <p:ph type="title"/>
          </p:nvPr>
        </p:nvSpPr>
        <p:spPr>
          <a:xfrm>
            <a:off x="573409" y="559477"/>
            <a:ext cx="3765200" cy="5709931"/>
          </a:xfrm>
        </p:spPr>
        <p:txBody>
          <a:bodyPr>
            <a:normAutofit/>
          </a:bodyPr>
          <a:lstStyle/>
          <a:p>
            <a:pPr algn="ctr"/>
            <a:r>
              <a:rPr lang="en-US"/>
              <a:t>2023 Proposed Constitutional Amendments</a:t>
            </a:r>
          </a:p>
        </p:txBody>
      </p:sp>
      <p:sp>
        <p:nvSpPr>
          <p:cNvPr id="34" name="Rectangle 33">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6" name="Slide Number Placeholder 5">
            <a:extLst>
              <a:ext uri="{FF2B5EF4-FFF2-40B4-BE49-F238E27FC236}">
                <a16:creationId xmlns:a16="http://schemas.microsoft.com/office/drawing/2014/main" id="{C7F7A73A-53F1-7A4E-15FD-068F5824EE79}"/>
              </a:ext>
            </a:extLst>
          </p:cNvPr>
          <p:cNvSpPr>
            <a:spLocks noGrp="1"/>
          </p:cNvSpPr>
          <p:nvPr>
            <p:ph type="sldNum" sz="quarter" idx="12"/>
          </p:nvPr>
        </p:nvSpPr>
        <p:spPr>
          <a:xfrm>
            <a:off x="10972825" y="6200664"/>
            <a:ext cx="822960" cy="274320"/>
          </a:xfrm>
        </p:spPr>
        <p:txBody>
          <a:bodyPr>
            <a:normAutofit/>
          </a:bodyPr>
          <a:lstStyle/>
          <a:p>
            <a:pPr>
              <a:spcAft>
                <a:spcPts val="600"/>
              </a:spcAft>
            </a:pPr>
            <a:fld id="{294A09A9-5501-47C1-A89A-A340965A2BE2}" type="slidenum">
              <a:rPr lang="en-US"/>
              <a:pPr>
                <a:spcAft>
                  <a:spcPts val="600"/>
                </a:spcAft>
              </a:pPr>
              <a:t>3</a:t>
            </a:fld>
            <a:endParaRPr lang="en-US"/>
          </a:p>
        </p:txBody>
      </p:sp>
      <p:graphicFrame>
        <p:nvGraphicFramePr>
          <p:cNvPr id="7" name="Content Placeholder 3">
            <a:extLst>
              <a:ext uri="{FF2B5EF4-FFF2-40B4-BE49-F238E27FC236}">
                <a16:creationId xmlns:a16="http://schemas.microsoft.com/office/drawing/2014/main" id="{BE578677-A66C-9B2D-245A-067DFF060BC5}"/>
              </a:ext>
            </a:extLst>
          </p:cNvPr>
          <p:cNvGraphicFramePr>
            <a:graphicFrameLocks noGrp="1"/>
          </p:cNvGraphicFramePr>
          <p:nvPr>
            <p:ph idx="1"/>
            <p:extLst>
              <p:ext uri="{D42A27DB-BD31-4B8C-83A1-F6EECF244321}">
                <p14:modId xmlns:p14="http://schemas.microsoft.com/office/powerpoint/2010/main" val="4155788352"/>
              </p:ext>
            </p:extLst>
          </p:nvPr>
        </p:nvGraphicFramePr>
        <p:xfrm>
          <a:off x="5478124" y="800947"/>
          <a:ext cx="5906181" cy="52307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0319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3" name="Rectangle 3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Psychoactive Cannabinoids</a:t>
            </a: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5478124" y="559477"/>
            <a:ext cx="5647076" cy="5475563"/>
          </a:xfrm>
        </p:spPr>
        <p:txBody>
          <a:bodyPr anchor="ctr">
            <a:normAutofit fontScale="92500" lnSpcReduction="10000"/>
          </a:bodyPr>
          <a:lstStyle/>
          <a:p>
            <a:pPr marL="0" marR="0" indent="0">
              <a:lnSpc>
                <a:spcPct val="110000"/>
              </a:lnSpc>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2023-169, SB66:</a:t>
            </a:r>
          </a:p>
          <a:p>
            <a:pPr>
              <a:lnSpc>
                <a:spcPct val="110000"/>
              </a:lnSpc>
              <a:spcBef>
                <a:spcPts val="0"/>
              </a:spcBef>
              <a:spcAft>
                <a:spcPts val="800"/>
              </a:spcAft>
            </a:pPr>
            <a:r>
              <a:rPr lang="en-US" sz="2000" dirty="0">
                <a:effectLst/>
                <a:ea typeface="Calibri" panose="020F0502020204030204" pitchFamily="34" charset="0"/>
                <a:cs typeface="Times New Roman" panose="02020603050405020304" pitchFamily="18" charset="0"/>
              </a:rPr>
              <a:t>Prohibits the sale, distribution, marketing, and possession of </a:t>
            </a:r>
            <a:r>
              <a:rPr lang="en-US" sz="2000" u="sng" dirty="0">
                <a:effectLst/>
                <a:ea typeface="Calibri" panose="020F0502020204030204" pitchFamily="34" charset="0"/>
                <a:cs typeface="Times New Roman" panose="02020603050405020304" pitchFamily="18" charset="0"/>
              </a:rPr>
              <a:t>psychoactive cannabinoids found in hemp, including delta-8 products</a:t>
            </a:r>
            <a:r>
              <a:rPr lang="en-US" sz="2000" dirty="0">
                <a:effectLst/>
                <a:ea typeface="Calibri" panose="020F0502020204030204" pitchFamily="34" charset="0"/>
                <a:cs typeface="Times New Roman" panose="02020603050405020304" pitchFamily="18" charset="0"/>
              </a:rPr>
              <a:t>, to individuals under 21 years of age.</a:t>
            </a:r>
          </a:p>
          <a:p>
            <a:pPr>
              <a:lnSpc>
                <a:spcPct val="110000"/>
              </a:lnSpc>
              <a:spcBef>
                <a:spcPts val="0"/>
              </a:spcBef>
              <a:spcAft>
                <a:spcPts val="800"/>
              </a:spcAft>
            </a:pPr>
            <a:r>
              <a:rPr lang="en-US" sz="2000" u="sng" dirty="0">
                <a:effectLst/>
                <a:ea typeface="Calibri" panose="020F0502020204030204" pitchFamily="34" charset="0"/>
                <a:cs typeface="Times New Roman" panose="02020603050405020304" pitchFamily="18" charset="0"/>
              </a:rPr>
              <a:t>Selling, distributing, or marketing</a:t>
            </a:r>
            <a:r>
              <a:rPr lang="en-US" sz="2000" dirty="0">
                <a:effectLst/>
                <a:ea typeface="Calibri" panose="020F0502020204030204" pitchFamily="34" charset="0"/>
                <a:cs typeface="Times New Roman" panose="02020603050405020304" pitchFamily="18" charset="0"/>
              </a:rPr>
              <a:t> psychoactive cannabinoids to individuals under 21 years of age is a Class B misdemeanor.</a:t>
            </a:r>
          </a:p>
          <a:p>
            <a:pPr>
              <a:lnSpc>
                <a:spcPct val="110000"/>
              </a:lnSpc>
              <a:spcBef>
                <a:spcPts val="0"/>
              </a:spcBef>
              <a:spcAft>
                <a:spcPts val="800"/>
              </a:spcAft>
            </a:pPr>
            <a:r>
              <a:rPr lang="en-US" sz="2000" dirty="0">
                <a:effectLst/>
                <a:ea typeface="Calibri" panose="020F0502020204030204" pitchFamily="34" charset="0"/>
                <a:cs typeface="Times New Roman" panose="02020603050405020304" pitchFamily="18" charset="0"/>
              </a:rPr>
              <a:t>Any </a:t>
            </a:r>
            <a:r>
              <a:rPr lang="en-US" sz="2000" u="sng" dirty="0">
                <a:effectLst/>
                <a:ea typeface="Calibri" panose="020F0502020204030204" pitchFamily="34" charset="0"/>
                <a:cs typeface="Times New Roman" panose="02020603050405020304" pitchFamily="18" charset="0"/>
              </a:rPr>
              <a:t>individual under 21 years of age who is in possession </a:t>
            </a:r>
            <a:r>
              <a:rPr lang="en-US" sz="2000" dirty="0">
                <a:effectLst/>
                <a:ea typeface="Calibri" panose="020F0502020204030204" pitchFamily="34" charset="0"/>
                <a:cs typeface="Times New Roman" panose="02020603050405020304" pitchFamily="18" charset="0"/>
              </a:rPr>
              <a:t>of psychoactive cannabinoids shall be issued a citation and fined.</a:t>
            </a:r>
          </a:p>
          <a:p>
            <a:pPr>
              <a:lnSpc>
                <a:spcPct val="110000"/>
              </a:lnSpc>
              <a:spcBef>
                <a:spcPts val="0"/>
              </a:spcBef>
              <a:spcAft>
                <a:spcPts val="800"/>
              </a:spcAft>
            </a:pPr>
            <a:r>
              <a:rPr lang="en-US" sz="2000" dirty="0">
                <a:effectLst/>
                <a:ea typeface="Calibri" panose="020F0502020204030204" pitchFamily="34" charset="0"/>
                <a:cs typeface="Times New Roman" panose="02020603050405020304" pitchFamily="18" charset="0"/>
              </a:rPr>
              <a:t>Requires psychoactive cannabinoids sold in this state to be </a:t>
            </a:r>
            <a:r>
              <a:rPr lang="en-US" sz="2000" u="sng" dirty="0">
                <a:effectLst/>
                <a:ea typeface="Calibri" panose="020F0502020204030204" pitchFamily="34" charset="0"/>
                <a:cs typeface="Times New Roman" panose="02020603050405020304" pitchFamily="18" charset="0"/>
              </a:rPr>
              <a:t>packaged in child-resistant containers </a:t>
            </a:r>
            <a:r>
              <a:rPr lang="en-US" sz="2000" dirty="0">
                <a:effectLst/>
                <a:ea typeface="Calibri" panose="020F0502020204030204" pitchFamily="34" charset="0"/>
                <a:cs typeface="Times New Roman" panose="02020603050405020304" pitchFamily="18" charset="0"/>
              </a:rPr>
              <a:t>and located in an area in which individuals under 21 years of age are not permitted access.</a:t>
            </a:r>
          </a:p>
          <a:p>
            <a:pPr marL="0" marR="0" indent="0">
              <a:lnSpc>
                <a:spcPct val="110000"/>
              </a:lnSpc>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August 1, 2023</a:t>
            </a: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30</a:t>
            </a:fld>
            <a:endParaRPr lang="en-US">
              <a:solidFill>
                <a:schemeClr val="tx1"/>
              </a:solidFill>
            </a:endParaRPr>
          </a:p>
        </p:txBody>
      </p:sp>
    </p:spTree>
    <p:extLst>
      <p:ext uri="{BB962C8B-B14F-4D97-AF65-F5344CB8AC3E}">
        <p14:creationId xmlns:p14="http://schemas.microsoft.com/office/powerpoint/2010/main" val="9892609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D90586C5-CDD6-0A9B-573E-ACFA6463440B}"/>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Criminal Enterprises</a:t>
            </a:r>
          </a:p>
        </p:txBody>
      </p:sp>
      <p:sp>
        <p:nvSpPr>
          <p:cNvPr id="3" name="Content Placeholder 2">
            <a:extLst>
              <a:ext uri="{FF2B5EF4-FFF2-40B4-BE49-F238E27FC236}">
                <a16:creationId xmlns:a16="http://schemas.microsoft.com/office/drawing/2014/main" id="{DD2F4031-2E3C-A4E7-2C02-EF80997ED198}"/>
              </a:ext>
            </a:extLst>
          </p:cNvPr>
          <p:cNvSpPr>
            <a:spLocks noGrp="1"/>
          </p:cNvSpPr>
          <p:nvPr>
            <p:ph idx="1"/>
          </p:nvPr>
        </p:nvSpPr>
        <p:spPr>
          <a:xfrm>
            <a:off x="5478124" y="559477"/>
            <a:ext cx="5647076" cy="5475563"/>
          </a:xfrm>
        </p:spPr>
        <p:txBody>
          <a:bodyPr anchor="ctr">
            <a:normAutofit lnSpcReduction="10000"/>
          </a:bodyPr>
          <a:lstStyle/>
          <a:p>
            <a:pPr marL="0" marR="0" indent="0" fontAlgn="base">
              <a:lnSpc>
                <a:spcPct val="110000"/>
              </a:lnSpc>
              <a:spcBef>
                <a:spcPts val="600"/>
              </a:spcBef>
              <a:spcAft>
                <a:spcPts val="600"/>
              </a:spcAft>
              <a:buNone/>
            </a:pPr>
            <a:r>
              <a:rPr lang="en-US" sz="1900" b="1" dirty="0">
                <a:effectLst/>
                <a:ea typeface="Calibri" panose="020F0502020204030204" pitchFamily="34" charset="0"/>
              </a:rPr>
              <a:t>Act 2023-416, SB143</a:t>
            </a:r>
            <a:r>
              <a:rPr lang="en-US" sz="1900" b="1" dirty="0">
                <a:ea typeface="Calibri" panose="020F0502020204030204" pitchFamily="34" charset="0"/>
              </a:rPr>
              <a:t>:</a:t>
            </a:r>
          </a:p>
          <a:p>
            <a:pPr fontAlgn="base">
              <a:lnSpc>
                <a:spcPct val="110000"/>
              </a:lnSpc>
              <a:spcBef>
                <a:spcPts val="600"/>
              </a:spcBef>
              <a:spcAft>
                <a:spcPts val="600"/>
              </a:spcAft>
            </a:pPr>
            <a:r>
              <a:rPr lang="en-US" sz="1900" dirty="0">
                <a:effectLst/>
                <a:ea typeface="Calibri" panose="020F0502020204030204" pitchFamily="34" charset="0"/>
              </a:rPr>
              <a:t>Identifies </a:t>
            </a:r>
            <a:r>
              <a:rPr lang="en-US" sz="1900" u="sng" dirty="0">
                <a:effectLst/>
                <a:ea typeface="Calibri" panose="020F0502020204030204" pitchFamily="34" charset="0"/>
              </a:rPr>
              <a:t>criminal enterprise members</a:t>
            </a:r>
            <a:r>
              <a:rPr lang="en-US" sz="1900" dirty="0">
                <a:effectLst/>
                <a:ea typeface="Calibri" panose="020F0502020204030204" pitchFamily="34" charset="0"/>
              </a:rPr>
              <a:t>. </a:t>
            </a:r>
          </a:p>
          <a:p>
            <a:pPr fontAlgn="base">
              <a:lnSpc>
                <a:spcPct val="110000"/>
              </a:lnSpc>
              <a:spcBef>
                <a:spcPts val="600"/>
              </a:spcBef>
              <a:spcAft>
                <a:spcPts val="600"/>
              </a:spcAft>
            </a:pPr>
            <a:r>
              <a:rPr lang="en-US" sz="1900" dirty="0">
                <a:effectLst/>
                <a:ea typeface="Calibri" panose="020F0502020204030204" pitchFamily="34" charset="0"/>
              </a:rPr>
              <a:t>Enhances penalties for any criminal activity that </a:t>
            </a:r>
            <a:r>
              <a:rPr lang="en-US" sz="1900" u="sng" dirty="0">
                <a:effectLst/>
                <a:ea typeface="Calibri" panose="020F0502020204030204" pitchFamily="34" charset="0"/>
              </a:rPr>
              <a:t>benefits, promotes, or furthers the interest of a criminal enterprise</a:t>
            </a:r>
            <a:r>
              <a:rPr lang="en-US" sz="1900" dirty="0">
                <a:effectLst/>
                <a:ea typeface="Calibri" panose="020F0502020204030204" pitchFamily="34" charset="0"/>
              </a:rPr>
              <a:t>.</a:t>
            </a:r>
          </a:p>
          <a:p>
            <a:pPr fontAlgn="base">
              <a:lnSpc>
                <a:spcPct val="110000"/>
              </a:lnSpc>
              <a:spcBef>
                <a:spcPts val="600"/>
              </a:spcBef>
              <a:spcAft>
                <a:spcPts val="600"/>
              </a:spcAft>
            </a:pPr>
            <a:r>
              <a:rPr lang="en-US" sz="1900" dirty="0">
                <a:effectLst/>
                <a:ea typeface="Calibri" panose="020F0502020204030204" pitchFamily="34" charset="0"/>
              </a:rPr>
              <a:t>Establishes a mandatory penalty of imprisonment for </a:t>
            </a:r>
            <a:r>
              <a:rPr lang="en-US" sz="1900" u="sng" dirty="0">
                <a:effectLst/>
                <a:ea typeface="Calibri" panose="020F0502020204030204" pitchFamily="34" charset="0"/>
              </a:rPr>
              <a:t>not less than five years for any firearm possession </a:t>
            </a:r>
            <a:r>
              <a:rPr lang="en-US" sz="1900" dirty="0">
                <a:effectLst/>
                <a:ea typeface="Calibri" panose="020F0502020204030204" pitchFamily="34" charset="0"/>
              </a:rPr>
              <a:t>during the commission of any criminal activity that benefits, promotes, or furthers the interest of a criminal enterprise, and provides enhanced penalties based on the type and use of the firearm.</a:t>
            </a:r>
          </a:p>
          <a:p>
            <a:pPr fontAlgn="base">
              <a:lnSpc>
                <a:spcPct val="110000"/>
              </a:lnSpc>
              <a:spcBef>
                <a:spcPts val="600"/>
              </a:spcBef>
              <a:spcAft>
                <a:spcPts val="600"/>
              </a:spcAft>
            </a:pPr>
            <a:r>
              <a:rPr lang="en-US" sz="1900" dirty="0">
                <a:effectLst/>
                <a:ea typeface="Calibri" panose="020F0502020204030204" pitchFamily="34" charset="0"/>
              </a:rPr>
              <a:t>Requires a person 16 years of age or older to be </a:t>
            </a:r>
            <a:r>
              <a:rPr lang="en-US" sz="1900" u="sng" dirty="0">
                <a:effectLst/>
                <a:ea typeface="Calibri" panose="020F0502020204030204" pitchFamily="34" charset="0"/>
              </a:rPr>
              <a:t>tried as an adult </a:t>
            </a:r>
            <a:r>
              <a:rPr lang="en-US" sz="1900" dirty="0">
                <a:effectLst/>
                <a:ea typeface="Calibri" panose="020F0502020204030204" pitchFamily="34" charset="0"/>
              </a:rPr>
              <a:t>for criminal activity related to a criminal enterprise.    </a:t>
            </a:r>
          </a:p>
          <a:p>
            <a:pPr marL="0" marR="0" indent="0" fontAlgn="base">
              <a:lnSpc>
                <a:spcPct val="110000"/>
              </a:lnSpc>
              <a:spcBef>
                <a:spcPts val="600"/>
              </a:spcBef>
              <a:spcAft>
                <a:spcPts val="600"/>
              </a:spcAft>
              <a:buNone/>
            </a:pPr>
            <a:r>
              <a:rPr lang="en-US" sz="1900" dirty="0">
                <a:effectLst/>
                <a:ea typeface="Calibri" panose="020F0502020204030204" pitchFamily="34" charset="0"/>
              </a:rPr>
              <a:t>EFFECTIVE DATE:</a:t>
            </a:r>
            <a:r>
              <a:rPr lang="en-US" sz="1900" b="1" dirty="0">
                <a:effectLst/>
                <a:ea typeface="Calibri" panose="020F0502020204030204" pitchFamily="34" charset="0"/>
              </a:rPr>
              <a:t> </a:t>
            </a:r>
            <a:r>
              <a:rPr lang="en-US" sz="1900" dirty="0">
                <a:effectLst/>
                <a:ea typeface="Calibri" panose="020F0502020204030204" pitchFamily="34" charset="0"/>
              </a:rPr>
              <a:t>September 1, 2023</a:t>
            </a:r>
          </a:p>
        </p:txBody>
      </p:sp>
      <p:sp>
        <p:nvSpPr>
          <p:cNvPr id="4" name="Slide Number Placeholder 3">
            <a:extLst>
              <a:ext uri="{FF2B5EF4-FFF2-40B4-BE49-F238E27FC236}">
                <a16:creationId xmlns:a16="http://schemas.microsoft.com/office/drawing/2014/main" id="{2C88DFD1-F3CC-0AE3-EDA6-70DAF15322AD}"/>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31</a:t>
            </a:fld>
            <a:endParaRPr lang="en-US">
              <a:solidFill>
                <a:schemeClr val="tx1"/>
              </a:solidFill>
            </a:endParaRPr>
          </a:p>
        </p:txBody>
      </p:sp>
    </p:spTree>
    <p:extLst>
      <p:ext uri="{BB962C8B-B14F-4D97-AF65-F5344CB8AC3E}">
        <p14:creationId xmlns:p14="http://schemas.microsoft.com/office/powerpoint/2010/main" val="3380088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D90586C5-CDD6-0A9B-573E-ACFA6463440B}"/>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Criminal Conspiracy</a:t>
            </a:r>
          </a:p>
        </p:txBody>
      </p:sp>
      <p:sp>
        <p:nvSpPr>
          <p:cNvPr id="3" name="Content Placeholder 2">
            <a:extLst>
              <a:ext uri="{FF2B5EF4-FFF2-40B4-BE49-F238E27FC236}">
                <a16:creationId xmlns:a16="http://schemas.microsoft.com/office/drawing/2014/main" id="{DD2F4031-2E3C-A4E7-2C02-EF80997ED198}"/>
              </a:ext>
            </a:extLst>
          </p:cNvPr>
          <p:cNvSpPr>
            <a:spLocks noGrp="1"/>
          </p:cNvSpPr>
          <p:nvPr>
            <p:ph idx="1"/>
          </p:nvPr>
        </p:nvSpPr>
        <p:spPr>
          <a:xfrm>
            <a:off x="4884418" y="559477"/>
            <a:ext cx="6631342" cy="5475563"/>
          </a:xfrm>
        </p:spPr>
        <p:txBody>
          <a:bodyPr anchor="ctr">
            <a:normAutofit/>
          </a:bodyPr>
          <a:lstStyle/>
          <a:p>
            <a:pPr marL="0" indent="0" fontAlgn="base">
              <a:lnSpc>
                <a:spcPct val="110000"/>
              </a:lnSpc>
              <a:spcBef>
                <a:spcPts val="600"/>
              </a:spcBef>
              <a:spcAft>
                <a:spcPts val="600"/>
              </a:spcAft>
              <a:buNone/>
            </a:pPr>
            <a:r>
              <a:rPr lang="en-US" sz="2000" b="1" dirty="0">
                <a:effectLst/>
                <a:ea typeface="Calibri" panose="020F0502020204030204" pitchFamily="34" charset="0"/>
                <a:cs typeface="Times New Roman" panose="02020603050405020304" pitchFamily="18" charset="0"/>
              </a:rPr>
              <a:t>Act 2023-461, SB198</a:t>
            </a:r>
            <a:endParaRPr lang="en-US" sz="2000" dirty="0">
              <a:effectLst/>
              <a:ea typeface="Calibri" panose="020F0502020204030204" pitchFamily="34" charset="0"/>
              <a:cs typeface="Times New Roman" panose="02020603050405020304" pitchFamily="18" charset="0"/>
            </a:endParaRPr>
          </a:p>
          <a:p>
            <a:pPr fontAlgn="base">
              <a:lnSpc>
                <a:spcPct val="110000"/>
              </a:lnSpc>
              <a:spcBef>
                <a:spcPts val="600"/>
              </a:spcBef>
              <a:spcAft>
                <a:spcPts val="600"/>
              </a:spcAft>
            </a:pPr>
            <a:r>
              <a:rPr lang="en-US" sz="2000" dirty="0">
                <a:ea typeface="Calibri" panose="020F0502020204030204" pitchFamily="34" charset="0"/>
                <a:cs typeface="Times New Roman" panose="02020603050405020304" pitchFamily="18" charset="0"/>
              </a:rPr>
              <a:t>A</a:t>
            </a:r>
            <a:r>
              <a:rPr lang="en-US" sz="2000" dirty="0">
                <a:effectLst/>
                <a:ea typeface="Calibri" panose="020F0502020204030204" pitchFamily="34" charset="0"/>
                <a:cs typeface="Times New Roman" panose="02020603050405020304" pitchFamily="18" charset="0"/>
              </a:rPr>
              <a:t>dds additional offenses that would be </a:t>
            </a:r>
            <a:r>
              <a:rPr lang="en-US" sz="2000" u="sng" dirty="0">
                <a:effectLst/>
                <a:ea typeface="Calibri" panose="020F0502020204030204" pitchFamily="34" charset="0"/>
                <a:cs typeface="Times New Roman" panose="02020603050405020304" pitchFamily="18" charset="0"/>
              </a:rPr>
              <a:t>subject to the presumptive sentencing guidelines</a:t>
            </a:r>
            <a:r>
              <a:rPr lang="en-US" sz="2000" dirty="0">
                <a:effectLst/>
                <a:ea typeface="Calibri" panose="020F0502020204030204" pitchFamily="34" charset="0"/>
                <a:cs typeface="Times New Roman" panose="02020603050405020304" pitchFamily="18" charset="0"/>
              </a:rPr>
              <a:t>.</a:t>
            </a:r>
          </a:p>
          <a:p>
            <a:pPr fontAlgn="base">
              <a:lnSpc>
                <a:spcPct val="110000"/>
              </a:lnSpc>
              <a:spcBef>
                <a:spcPts val="600"/>
              </a:spcBef>
              <a:spcAft>
                <a:spcPts val="600"/>
              </a:spcAft>
            </a:pPr>
            <a:r>
              <a:rPr lang="en-US" sz="2000" dirty="0">
                <a:ea typeface="Calibri" panose="020F0502020204030204" pitchFamily="34" charset="0"/>
                <a:cs typeface="Times New Roman" panose="02020603050405020304" pitchFamily="18" charset="0"/>
              </a:rPr>
              <a:t>M</a:t>
            </a:r>
            <a:r>
              <a:rPr lang="en-US" sz="2000" dirty="0">
                <a:effectLst/>
                <a:ea typeface="Calibri" panose="020F0502020204030204" pitchFamily="34" charset="0"/>
                <a:cs typeface="Times New Roman" panose="02020603050405020304" pitchFamily="18" charset="0"/>
              </a:rPr>
              <a:t>odifies the criminal penalties for </a:t>
            </a:r>
            <a:r>
              <a:rPr lang="en-US" sz="2000" u="sng" dirty="0">
                <a:effectLst/>
                <a:ea typeface="Calibri" panose="020F0502020204030204" pitchFamily="34" charset="0"/>
                <a:cs typeface="Times New Roman" panose="02020603050405020304" pitchFamily="18" charset="0"/>
              </a:rPr>
              <a:t>criminal solicitation, attempt, and criminal conspiracy</a:t>
            </a:r>
            <a:r>
              <a:rPr lang="en-US" sz="2000" dirty="0">
                <a:effectLst/>
                <a:ea typeface="Calibri" panose="020F0502020204030204" pitchFamily="34" charset="0"/>
                <a:cs typeface="Times New Roman" panose="02020603050405020304" pitchFamily="18" charset="0"/>
              </a:rPr>
              <a:t> to be a </a:t>
            </a:r>
            <a:r>
              <a:rPr lang="en-US" sz="2000" u="sng" dirty="0">
                <a:effectLst/>
                <a:ea typeface="Calibri" panose="020F0502020204030204" pitchFamily="34" charset="0"/>
                <a:cs typeface="Times New Roman" panose="02020603050405020304" pitchFamily="18" charset="0"/>
              </a:rPr>
              <a:t>Class D felony</a:t>
            </a:r>
            <a:r>
              <a:rPr lang="en-US" sz="2000" dirty="0">
                <a:effectLst/>
                <a:ea typeface="Calibri" panose="020F0502020204030204" pitchFamily="34" charset="0"/>
                <a:cs typeface="Times New Roman" panose="02020603050405020304" pitchFamily="18" charset="0"/>
              </a:rPr>
              <a:t> if:</a:t>
            </a:r>
          </a:p>
          <a:p>
            <a:pPr lvl="1" fontAlgn="base">
              <a:lnSpc>
                <a:spcPct val="110000"/>
              </a:lnSpc>
              <a:spcBef>
                <a:spcPts val="600"/>
              </a:spcBef>
              <a:spcAft>
                <a:spcPts val="600"/>
              </a:spcAft>
            </a:pPr>
            <a:r>
              <a:rPr lang="en-US" sz="1800" dirty="0">
                <a:ea typeface="Calibri" panose="020F0502020204030204" pitchFamily="34" charset="0"/>
                <a:cs typeface="Times New Roman" panose="02020603050405020304" pitchFamily="18" charset="0"/>
              </a:rPr>
              <a:t>T</a:t>
            </a:r>
            <a:r>
              <a:rPr lang="en-US" sz="1800" dirty="0">
                <a:effectLst/>
                <a:ea typeface="Calibri" panose="020F0502020204030204" pitchFamily="34" charset="0"/>
                <a:cs typeface="Times New Roman" panose="02020603050405020304" pitchFamily="18" charset="0"/>
              </a:rPr>
              <a:t>he solicited or attempted offense is a Class C felony; OR</a:t>
            </a:r>
          </a:p>
          <a:p>
            <a:pPr lvl="1" fontAlgn="base">
              <a:lnSpc>
                <a:spcPct val="110000"/>
              </a:lnSpc>
              <a:spcBef>
                <a:spcPts val="600"/>
              </a:spcBef>
              <a:spcAft>
                <a:spcPts val="600"/>
              </a:spcAft>
            </a:pPr>
            <a:r>
              <a:rPr lang="en-US" sz="1800" dirty="0">
                <a:effectLst/>
                <a:ea typeface="Calibri" panose="020F0502020204030204" pitchFamily="34" charset="0"/>
                <a:cs typeface="Times New Roman" panose="02020603050405020304" pitchFamily="18" charset="0"/>
              </a:rPr>
              <a:t> The object of the criminal conspiracy is a Class C felony.</a:t>
            </a:r>
          </a:p>
          <a:p>
            <a:pPr fontAlgn="base">
              <a:lnSpc>
                <a:spcPct val="110000"/>
              </a:lnSpc>
              <a:spcBef>
                <a:spcPts val="600"/>
              </a:spcBef>
              <a:spcAft>
                <a:spcPts val="600"/>
              </a:spcAft>
            </a:pPr>
            <a:r>
              <a:rPr lang="en-US" sz="2000" dirty="0">
                <a:ea typeface="Calibri" panose="020F0502020204030204" pitchFamily="34" charset="0"/>
                <a:cs typeface="Times New Roman" panose="02020603050405020304" pitchFamily="18" charset="0"/>
              </a:rPr>
              <a:t>G</a:t>
            </a:r>
            <a:r>
              <a:rPr lang="en-US" sz="2000" dirty="0">
                <a:effectLst/>
                <a:ea typeface="Calibri" panose="020F0502020204030204" pitchFamily="34" charset="0"/>
                <a:cs typeface="Times New Roman" panose="02020603050405020304" pitchFamily="18" charset="0"/>
              </a:rPr>
              <a:t>ives a judge discretion when sentencing certain persons convicted of a Class C or Class D felony offense.</a:t>
            </a:r>
          </a:p>
          <a:p>
            <a:pPr fontAlgn="base">
              <a:lnSpc>
                <a:spcPct val="110000"/>
              </a:lnSpc>
              <a:spcBef>
                <a:spcPts val="600"/>
              </a:spcBef>
              <a:spcAft>
                <a:spcPts val="600"/>
              </a:spcAft>
            </a:pPr>
            <a:r>
              <a:rPr lang="en-US" sz="2000" dirty="0">
                <a:effectLst/>
                <a:ea typeface="Calibri" panose="020F0502020204030204" pitchFamily="34" charset="0"/>
                <a:cs typeface="Times New Roman" panose="02020603050405020304" pitchFamily="18" charset="0"/>
              </a:rPr>
              <a:t>Authorizes a court to revoke probation if the offender failed to complete a court ordered rehabilitation program. </a:t>
            </a:r>
            <a:endParaRPr lang="en-US" sz="2000" dirty="0">
              <a:ea typeface="Calibri" panose="020F0502020204030204" pitchFamily="34" charset="0"/>
              <a:cs typeface="Times New Roman" panose="02020603050405020304" pitchFamily="18" charset="0"/>
            </a:endParaRPr>
          </a:p>
          <a:p>
            <a:pPr marL="0" indent="0" fontAlgn="base">
              <a:lnSpc>
                <a:spcPct val="110000"/>
              </a:lnSpc>
              <a:spcBef>
                <a:spcPts val="600"/>
              </a:spcBef>
              <a:spcAft>
                <a:spcPts val="600"/>
              </a:spcAft>
              <a:buNone/>
            </a:pPr>
            <a:r>
              <a:rPr lang="en-US" sz="2000" dirty="0">
                <a:effectLst/>
                <a:ea typeface="Calibri" panose="020F0502020204030204" pitchFamily="34" charset="0"/>
                <a:cs typeface="Times New Roman" panose="02020603050405020304" pitchFamily="18" charset="0"/>
              </a:rPr>
              <a:t>EFFECTIVE DATE: July 1, 2023</a:t>
            </a:r>
          </a:p>
          <a:p>
            <a:pPr marL="0" marR="0" indent="0" fontAlgn="base">
              <a:lnSpc>
                <a:spcPct val="110000"/>
              </a:lnSpc>
              <a:spcBef>
                <a:spcPts val="600"/>
              </a:spcBef>
              <a:spcAft>
                <a:spcPts val="600"/>
              </a:spcAft>
              <a:buNone/>
            </a:pPr>
            <a:endParaRPr lang="en-US" sz="1900"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id="{2C88DFD1-F3CC-0AE3-EDA6-70DAF15322AD}"/>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32</a:t>
            </a:fld>
            <a:endParaRPr lang="en-US">
              <a:solidFill>
                <a:schemeClr val="tx1"/>
              </a:solidFill>
            </a:endParaRPr>
          </a:p>
        </p:txBody>
      </p:sp>
    </p:spTree>
    <p:extLst>
      <p:ext uri="{BB962C8B-B14F-4D97-AF65-F5344CB8AC3E}">
        <p14:creationId xmlns:p14="http://schemas.microsoft.com/office/powerpoint/2010/main" val="1035336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3982E61-D41C-4074-7188-8DD18A0D1146}"/>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Child Physical and Sexual Abuse Victim Protection Act</a:t>
            </a:r>
          </a:p>
        </p:txBody>
      </p:sp>
      <p:sp>
        <p:nvSpPr>
          <p:cNvPr id="3" name="Content Placeholder 2">
            <a:extLst>
              <a:ext uri="{FF2B5EF4-FFF2-40B4-BE49-F238E27FC236}">
                <a16:creationId xmlns:a16="http://schemas.microsoft.com/office/drawing/2014/main" id="{AE4DEDFE-43DA-4CC3-F341-1AFC7030571A}"/>
              </a:ext>
            </a:extLst>
          </p:cNvPr>
          <p:cNvSpPr>
            <a:spLocks noGrp="1"/>
          </p:cNvSpPr>
          <p:nvPr>
            <p:ph idx="1"/>
          </p:nvPr>
        </p:nvSpPr>
        <p:spPr>
          <a:xfrm>
            <a:off x="5478124" y="559477"/>
            <a:ext cx="5647076" cy="5475563"/>
          </a:xfrm>
        </p:spPr>
        <p:txBody>
          <a:bodyPr anchor="ctr">
            <a:normAutofit/>
          </a:bodyPr>
          <a:lstStyle/>
          <a:p>
            <a:pPr marL="0" marR="0" indent="0" fontAlgn="base">
              <a:lnSpc>
                <a:spcPct val="110000"/>
              </a:lnSpc>
              <a:spcBef>
                <a:spcPts val="600"/>
              </a:spcBef>
              <a:spcAft>
                <a:spcPts val="600"/>
              </a:spcAft>
              <a:buNone/>
            </a:pPr>
            <a:r>
              <a:rPr lang="en-US" sz="1700" b="1" dirty="0">
                <a:effectLst/>
                <a:ea typeface="Calibri" panose="020F0502020204030204" pitchFamily="34" charset="0"/>
              </a:rPr>
              <a:t>Act 2023-462, SB223</a:t>
            </a:r>
            <a:r>
              <a:rPr lang="en-US" sz="1700" b="1" dirty="0">
                <a:ea typeface="Calibri" panose="020F0502020204030204" pitchFamily="34" charset="0"/>
              </a:rPr>
              <a:t>:</a:t>
            </a:r>
          </a:p>
          <a:p>
            <a:pPr fontAlgn="base">
              <a:lnSpc>
                <a:spcPct val="110000"/>
              </a:lnSpc>
              <a:spcBef>
                <a:spcPts val="600"/>
              </a:spcBef>
              <a:spcAft>
                <a:spcPts val="600"/>
              </a:spcAft>
            </a:pPr>
            <a:r>
              <a:rPr lang="en-US" sz="2000" dirty="0">
                <a:effectLst/>
                <a:ea typeface="Calibri" panose="020F0502020204030204" pitchFamily="34" charset="0"/>
              </a:rPr>
              <a:t>For the purposes of the Child Physical and Sexual Abuse Victim Protection Act, certain </a:t>
            </a:r>
            <a:r>
              <a:rPr lang="en-US" sz="2000" u="sng" dirty="0">
                <a:effectLst/>
                <a:ea typeface="Calibri" panose="020F0502020204030204" pitchFamily="34" charset="0"/>
              </a:rPr>
              <a:t>conditions for the admissibility of out-of-court statements</a:t>
            </a:r>
            <a:r>
              <a:rPr lang="en-US" sz="2000" dirty="0">
                <a:effectLst/>
                <a:ea typeface="Calibri" panose="020F0502020204030204" pitchFamily="34" charset="0"/>
              </a:rPr>
              <a:t> made by victims of certain crimes under 12 years of age or a protected </a:t>
            </a:r>
            <a:r>
              <a:rPr lang="en-US" sz="2000" u="sng" dirty="0">
                <a:effectLst/>
                <a:ea typeface="Calibri" panose="020F0502020204030204" pitchFamily="34" charset="0"/>
              </a:rPr>
              <a:t>person includes statements made by witnesses</a:t>
            </a:r>
            <a:r>
              <a:rPr lang="en-US" sz="2000" dirty="0">
                <a:effectLst/>
                <a:ea typeface="Calibri" panose="020F0502020204030204" pitchFamily="34" charset="0"/>
              </a:rPr>
              <a:t> of those crimes who are under 12 years of age or protected persons. </a:t>
            </a:r>
          </a:p>
          <a:p>
            <a:pPr marL="0" marR="0" indent="0" fontAlgn="base">
              <a:lnSpc>
                <a:spcPct val="110000"/>
              </a:lnSpc>
              <a:spcBef>
                <a:spcPts val="600"/>
              </a:spcBef>
              <a:spcAft>
                <a:spcPts val="600"/>
              </a:spcAft>
              <a:buNone/>
            </a:pPr>
            <a:r>
              <a:rPr lang="en-US" sz="2000" dirty="0">
                <a:effectLst/>
                <a:ea typeface="Calibri" panose="020F0502020204030204" pitchFamily="34" charset="0"/>
              </a:rPr>
              <a:t>EFFECTIVE DATE: September 1, 2023</a:t>
            </a:r>
          </a:p>
        </p:txBody>
      </p:sp>
      <p:sp>
        <p:nvSpPr>
          <p:cNvPr id="4" name="Slide Number Placeholder 3">
            <a:extLst>
              <a:ext uri="{FF2B5EF4-FFF2-40B4-BE49-F238E27FC236}">
                <a16:creationId xmlns:a16="http://schemas.microsoft.com/office/drawing/2014/main" id="{77E2D529-228F-A9EA-8065-F2F31E449BD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33</a:t>
            </a:fld>
            <a:endParaRPr lang="en-US">
              <a:solidFill>
                <a:schemeClr val="tx1"/>
              </a:solidFill>
            </a:endParaRPr>
          </a:p>
        </p:txBody>
      </p:sp>
    </p:spTree>
    <p:extLst>
      <p:ext uri="{BB962C8B-B14F-4D97-AF65-F5344CB8AC3E}">
        <p14:creationId xmlns:p14="http://schemas.microsoft.com/office/powerpoint/2010/main" val="2770379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Counties and municipalities</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34</a:t>
            </a:fld>
            <a:endParaRPr lang="en-US" sz="1000">
              <a:solidFill>
                <a:schemeClr val="tx1"/>
              </a:solidFill>
            </a:endParaRPr>
          </a:p>
        </p:txBody>
      </p:sp>
    </p:spTree>
    <p:extLst>
      <p:ext uri="{BB962C8B-B14F-4D97-AF65-F5344CB8AC3E}">
        <p14:creationId xmlns:p14="http://schemas.microsoft.com/office/powerpoint/2010/main" val="3062286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F46262CF-FFE1-4232-F5C7-A1D95D790AD7}"/>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Sheriff Vacancy</a:t>
            </a:r>
          </a:p>
        </p:txBody>
      </p:sp>
      <p:sp>
        <p:nvSpPr>
          <p:cNvPr id="3" name="Content Placeholder 2">
            <a:extLst>
              <a:ext uri="{FF2B5EF4-FFF2-40B4-BE49-F238E27FC236}">
                <a16:creationId xmlns:a16="http://schemas.microsoft.com/office/drawing/2014/main" id="{57C1D47A-5952-CAA2-77EF-D6F8CC4B3B12}"/>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2023-164, HB276:</a:t>
            </a:r>
            <a:r>
              <a:rPr lang="en-US" sz="2000" dirty="0">
                <a:effectLst/>
                <a:ea typeface="Calibri" panose="020F0502020204030204" pitchFamily="34" charset="0"/>
                <a:cs typeface="Times New Roman" panose="02020603050405020304" pitchFamily="18" charset="0"/>
              </a:rPr>
              <a:t> </a:t>
            </a:r>
          </a:p>
          <a:p>
            <a:pPr>
              <a:spcBef>
                <a:spcPts val="0"/>
              </a:spcBef>
              <a:spcAft>
                <a:spcPts val="800"/>
              </a:spcAft>
            </a:pPr>
            <a:r>
              <a:rPr lang="en-US" sz="2000" dirty="0">
                <a:ea typeface="Calibri" panose="020F0502020204030204" pitchFamily="34" charset="0"/>
                <a:cs typeface="Times New Roman" panose="02020603050405020304" pitchFamily="18" charset="0"/>
              </a:rPr>
              <a:t>I</a:t>
            </a:r>
            <a:r>
              <a:rPr lang="en-US" sz="2000" dirty="0">
                <a:effectLst/>
                <a:ea typeface="Calibri" panose="020F0502020204030204" pitchFamily="34" charset="0"/>
                <a:cs typeface="Times New Roman" panose="02020603050405020304" pitchFamily="18" charset="0"/>
              </a:rPr>
              <a:t>f the office of sheriff of a county becomes vacant or when certain other circumstances exist in the county, the </a:t>
            </a:r>
            <a:r>
              <a:rPr lang="en-US" sz="2000" u="sng" dirty="0">
                <a:effectLst/>
                <a:ea typeface="Calibri" panose="020F0502020204030204" pitchFamily="34" charset="0"/>
                <a:cs typeface="Times New Roman" panose="02020603050405020304" pitchFamily="18" charset="0"/>
              </a:rPr>
              <a:t>highest ranking deputy sheriff </a:t>
            </a:r>
            <a:r>
              <a:rPr lang="en-US" sz="2000" dirty="0">
                <a:effectLst/>
                <a:ea typeface="Calibri" panose="020F0502020204030204" pitchFamily="34" charset="0"/>
                <a:cs typeface="Times New Roman" panose="02020603050405020304" pitchFamily="18" charset="0"/>
              </a:rPr>
              <a:t>in the office of the sheriff shall discharge the duties of the sheriff. </a:t>
            </a:r>
          </a:p>
          <a:p>
            <a:pPr marL="0" marR="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August 1, 2023</a:t>
            </a:r>
          </a:p>
        </p:txBody>
      </p:sp>
      <p:sp>
        <p:nvSpPr>
          <p:cNvPr id="4" name="Slide Number Placeholder 3">
            <a:extLst>
              <a:ext uri="{FF2B5EF4-FFF2-40B4-BE49-F238E27FC236}">
                <a16:creationId xmlns:a16="http://schemas.microsoft.com/office/drawing/2014/main" id="{3E62CF9C-4B05-D58C-6072-AC2EC4603AAC}"/>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35</a:t>
            </a:fld>
            <a:endParaRPr lang="en-US">
              <a:solidFill>
                <a:schemeClr val="tx1"/>
              </a:solidFill>
            </a:endParaRPr>
          </a:p>
        </p:txBody>
      </p:sp>
    </p:spTree>
    <p:extLst>
      <p:ext uri="{BB962C8B-B14F-4D97-AF65-F5344CB8AC3E}">
        <p14:creationId xmlns:p14="http://schemas.microsoft.com/office/powerpoint/2010/main" val="889108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34">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37" name="Rectangle 36">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39" name="Rectangle 38">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41" name="Group 40">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42" name="Straight Connector 41">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6" name="Rectangle 45">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50" name="Rectangle 49">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courts</a:t>
            </a:r>
          </a:p>
        </p:txBody>
      </p:sp>
      <p:cxnSp>
        <p:nvCxnSpPr>
          <p:cNvPr id="52" name="Straight Connector 51">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36</a:t>
            </a:fld>
            <a:endParaRPr lang="en-US" sz="1000">
              <a:solidFill>
                <a:schemeClr val="tx1"/>
              </a:solidFill>
            </a:endParaRPr>
          </a:p>
        </p:txBody>
      </p:sp>
    </p:spTree>
    <p:extLst>
      <p:ext uri="{BB962C8B-B14F-4D97-AF65-F5344CB8AC3E}">
        <p14:creationId xmlns:p14="http://schemas.microsoft.com/office/powerpoint/2010/main" val="23079166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6968431C-D4A2-A359-63C6-819C368B96C6}"/>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Attorney Compensation in a Commitment Hearing</a:t>
            </a:r>
          </a:p>
        </p:txBody>
      </p:sp>
      <p:sp>
        <p:nvSpPr>
          <p:cNvPr id="3" name="Content Placeholder 2">
            <a:extLst>
              <a:ext uri="{FF2B5EF4-FFF2-40B4-BE49-F238E27FC236}">
                <a16:creationId xmlns:a16="http://schemas.microsoft.com/office/drawing/2014/main" id="{1B2F90EA-4A78-1658-3685-2AC14EDC517F}"/>
              </a:ext>
            </a:extLst>
          </p:cNvPr>
          <p:cNvSpPr>
            <a:spLocks noGrp="1"/>
          </p:cNvSpPr>
          <p:nvPr>
            <p:ph idx="1"/>
          </p:nvPr>
        </p:nvSpPr>
        <p:spPr>
          <a:xfrm>
            <a:off x="4884417" y="276008"/>
            <a:ext cx="7005151" cy="6382511"/>
          </a:xfrm>
        </p:spPr>
        <p:txBody>
          <a:bodyPr anchor="ctr">
            <a:normAutofit/>
          </a:bodyPr>
          <a:lstStyle/>
          <a:p>
            <a:pPr marL="0" marR="0" indent="0" fontAlgn="base">
              <a:spcBef>
                <a:spcPts val="600"/>
              </a:spcBef>
              <a:spcAft>
                <a:spcPts val="600"/>
              </a:spcAft>
              <a:buNone/>
            </a:pPr>
            <a:r>
              <a:rPr lang="en-US" sz="2000" b="1" dirty="0">
                <a:solidFill>
                  <a:srgbClr val="000000"/>
                </a:solidFill>
                <a:ea typeface="Times New Roman" panose="02020603050405020304" pitchFamily="18" charset="0"/>
              </a:rPr>
              <a:t>Act 2023-61, SB44</a:t>
            </a:r>
          </a:p>
          <a:p>
            <a:pPr fontAlgn="base">
              <a:spcBef>
                <a:spcPts val="600"/>
              </a:spcBef>
              <a:spcAft>
                <a:spcPts val="600"/>
              </a:spcAft>
            </a:pPr>
            <a:r>
              <a:rPr lang="en-US" sz="2000" dirty="0">
                <a:solidFill>
                  <a:srgbClr val="000000"/>
                </a:solidFill>
                <a:effectLst/>
                <a:ea typeface="Times New Roman" panose="02020603050405020304" pitchFamily="18" charset="0"/>
              </a:rPr>
              <a:t>Allows an appointed attorney in a </a:t>
            </a:r>
            <a:r>
              <a:rPr lang="en-US" sz="2000" u="sng" dirty="0">
                <a:solidFill>
                  <a:srgbClr val="000000"/>
                </a:solidFill>
                <a:effectLst/>
                <a:ea typeface="Times New Roman" panose="02020603050405020304" pitchFamily="18" charset="0"/>
              </a:rPr>
              <a:t>commitment hearing</a:t>
            </a:r>
            <a:r>
              <a:rPr lang="en-US" sz="2000" dirty="0">
                <a:solidFill>
                  <a:srgbClr val="000000"/>
                </a:solidFill>
                <a:effectLst/>
                <a:ea typeface="Times New Roman" panose="02020603050405020304" pitchFamily="18" charset="0"/>
              </a:rPr>
              <a:t> to be </a:t>
            </a:r>
            <a:r>
              <a:rPr lang="en-US" sz="2000" u="sng" dirty="0">
                <a:solidFill>
                  <a:srgbClr val="000000"/>
                </a:solidFill>
                <a:effectLst/>
                <a:ea typeface="Times New Roman" panose="02020603050405020304" pitchFamily="18" charset="0"/>
              </a:rPr>
              <a:t>awarded reasonable fees</a:t>
            </a:r>
            <a:r>
              <a:rPr lang="en-US" sz="2000" dirty="0">
                <a:solidFill>
                  <a:srgbClr val="000000"/>
                </a:solidFill>
                <a:effectLst/>
                <a:ea typeface="Times New Roman" panose="02020603050405020304" pitchFamily="18" charset="0"/>
              </a:rPr>
              <a:t> related to </a:t>
            </a:r>
            <a:r>
              <a:rPr lang="en-US" sz="2000" u="sng" dirty="0">
                <a:solidFill>
                  <a:srgbClr val="000000"/>
                </a:solidFill>
                <a:effectLst/>
                <a:ea typeface="Times New Roman" panose="02020603050405020304" pitchFamily="18" charset="0"/>
              </a:rPr>
              <a:t>pre-appointment consultation</a:t>
            </a:r>
            <a:r>
              <a:rPr lang="en-US" sz="2000" dirty="0">
                <a:solidFill>
                  <a:srgbClr val="000000"/>
                </a:solidFill>
                <a:effectLst/>
                <a:ea typeface="Times New Roman" panose="02020603050405020304" pitchFamily="18" charset="0"/>
              </a:rPr>
              <a:t> and </a:t>
            </a:r>
            <a:r>
              <a:rPr lang="en-US" sz="2000" u="sng" dirty="0">
                <a:solidFill>
                  <a:srgbClr val="000000"/>
                </a:solidFill>
                <a:effectLst/>
                <a:ea typeface="Times New Roman" panose="02020603050405020304" pitchFamily="18" charset="0"/>
              </a:rPr>
              <a:t>preparation of the petition</a:t>
            </a:r>
            <a:r>
              <a:rPr lang="en-US" sz="2000" dirty="0">
                <a:solidFill>
                  <a:srgbClr val="000000"/>
                </a:solidFill>
                <a:effectLst/>
                <a:ea typeface="Times New Roman" panose="02020603050405020304" pitchFamily="18" charset="0"/>
              </a:rPr>
              <a:t> prior to appointment. </a:t>
            </a:r>
          </a:p>
          <a:p>
            <a:pPr marL="0" marR="0" indent="0" fontAlgn="base">
              <a:spcBef>
                <a:spcPts val="600"/>
              </a:spcBef>
              <a:spcAft>
                <a:spcPts val="600"/>
              </a:spcAft>
              <a:buNone/>
            </a:pPr>
            <a:r>
              <a:rPr lang="en-US" sz="2000" dirty="0">
                <a:solidFill>
                  <a:srgbClr val="000000"/>
                </a:solidFill>
                <a:effectLst/>
                <a:ea typeface="Times New Roman" panose="02020603050405020304" pitchFamily="18" charset="0"/>
              </a:rPr>
              <a:t>EFFECTIVE DATE: July 1, 2023</a:t>
            </a:r>
            <a:endParaRPr lang="en-US" sz="2000"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id="{E6C17123-EF41-C5E6-08A4-28B630049CD4}"/>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37</a:t>
            </a:fld>
            <a:endParaRPr lang="en-US">
              <a:solidFill>
                <a:schemeClr val="tx1"/>
              </a:solidFill>
            </a:endParaRPr>
          </a:p>
        </p:txBody>
      </p:sp>
    </p:spTree>
    <p:extLst>
      <p:ext uri="{BB962C8B-B14F-4D97-AF65-F5344CB8AC3E}">
        <p14:creationId xmlns:p14="http://schemas.microsoft.com/office/powerpoint/2010/main" val="3576232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6968431C-D4A2-A359-63C6-819C368B96C6}"/>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Creation of Judgeships</a:t>
            </a:r>
          </a:p>
        </p:txBody>
      </p:sp>
      <p:sp>
        <p:nvSpPr>
          <p:cNvPr id="3" name="Content Placeholder 2">
            <a:extLst>
              <a:ext uri="{FF2B5EF4-FFF2-40B4-BE49-F238E27FC236}">
                <a16:creationId xmlns:a16="http://schemas.microsoft.com/office/drawing/2014/main" id="{1B2F90EA-4A78-1658-3685-2AC14EDC517F}"/>
              </a:ext>
            </a:extLst>
          </p:cNvPr>
          <p:cNvSpPr>
            <a:spLocks noGrp="1"/>
          </p:cNvSpPr>
          <p:nvPr>
            <p:ph idx="1"/>
          </p:nvPr>
        </p:nvSpPr>
        <p:spPr>
          <a:xfrm>
            <a:off x="4884417" y="276008"/>
            <a:ext cx="7005151" cy="6382511"/>
          </a:xfrm>
        </p:spPr>
        <p:txBody>
          <a:bodyPr anchor="ctr">
            <a:normAutofit fontScale="92500" lnSpcReduction="20000"/>
          </a:bodyPr>
          <a:lstStyle/>
          <a:p>
            <a:pPr marL="0" marR="0" indent="0" fontAlgn="base">
              <a:lnSpc>
                <a:spcPct val="110000"/>
              </a:lnSpc>
              <a:spcBef>
                <a:spcPts val="600"/>
              </a:spcBef>
              <a:spcAft>
                <a:spcPts val="600"/>
              </a:spcAft>
              <a:buNone/>
            </a:pPr>
            <a:r>
              <a:rPr lang="en-US" sz="1600" b="1" dirty="0">
                <a:effectLst/>
                <a:ea typeface="Calibri" panose="020F0502020204030204" pitchFamily="34" charset="0"/>
              </a:rPr>
              <a:t>Act 2023-315, SB39: </a:t>
            </a:r>
          </a:p>
          <a:p>
            <a:pPr fontAlgn="base">
              <a:lnSpc>
                <a:spcPct val="110000"/>
              </a:lnSpc>
              <a:spcBef>
                <a:spcPts val="0"/>
              </a:spcBef>
            </a:pPr>
            <a:r>
              <a:rPr lang="en-US" sz="1600" dirty="0">
                <a:effectLst/>
                <a:ea typeface="Calibri" panose="020F0502020204030204" pitchFamily="34" charset="0"/>
              </a:rPr>
              <a:t>Creates the following new judgeships to be filled at the </a:t>
            </a:r>
            <a:r>
              <a:rPr lang="en-US" sz="1600" u="sng" dirty="0">
                <a:ea typeface="Calibri" panose="020F0502020204030204" pitchFamily="34" charset="0"/>
              </a:rPr>
              <a:t>2024 General Election</a:t>
            </a:r>
            <a:r>
              <a:rPr lang="en-US" sz="1600" dirty="0">
                <a:effectLst/>
                <a:ea typeface="Calibri" panose="020F0502020204030204" pitchFamily="34" charset="0"/>
              </a:rPr>
              <a:t>: </a:t>
            </a:r>
          </a:p>
          <a:p>
            <a:pPr lvl="1" fontAlgn="base">
              <a:lnSpc>
                <a:spcPct val="110000"/>
              </a:lnSpc>
              <a:spcBef>
                <a:spcPts val="0"/>
              </a:spcBef>
            </a:pPr>
            <a:r>
              <a:rPr lang="en-US" sz="1400" dirty="0">
                <a:effectLst/>
                <a:ea typeface="Calibri" panose="020F0502020204030204" pitchFamily="34" charset="0"/>
              </a:rPr>
              <a:t>An additional circuit judgeship for the Eleventh Judicial Circuit to be designated as Circuit Judgeship Number 4.</a:t>
            </a:r>
          </a:p>
          <a:p>
            <a:pPr lvl="1" fontAlgn="base">
              <a:lnSpc>
                <a:spcPct val="110000"/>
              </a:lnSpc>
              <a:spcBef>
                <a:spcPts val="0"/>
              </a:spcBef>
            </a:pPr>
            <a:r>
              <a:rPr lang="en-US" sz="1400" dirty="0">
                <a:ea typeface="Calibri" panose="020F0502020204030204" pitchFamily="34" charset="0"/>
              </a:rPr>
              <a:t>A</a:t>
            </a:r>
            <a:r>
              <a:rPr lang="en-US" sz="1400" dirty="0">
                <a:effectLst/>
                <a:ea typeface="Calibri" panose="020F0502020204030204" pitchFamily="34" charset="0"/>
              </a:rPr>
              <a:t>n additional circuit judgeship for the Nineteenth Judicial Circuit to be designated as Circuit Judgeship Number 4.</a:t>
            </a:r>
          </a:p>
          <a:p>
            <a:pPr lvl="1" fontAlgn="base">
              <a:lnSpc>
                <a:spcPct val="110000"/>
              </a:lnSpc>
              <a:spcBef>
                <a:spcPts val="0"/>
              </a:spcBef>
            </a:pPr>
            <a:r>
              <a:rPr lang="en-US" sz="1400" dirty="0">
                <a:effectLst/>
                <a:ea typeface="Calibri" panose="020F0502020204030204" pitchFamily="34" charset="0"/>
              </a:rPr>
              <a:t>an additional circuit judgeship for the Twenty-third Judicial Circuit to be designated as Circuit Judgeship Number 9.</a:t>
            </a:r>
          </a:p>
          <a:p>
            <a:pPr lvl="1" fontAlgn="base">
              <a:lnSpc>
                <a:spcPct val="110000"/>
              </a:lnSpc>
              <a:spcBef>
                <a:spcPts val="0"/>
              </a:spcBef>
            </a:pPr>
            <a:r>
              <a:rPr lang="en-US" sz="1400" dirty="0">
                <a:effectLst/>
                <a:ea typeface="Calibri" panose="020F0502020204030204" pitchFamily="34" charset="0"/>
              </a:rPr>
              <a:t>an additional circuit judgeship for the Twenty-eighth Judicial Circuit to be designated as Circuit Judgeship Number 6.</a:t>
            </a:r>
          </a:p>
          <a:p>
            <a:pPr lvl="1" fontAlgn="base">
              <a:lnSpc>
                <a:spcPct val="110000"/>
              </a:lnSpc>
              <a:spcBef>
                <a:spcPts val="0"/>
              </a:spcBef>
            </a:pPr>
            <a:r>
              <a:rPr lang="en-US" sz="1400" dirty="0">
                <a:effectLst/>
                <a:ea typeface="Calibri" panose="020F0502020204030204" pitchFamily="34" charset="0"/>
              </a:rPr>
              <a:t>an additional district judgeship for Baldwin County to be designated as District Judgeship Number 3.</a:t>
            </a:r>
          </a:p>
          <a:p>
            <a:pPr lvl="1" fontAlgn="base">
              <a:lnSpc>
                <a:spcPct val="110000"/>
              </a:lnSpc>
              <a:spcBef>
                <a:spcPts val="0"/>
              </a:spcBef>
            </a:pPr>
            <a:r>
              <a:rPr lang="en-US" sz="1400" dirty="0">
                <a:effectLst/>
                <a:ea typeface="Calibri" panose="020F0502020204030204" pitchFamily="34" charset="0"/>
              </a:rPr>
              <a:t>an additional district judgeship for Dekalb County to be designated as District Judgeship Number 2</a:t>
            </a:r>
            <a:r>
              <a:rPr lang="en-US" sz="1400" dirty="0">
                <a:ea typeface="Calibri" panose="020F0502020204030204" pitchFamily="34" charset="0"/>
              </a:rPr>
              <a:t>.</a:t>
            </a:r>
            <a:endParaRPr lang="en-US" sz="1400" dirty="0">
              <a:effectLst/>
              <a:ea typeface="Calibri" panose="020F0502020204030204" pitchFamily="34" charset="0"/>
            </a:endParaRPr>
          </a:p>
          <a:p>
            <a:pPr lvl="1" fontAlgn="base">
              <a:lnSpc>
                <a:spcPct val="110000"/>
              </a:lnSpc>
              <a:spcBef>
                <a:spcPts val="0"/>
              </a:spcBef>
            </a:pPr>
            <a:r>
              <a:rPr lang="en-US" sz="1400" dirty="0">
                <a:ea typeface="Calibri" panose="020F0502020204030204" pitchFamily="34" charset="0"/>
              </a:rPr>
              <a:t>A</a:t>
            </a:r>
            <a:r>
              <a:rPr lang="en-US" sz="1400" dirty="0">
                <a:effectLst/>
                <a:ea typeface="Calibri" panose="020F0502020204030204" pitchFamily="34" charset="0"/>
              </a:rPr>
              <a:t>n additional district judgeship for Mobile County to be designated as District Judgeship Number 6. </a:t>
            </a:r>
          </a:p>
          <a:p>
            <a:pPr fontAlgn="base">
              <a:lnSpc>
                <a:spcPct val="110000"/>
              </a:lnSpc>
              <a:spcBef>
                <a:spcPts val="0"/>
              </a:spcBef>
            </a:pPr>
            <a:r>
              <a:rPr lang="en-US" sz="1600" dirty="0">
                <a:effectLst/>
                <a:ea typeface="Calibri" panose="020F0502020204030204" pitchFamily="34" charset="0"/>
              </a:rPr>
              <a:t>Creates the following new judgeships to be filled at the </a:t>
            </a:r>
            <a:r>
              <a:rPr lang="en-US" sz="1600" u="sng" dirty="0">
                <a:effectLst/>
                <a:ea typeface="Calibri" panose="020F0502020204030204" pitchFamily="34" charset="0"/>
              </a:rPr>
              <a:t>2026 General Election</a:t>
            </a:r>
            <a:r>
              <a:rPr lang="en-US" sz="1600" dirty="0">
                <a:effectLst/>
                <a:ea typeface="Calibri" panose="020F0502020204030204" pitchFamily="34" charset="0"/>
              </a:rPr>
              <a:t>:</a:t>
            </a:r>
          </a:p>
          <a:p>
            <a:pPr lvl="1" fontAlgn="base">
              <a:lnSpc>
                <a:spcPct val="110000"/>
              </a:lnSpc>
              <a:spcBef>
                <a:spcPts val="0"/>
              </a:spcBef>
            </a:pPr>
            <a:r>
              <a:rPr lang="en-US" sz="1400" dirty="0">
                <a:effectLst/>
                <a:ea typeface="Calibri" panose="020F0502020204030204" pitchFamily="34" charset="0"/>
              </a:rPr>
              <a:t>An additional circuit judgeship for the Sixth Judicial Circuit to be designated as Circuit Judgeship Number 7.</a:t>
            </a:r>
          </a:p>
          <a:p>
            <a:pPr lvl="1" fontAlgn="base">
              <a:lnSpc>
                <a:spcPct val="110000"/>
              </a:lnSpc>
              <a:spcBef>
                <a:spcPts val="0"/>
              </a:spcBef>
            </a:pPr>
            <a:r>
              <a:rPr lang="en-US" sz="1400" dirty="0">
                <a:effectLst/>
                <a:ea typeface="Calibri" panose="020F0502020204030204" pitchFamily="34" charset="0"/>
              </a:rPr>
              <a:t>An additional circuit judgeship for the Nineteenth Judicial Circuit to be designated as Circuit Judgeship Number 5.</a:t>
            </a:r>
          </a:p>
          <a:p>
            <a:pPr lvl="1" fontAlgn="base">
              <a:lnSpc>
                <a:spcPct val="110000"/>
              </a:lnSpc>
              <a:spcBef>
                <a:spcPts val="0"/>
              </a:spcBef>
            </a:pPr>
            <a:r>
              <a:rPr lang="en-US" sz="1400" dirty="0">
                <a:effectLst/>
                <a:ea typeface="Calibri" panose="020F0502020204030204" pitchFamily="34" charset="0"/>
              </a:rPr>
              <a:t>an additional circuit judgeship for the Twenty-eighth Judicial Circuit to be designated as Circuit Judgeship Number 7.</a:t>
            </a:r>
          </a:p>
          <a:p>
            <a:pPr lvl="1" fontAlgn="base">
              <a:lnSpc>
                <a:spcPct val="110000"/>
              </a:lnSpc>
              <a:spcBef>
                <a:spcPts val="0"/>
              </a:spcBef>
            </a:pPr>
            <a:r>
              <a:rPr lang="en-US" sz="1400" dirty="0">
                <a:effectLst/>
                <a:ea typeface="Calibri" panose="020F0502020204030204" pitchFamily="34" charset="0"/>
              </a:rPr>
              <a:t>an additional circuit judgeship for the Thirty-seventh Judicial Circuit to be designated as Circuit Judgeship Number 4.</a:t>
            </a:r>
          </a:p>
          <a:p>
            <a:pPr lvl="1" fontAlgn="base">
              <a:lnSpc>
                <a:spcPct val="110000"/>
              </a:lnSpc>
              <a:spcBef>
                <a:spcPts val="0"/>
              </a:spcBef>
            </a:pPr>
            <a:r>
              <a:rPr lang="en-US" sz="1400" dirty="0">
                <a:ea typeface="Calibri" panose="020F0502020204030204" pitchFamily="34" charset="0"/>
              </a:rPr>
              <a:t>A</a:t>
            </a:r>
            <a:r>
              <a:rPr lang="en-US" sz="1400" dirty="0">
                <a:effectLst/>
                <a:ea typeface="Calibri" panose="020F0502020204030204" pitchFamily="34" charset="0"/>
              </a:rPr>
              <a:t>n additional district judgeship for Madison County to be designated as District Judgeship Number 5</a:t>
            </a:r>
            <a:r>
              <a:rPr lang="en-US" sz="1400" dirty="0">
                <a:ea typeface="Calibri" panose="020F0502020204030204" pitchFamily="34" charset="0"/>
              </a:rPr>
              <a:t>.</a:t>
            </a:r>
          </a:p>
          <a:p>
            <a:pPr lvl="1" fontAlgn="base">
              <a:lnSpc>
                <a:spcPct val="110000"/>
              </a:lnSpc>
              <a:spcBef>
                <a:spcPts val="0"/>
              </a:spcBef>
            </a:pPr>
            <a:r>
              <a:rPr lang="en-US" sz="1400" dirty="0">
                <a:ea typeface="Calibri" panose="020F0502020204030204" pitchFamily="34" charset="0"/>
              </a:rPr>
              <a:t>A</a:t>
            </a:r>
            <a:r>
              <a:rPr lang="en-US" sz="1400" dirty="0">
                <a:effectLst/>
                <a:ea typeface="Calibri" panose="020F0502020204030204" pitchFamily="34" charset="0"/>
              </a:rPr>
              <a:t>n additional district judgeship for Shelby County to be designated as District Judgeship Number 3. </a:t>
            </a:r>
          </a:p>
          <a:p>
            <a:pPr fontAlgn="base">
              <a:lnSpc>
                <a:spcPct val="110000"/>
              </a:lnSpc>
              <a:spcBef>
                <a:spcPts val="0"/>
              </a:spcBef>
            </a:pPr>
            <a:r>
              <a:rPr lang="en-US" sz="1600" dirty="0">
                <a:effectLst/>
                <a:ea typeface="Calibri" panose="020F0502020204030204" pitchFamily="34" charset="0"/>
              </a:rPr>
              <a:t>Issues a moratorium on the reallocation of judges by the Judicial Resources Allocation Commission until January 1, 2027.</a:t>
            </a:r>
          </a:p>
          <a:p>
            <a:pPr marL="0" marR="0" indent="0" fontAlgn="base">
              <a:lnSpc>
                <a:spcPct val="110000"/>
              </a:lnSpc>
              <a:spcBef>
                <a:spcPts val="600"/>
              </a:spcBef>
              <a:spcAft>
                <a:spcPts val="600"/>
              </a:spcAft>
              <a:buNone/>
            </a:pPr>
            <a:r>
              <a:rPr lang="en-US" dirty="0">
                <a:effectLst/>
                <a:ea typeface="Calibri" panose="020F0502020204030204" pitchFamily="34" charset="0"/>
              </a:rPr>
              <a:t>EFFECTIVE DATE: May 30, 2023</a:t>
            </a:r>
          </a:p>
        </p:txBody>
      </p:sp>
      <p:sp>
        <p:nvSpPr>
          <p:cNvPr id="4" name="Slide Number Placeholder 3">
            <a:extLst>
              <a:ext uri="{FF2B5EF4-FFF2-40B4-BE49-F238E27FC236}">
                <a16:creationId xmlns:a16="http://schemas.microsoft.com/office/drawing/2014/main" id="{E6C17123-EF41-C5E6-08A4-28B630049CD4}"/>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38</a:t>
            </a:fld>
            <a:endParaRPr lang="en-US">
              <a:solidFill>
                <a:schemeClr val="tx1"/>
              </a:solidFill>
            </a:endParaRPr>
          </a:p>
        </p:txBody>
      </p:sp>
    </p:spTree>
    <p:extLst>
      <p:ext uri="{BB962C8B-B14F-4D97-AF65-F5344CB8AC3E}">
        <p14:creationId xmlns:p14="http://schemas.microsoft.com/office/powerpoint/2010/main" val="597197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AF45089-CFF2-E65B-1BF0-7CF61E1917B2}"/>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Court Costs for Protection Orders</a:t>
            </a:r>
          </a:p>
        </p:txBody>
      </p:sp>
      <p:sp>
        <p:nvSpPr>
          <p:cNvPr id="20" name="Content Placeholder 2">
            <a:extLst>
              <a:ext uri="{FF2B5EF4-FFF2-40B4-BE49-F238E27FC236}">
                <a16:creationId xmlns:a16="http://schemas.microsoft.com/office/drawing/2014/main" id="{8587B0CE-651B-17CA-175F-0561E29D2626}"/>
              </a:ext>
            </a:extLst>
          </p:cNvPr>
          <p:cNvSpPr>
            <a:spLocks noGrp="1"/>
          </p:cNvSpPr>
          <p:nvPr>
            <p:ph idx="1"/>
          </p:nvPr>
        </p:nvSpPr>
        <p:spPr>
          <a:xfrm>
            <a:off x="5478124" y="559477"/>
            <a:ext cx="5647076" cy="5475563"/>
          </a:xfrm>
        </p:spPr>
        <p:txBody>
          <a:bodyPr anchor="ctr">
            <a:normAutofit/>
          </a:bodyPr>
          <a:lstStyle/>
          <a:p>
            <a:pPr marL="0" marR="0" indent="0" fontAlgn="base">
              <a:lnSpc>
                <a:spcPct val="110000"/>
              </a:lnSpc>
              <a:spcBef>
                <a:spcPts val="600"/>
              </a:spcBef>
              <a:spcAft>
                <a:spcPts val="600"/>
              </a:spcAft>
              <a:buNone/>
            </a:pPr>
            <a:r>
              <a:rPr lang="en-US" sz="2000" b="1" dirty="0">
                <a:effectLst/>
                <a:ea typeface="Calibri" panose="020F0502020204030204" pitchFamily="34" charset="0"/>
              </a:rPr>
              <a:t>Act 2023-321, SB14</a:t>
            </a:r>
            <a:r>
              <a:rPr lang="en-US" sz="2000" b="1" dirty="0">
                <a:ea typeface="Calibri" panose="020F0502020204030204" pitchFamily="34" charset="0"/>
              </a:rPr>
              <a:t>:</a:t>
            </a:r>
          </a:p>
          <a:p>
            <a:pPr fontAlgn="base">
              <a:lnSpc>
                <a:spcPct val="110000"/>
              </a:lnSpc>
              <a:spcBef>
                <a:spcPts val="600"/>
              </a:spcBef>
              <a:spcAft>
                <a:spcPts val="600"/>
              </a:spcAft>
            </a:pPr>
            <a:r>
              <a:rPr lang="en-US" sz="2000" dirty="0">
                <a:ea typeface="Calibri" panose="020F0502020204030204" pitchFamily="34" charset="0"/>
              </a:rPr>
              <a:t>Prohibits </a:t>
            </a:r>
            <a:r>
              <a:rPr lang="en-US" sz="2000" u="sng" dirty="0">
                <a:ea typeface="Calibri" panose="020F0502020204030204" pitchFamily="34" charset="0"/>
              </a:rPr>
              <a:t>court costs and fees</a:t>
            </a:r>
            <a:r>
              <a:rPr lang="en-US" sz="2000" dirty="0">
                <a:ea typeface="Calibri" panose="020F0502020204030204" pitchFamily="34" charset="0"/>
              </a:rPr>
              <a:t> from being assessed for the filing, issuance, registration, modification, enforcement, dismissal, withdrawal, or service of certain </a:t>
            </a:r>
            <a:r>
              <a:rPr lang="en-US" sz="2000" u="sng" dirty="0">
                <a:ea typeface="Calibri" panose="020F0502020204030204" pitchFamily="34" charset="0"/>
              </a:rPr>
              <a:t>protection orders or petitions for a protection order.</a:t>
            </a:r>
          </a:p>
          <a:p>
            <a:pPr marL="0" marR="0" indent="0" fontAlgn="base">
              <a:lnSpc>
                <a:spcPct val="110000"/>
              </a:lnSpc>
              <a:spcBef>
                <a:spcPts val="600"/>
              </a:spcBef>
              <a:spcAft>
                <a:spcPts val="600"/>
              </a:spcAft>
              <a:buNone/>
            </a:pPr>
            <a:r>
              <a:rPr lang="en-US" sz="2000" dirty="0">
                <a:effectLst/>
                <a:ea typeface="Calibri" panose="020F0502020204030204" pitchFamily="34" charset="0"/>
              </a:rPr>
              <a:t>EFFECTIVE DATE: August 1, 2023</a:t>
            </a:r>
          </a:p>
        </p:txBody>
      </p:sp>
      <p:sp>
        <p:nvSpPr>
          <p:cNvPr id="4" name="Slide Number Placeholder 3">
            <a:extLst>
              <a:ext uri="{FF2B5EF4-FFF2-40B4-BE49-F238E27FC236}">
                <a16:creationId xmlns:a16="http://schemas.microsoft.com/office/drawing/2014/main" id="{D91D968D-F963-E349-9D54-A2268C51F81D}"/>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39</a:t>
            </a:fld>
            <a:endParaRPr lang="en-US">
              <a:solidFill>
                <a:schemeClr val="tx1"/>
              </a:solidFill>
            </a:endParaRPr>
          </a:p>
        </p:txBody>
      </p:sp>
    </p:spTree>
    <p:extLst>
      <p:ext uri="{BB962C8B-B14F-4D97-AF65-F5344CB8AC3E}">
        <p14:creationId xmlns:p14="http://schemas.microsoft.com/office/powerpoint/2010/main" val="3040670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DB5D9025-ACDA-AD81-204E-C42FA157FABA}"/>
              </a:ext>
            </a:extLst>
          </p:cNvPr>
          <p:cNvSpPr>
            <a:spLocks noGrp="1"/>
          </p:cNvSpPr>
          <p:nvPr>
            <p:ph type="title"/>
          </p:nvPr>
        </p:nvSpPr>
        <p:spPr>
          <a:xfrm>
            <a:off x="573409" y="559477"/>
            <a:ext cx="3765200" cy="5709931"/>
          </a:xfrm>
        </p:spPr>
        <p:txBody>
          <a:bodyPr>
            <a:normAutofit/>
          </a:bodyPr>
          <a:lstStyle/>
          <a:p>
            <a:pPr algn="ctr"/>
            <a:r>
              <a:rPr lang="en-US" dirty="0"/>
              <a:t>2023 House Bills</a:t>
            </a:r>
          </a:p>
        </p:txBody>
      </p:sp>
      <p:sp>
        <p:nvSpPr>
          <p:cNvPr id="52" name="Rectangle 51">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6" name="Slide Number Placeholder 5">
            <a:extLst>
              <a:ext uri="{FF2B5EF4-FFF2-40B4-BE49-F238E27FC236}">
                <a16:creationId xmlns:a16="http://schemas.microsoft.com/office/drawing/2014/main" id="{C7F7A73A-53F1-7A4E-15FD-068F5824EE79}"/>
              </a:ext>
            </a:extLst>
          </p:cNvPr>
          <p:cNvSpPr>
            <a:spLocks noGrp="1"/>
          </p:cNvSpPr>
          <p:nvPr>
            <p:ph type="sldNum" sz="quarter" idx="12"/>
          </p:nvPr>
        </p:nvSpPr>
        <p:spPr>
          <a:xfrm>
            <a:off x="10972825" y="6200664"/>
            <a:ext cx="822960" cy="274320"/>
          </a:xfrm>
        </p:spPr>
        <p:txBody>
          <a:bodyPr>
            <a:normAutofit/>
          </a:bodyPr>
          <a:lstStyle/>
          <a:p>
            <a:pPr>
              <a:spcAft>
                <a:spcPts val="600"/>
              </a:spcAft>
            </a:pPr>
            <a:fld id="{294A09A9-5501-47C1-A89A-A340965A2BE2}" type="slidenum">
              <a:rPr lang="en-US"/>
              <a:pPr>
                <a:spcAft>
                  <a:spcPts val="600"/>
                </a:spcAft>
              </a:pPr>
              <a:t>4</a:t>
            </a:fld>
            <a:endParaRPr lang="en-US"/>
          </a:p>
        </p:txBody>
      </p:sp>
      <p:graphicFrame>
        <p:nvGraphicFramePr>
          <p:cNvPr id="5" name="Table 7">
            <a:extLst>
              <a:ext uri="{FF2B5EF4-FFF2-40B4-BE49-F238E27FC236}">
                <a16:creationId xmlns:a16="http://schemas.microsoft.com/office/drawing/2014/main" id="{EF76A412-9815-1A06-AB36-7C10DBD41316}"/>
              </a:ext>
            </a:extLst>
          </p:cNvPr>
          <p:cNvGraphicFramePr>
            <a:graphicFrameLocks noGrp="1"/>
          </p:cNvGraphicFramePr>
          <p:nvPr>
            <p:ph idx="1"/>
            <p:extLst>
              <p:ext uri="{D42A27DB-BD31-4B8C-83A1-F6EECF244321}">
                <p14:modId xmlns:p14="http://schemas.microsoft.com/office/powerpoint/2010/main" val="1174769634"/>
              </p:ext>
            </p:extLst>
          </p:nvPr>
        </p:nvGraphicFramePr>
        <p:xfrm>
          <a:off x="5470055" y="1921946"/>
          <a:ext cx="5906184" cy="1264611"/>
        </p:xfrm>
        <a:graphic>
          <a:graphicData uri="http://schemas.openxmlformats.org/drawingml/2006/table">
            <a:tbl>
              <a:tblPr firstRow="1" bandRow="1">
                <a:tableStyleId>{5C22544A-7EE6-4342-B048-85BDC9FD1C3A}</a:tableStyleId>
              </a:tblPr>
              <a:tblGrid>
                <a:gridCol w="1089971">
                  <a:extLst>
                    <a:ext uri="{9D8B030D-6E8A-4147-A177-3AD203B41FA5}">
                      <a16:colId xmlns:a16="http://schemas.microsoft.com/office/drawing/2014/main" val="2506984253"/>
                    </a:ext>
                  </a:extLst>
                </a:gridCol>
                <a:gridCol w="849576">
                  <a:extLst>
                    <a:ext uri="{9D8B030D-6E8A-4147-A177-3AD203B41FA5}">
                      <a16:colId xmlns:a16="http://schemas.microsoft.com/office/drawing/2014/main" val="2152574623"/>
                    </a:ext>
                  </a:extLst>
                </a:gridCol>
                <a:gridCol w="1287288">
                  <a:extLst>
                    <a:ext uri="{9D8B030D-6E8A-4147-A177-3AD203B41FA5}">
                      <a16:colId xmlns:a16="http://schemas.microsoft.com/office/drawing/2014/main" val="459336302"/>
                    </a:ext>
                  </a:extLst>
                </a:gridCol>
                <a:gridCol w="905159">
                  <a:extLst>
                    <a:ext uri="{9D8B030D-6E8A-4147-A177-3AD203B41FA5}">
                      <a16:colId xmlns:a16="http://schemas.microsoft.com/office/drawing/2014/main" val="3056113202"/>
                    </a:ext>
                  </a:extLst>
                </a:gridCol>
                <a:gridCol w="967689">
                  <a:extLst>
                    <a:ext uri="{9D8B030D-6E8A-4147-A177-3AD203B41FA5}">
                      <a16:colId xmlns:a16="http://schemas.microsoft.com/office/drawing/2014/main" val="2424420964"/>
                    </a:ext>
                  </a:extLst>
                </a:gridCol>
                <a:gridCol w="806501">
                  <a:extLst>
                    <a:ext uri="{9D8B030D-6E8A-4147-A177-3AD203B41FA5}">
                      <a16:colId xmlns:a16="http://schemas.microsoft.com/office/drawing/2014/main" val="1662738289"/>
                    </a:ext>
                  </a:extLst>
                </a:gridCol>
              </a:tblGrid>
              <a:tr h="912441">
                <a:tc>
                  <a:txBody>
                    <a:bodyPr/>
                    <a:lstStyle/>
                    <a:p>
                      <a:pPr algn="ctr"/>
                      <a:r>
                        <a:rPr lang="en-US" sz="1600" b="1" dirty="0"/>
                        <a:t>General</a:t>
                      </a:r>
                      <a:r>
                        <a:rPr lang="en-US" sz="1600" b="1" baseline="0" dirty="0"/>
                        <a:t> Bills Filed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Local</a:t>
                      </a:r>
                      <a:r>
                        <a:rPr lang="en-US" sz="1600" b="1" baseline="0" dirty="0"/>
                        <a:t> Bills Filed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Statewide</a:t>
                      </a:r>
                      <a:r>
                        <a:rPr lang="en-US" sz="1600" b="1" baseline="0" dirty="0"/>
                        <a:t> CAs Filed</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Local</a:t>
                      </a:r>
                      <a:r>
                        <a:rPr lang="en-US" sz="1600" b="1" baseline="0" dirty="0"/>
                        <a:t> CAs Filed</a:t>
                      </a:r>
                      <a:r>
                        <a:rPr lang="en-US" sz="1600" b="1" dirty="0"/>
                        <a:t>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Sunset</a:t>
                      </a:r>
                      <a:r>
                        <a:rPr lang="en-US" sz="1600" b="1" baseline="0" dirty="0"/>
                        <a:t> Bills</a:t>
                      </a:r>
                    </a:p>
                    <a:p>
                      <a:pPr algn="ctr"/>
                      <a:r>
                        <a:rPr lang="en-US" sz="1600" b="1" baseline="0" dirty="0"/>
                        <a:t>Filed</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Total Filed</a:t>
                      </a:r>
                      <a:endParaRPr lang="en-US" sz="1600" b="1" dirty="0">
                        <a:latin typeface="Book Antiqua" panose="02040602050305030304" pitchFamily="18" charset="0"/>
                      </a:endParaRPr>
                    </a:p>
                  </a:txBody>
                  <a:tcPr marL="80039" marR="80039" marT="40019" marB="40019" anchor="ctr"/>
                </a:tc>
                <a:extLst>
                  <a:ext uri="{0D108BD9-81ED-4DB2-BD59-A6C34878D82A}">
                    <a16:rowId xmlns:a16="http://schemas.microsoft.com/office/drawing/2014/main" val="4003049450"/>
                  </a:ext>
                </a:extLst>
              </a:tr>
              <a:tr h="352170">
                <a:tc>
                  <a:txBody>
                    <a:bodyPr/>
                    <a:lstStyle/>
                    <a:p>
                      <a:pPr algn="ctr"/>
                      <a:r>
                        <a:rPr lang="en-US" sz="1600" dirty="0"/>
                        <a:t>393</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107</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2</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6</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16</a:t>
                      </a:r>
                      <a:endParaRPr lang="en-US" sz="1600" dirty="0">
                        <a:latin typeface="Book Antiqua" panose="02040602050305030304" pitchFamily="18" charset="0"/>
                      </a:endParaRPr>
                    </a:p>
                  </a:txBody>
                  <a:tcPr marL="80039" marR="80039" marT="40019" marB="40019" anchor="ctr"/>
                </a:tc>
                <a:tc>
                  <a:txBody>
                    <a:bodyPr/>
                    <a:lstStyle/>
                    <a:p>
                      <a:pPr algn="ctr"/>
                      <a:r>
                        <a:rPr lang="en-US" sz="1600" b="1" dirty="0"/>
                        <a:t>524</a:t>
                      </a:r>
                      <a:endParaRPr lang="en-US" sz="1600" b="1" dirty="0">
                        <a:latin typeface="Book Antiqua" panose="02040602050305030304" pitchFamily="18" charset="0"/>
                      </a:endParaRPr>
                    </a:p>
                  </a:txBody>
                  <a:tcPr marL="80039" marR="80039" marT="40019" marB="40019" anchor="ctr"/>
                </a:tc>
                <a:extLst>
                  <a:ext uri="{0D108BD9-81ED-4DB2-BD59-A6C34878D82A}">
                    <a16:rowId xmlns:a16="http://schemas.microsoft.com/office/drawing/2014/main" val="1242748906"/>
                  </a:ext>
                </a:extLst>
              </a:tr>
            </a:tbl>
          </a:graphicData>
        </a:graphic>
      </p:graphicFrame>
      <p:graphicFrame>
        <p:nvGraphicFramePr>
          <p:cNvPr id="8" name="Table 7">
            <a:extLst>
              <a:ext uri="{FF2B5EF4-FFF2-40B4-BE49-F238E27FC236}">
                <a16:creationId xmlns:a16="http://schemas.microsoft.com/office/drawing/2014/main" id="{9599BF78-5E88-6E92-1D04-6F51D3967731}"/>
              </a:ext>
            </a:extLst>
          </p:cNvPr>
          <p:cNvGraphicFramePr>
            <a:graphicFrameLocks/>
          </p:cNvGraphicFramePr>
          <p:nvPr>
            <p:extLst>
              <p:ext uri="{D42A27DB-BD31-4B8C-83A1-F6EECF244321}">
                <p14:modId xmlns:p14="http://schemas.microsoft.com/office/powerpoint/2010/main" val="3972610277"/>
              </p:ext>
            </p:extLst>
          </p:nvPr>
        </p:nvGraphicFramePr>
        <p:xfrm>
          <a:off x="5470055" y="3671443"/>
          <a:ext cx="5906184" cy="1264611"/>
        </p:xfrm>
        <a:graphic>
          <a:graphicData uri="http://schemas.openxmlformats.org/drawingml/2006/table">
            <a:tbl>
              <a:tblPr firstRow="1" bandRow="1">
                <a:tableStyleId>{21E4AEA4-8DFA-4A89-87EB-49C32662AFE0}</a:tableStyleId>
              </a:tblPr>
              <a:tblGrid>
                <a:gridCol w="1089971">
                  <a:extLst>
                    <a:ext uri="{9D8B030D-6E8A-4147-A177-3AD203B41FA5}">
                      <a16:colId xmlns:a16="http://schemas.microsoft.com/office/drawing/2014/main" val="2506984253"/>
                    </a:ext>
                  </a:extLst>
                </a:gridCol>
                <a:gridCol w="849576">
                  <a:extLst>
                    <a:ext uri="{9D8B030D-6E8A-4147-A177-3AD203B41FA5}">
                      <a16:colId xmlns:a16="http://schemas.microsoft.com/office/drawing/2014/main" val="2152574623"/>
                    </a:ext>
                  </a:extLst>
                </a:gridCol>
                <a:gridCol w="1287288">
                  <a:extLst>
                    <a:ext uri="{9D8B030D-6E8A-4147-A177-3AD203B41FA5}">
                      <a16:colId xmlns:a16="http://schemas.microsoft.com/office/drawing/2014/main" val="459336302"/>
                    </a:ext>
                  </a:extLst>
                </a:gridCol>
                <a:gridCol w="905159">
                  <a:extLst>
                    <a:ext uri="{9D8B030D-6E8A-4147-A177-3AD203B41FA5}">
                      <a16:colId xmlns:a16="http://schemas.microsoft.com/office/drawing/2014/main" val="3056113202"/>
                    </a:ext>
                  </a:extLst>
                </a:gridCol>
                <a:gridCol w="967689">
                  <a:extLst>
                    <a:ext uri="{9D8B030D-6E8A-4147-A177-3AD203B41FA5}">
                      <a16:colId xmlns:a16="http://schemas.microsoft.com/office/drawing/2014/main" val="2424420964"/>
                    </a:ext>
                  </a:extLst>
                </a:gridCol>
                <a:gridCol w="806501">
                  <a:extLst>
                    <a:ext uri="{9D8B030D-6E8A-4147-A177-3AD203B41FA5}">
                      <a16:colId xmlns:a16="http://schemas.microsoft.com/office/drawing/2014/main" val="1662738289"/>
                    </a:ext>
                  </a:extLst>
                </a:gridCol>
              </a:tblGrid>
              <a:tr h="912441">
                <a:tc>
                  <a:txBody>
                    <a:bodyPr/>
                    <a:lstStyle/>
                    <a:p>
                      <a:pPr algn="ctr"/>
                      <a:r>
                        <a:rPr lang="en-US" sz="1600" b="1" dirty="0"/>
                        <a:t>General</a:t>
                      </a:r>
                      <a:r>
                        <a:rPr lang="en-US" sz="1600" b="1" baseline="0" dirty="0"/>
                        <a:t> Bills Passed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Local</a:t>
                      </a:r>
                      <a:r>
                        <a:rPr lang="en-US" sz="1600" b="1" baseline="0" dirty="0"/>
                        <a:t> Bills Passed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Statewide</a:t>
                      </a:r>
                      <a:r>
                        <a:rPr lang="en-US" sz="1600" b="1" baseline="0" dirty="0"/>
                        <a:t> CAs Passed</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Local</a:t>
                      </a:r>
                      <a:r>
                        <a:rPr lang="en-US" sz="1600" b="1" baseline="0" dirty="0"/>
                        <a:t> CAs Passed</a:t>
                      </a:r>
                      <a:r>
                        <a:rPr lang="en-US" sz="1600" b="1" dirty="0"/>
                        <a:t>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Sunset</a:t>
                      </a:r>
                      <a:r>
                        <a:rPr lang="en-US" sz="1600" b="1" baseline="0" dirty="0"/>
                        <a:t> Bills</a:t>
                      </a:r>
                    </a:p>
                    <a:p>
                      <a:pPr algn="ctr"/>
                      <a:r>
                        <a:rPr lang="en-US" sz="1600" b="1" baseline="0" dirty="0"/>
                        <a:t>Passed</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Total Passed</a:t>
                      </a:r>
                      <a:endParaRPr lang="en-US" sz="1600" b="1" dirty="0">
                        <a:latin typeface="Book Antiqua" panose="02040602050305030304" pitchFamily="18" charset="0"/>
                      </a:endParaRPr>
                    </a:p>
                  </a:txBody>
                  <a:tcPr marL="80039" marR="80039" marT="40019" marB="40019" anchor="ctr"/>
                </a:tc>
                <a:extLst>
                  <a:ext uri="{0D108BD9-81ED-4DB2-BD59-A6C34878D82A}">
                    <a16:rowId xmlns:a16="http://schemas.microsoft.com/office/drawing/2014/main" val="4003049450"/>
                  </a:ext>
                </a:extLst>
              </a:tr>
              <a:tr h="352170">
                <a:tc>
                  <a:txBody>
                    <a:bodyPr/>
                    <a:lstStyle/>
                    <a:p>
                      <a:pPr algn="ctr"/>
                      <a:r>
                        <a:rPr lang="en-US" sz="1600" dirty="0"/>
                        <a:t>137</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87</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0</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3</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16</a:t>
                      </a:r>
                      <a:endParaRPr lang="en-US" sz="1600" dirty="0">
                        <a:latin typeface="Book Antiqua" panose="02040602050305030304" pitchFamily="18" charset="0"/>
                      </a:endParaRPr>
                    </a:p>
                  </a:txBody>
                  <a:tcPr marL="80039" marR="80039" marT="40019" marB="40019" anchor="ctr"/>
                </a:tc>
                <a:tc>
                  <a:txBody>
                    <a:bodyPr/>
                    <a:lstStyle/>
                    <a:p>
                      <a:pPr algn="ctr"/>
                      <a:r>
                        <a:rPr lang="en-US" sz="1600" b="1" dirty="0"/>
                        <a:t>243</a:t>
                      </a:r>
                      <a:endParaRPr lang="en-US" sz="1600" b="1" dirty="0">
                        <a:latin typeface="Book Antiqua" panose="02040602050305030304" pitchFamily="18" charset="0"/>
                      </a:endParaRPr>
                    </a:p>
                  </a:txBody>
                  <a:tcPr marL="80039" marR="80039" marT="40019" marB="40019" anchor="ctr"/>
                </a:tc>
                <a:extLst>
                  <a:ext uri="{0D108BD9-81ED-4DB2-BD59-A6C34878D82A}">
                    <a16:rowId xmlns:a16="http://schemas.microsoft.com/office/drawing/2014/main" val="1242748906"/>
                  </a:ext>
                </a:extLst>
              </a:tr>
            </a:tbl>
          </a:graphicData>
        </a:graphic>
      </p:graphicFrame>
      <p:pic>
        <p:nvPicPr>
          <p:cNvPr id="9" name="Picture 8">
            <a:extLst>
              <a:ext uri="{FF2B5EF4-FFF2-40B4-BE49-F238E27FC236}">
                <a16:creationId xmlns:a16="http://schemas.microsoft.com/office/drawing/2014/main" id="{AD65C3C1-8637-636F-64B4-62274DDFC0E0}"/>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foregroundMark x1="85302" y1="48698" x2="85302" y2="48698"/>
                        <a14:foregroundMark x1="11024" y1="45573" x2="11024" y2="45573"/>
                      </a14:backgroundRemoval>
                    </a14:imgEffect>
                  </a14:imgLayer>
                </a14:imgProps>
              </a:ext>
              <a:ext uri="{28A0092B-C50C-407E-A947-70E740481C1C}">
                <a14:useLocalDpi xmlns:a14="http://schemas.microsoft.com/office/drawing/2010/main" val="0"/>
              </a:ext>
            </a:extLst>
          </a:blip>
          <a:stretch>
            <a:fillRect/>
          </a:stretch>
        </p:blipFill>
        <p:spPr>
          <a:xfrm>
            <a:off x="396215" y="5203834"/>
            <a:ext cx="1255015" cy="1264897"/>
          </a:xfrm>
          <a:prstGeom prst="rect">
            <a:avLst/>
          </a:prstGeom>
        </p:spPr>
      </p:pic>
    </p:spTree>
    <p:extLst>
      <p:ext uri="{BB962C8B-B14F-4D97-AF65-F5344CB8AC3E}">
        <p14:creationId xmlns:p14="http://schemas.microsoft.com/office/powerpoint/2010/main" val="2030017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AF45089-CFF2-E65B-1BF0-7CF61E1917B2}"/>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Compensation of Interim Retired Judges</a:t>
            </a:r>
          </a:p>
        </p:txBody>
      </p:sp>
      <p:sp>
        <p:nvSpPr>
          <p:cNvPr id="20" name="Content Placeholder 2">
            <a:extLst>
              <a:ext uri="{FF2B5EF4-FFF2-40B4-BE49-F238E27FC236}">
                <a16:creationId xmlns:a16="http://schemas.microsoft.com/office/drawing/2014/main" id="{8587B0CE-651B-17CA-175F-0561E29D2626}"/>
              </a:ext>
            </a:extLst>
          </p:cNvPr>
          <p:cNvSpPr>
            <a:spLocks noGrp="1"/>
          </p:cNvSpPr>
          <p:nvPr>
            <p:ph idx="1"/>
          </p:nvPr>
        </p:nvSpPr>
        <p:spPr>
          <a:xfrm>
            <a:off x="5478124" y="559477"/>
            <a:ext cx="5647076" cy="5475563"/>
          </a:xfrm>
        </p:spPr>
        <p:txBody>
          <a:bodyPr anchor="ctr">
            <a:normAutofit/>
          </a:bodyPr>
          <a:lstStyle/>
          <a:p>
            <a:pPr marL="0" marR="0" indent="0" fontAlgn="base">
              <a:lnSpc>
                <a:spcPct val="110000"/>
              </a:lnSpc>
              <a:spcBef>
                <a:spcPts val="600"/>
              </a:spcBef>
              <a:spcAft>
                <a:spcPts val="600"/>
              </a:spcAft>
              <a:buNone/>
            </a:pPr>
            <a:r>
              <a:rPr lang="en-US" sz="1700" b="1" dirty="0">
                <a:effectLst/>
                <a:ea typeface="Calibri" panose="020F0502020204030204" pitchFamily="34" charset="0"/>
              </a:rPr>
              <a:t>Act 2023-333, HB40</a:t>
            </a:r>
            <a:r>
              <a:rPr lang="en-US" sz="1700" b="1" dirty="0">
                <a:ea typeface="Calibri" panose="020F0502020204030204" pitchFamily="34" charset="0"/>
              </a:rPr>
              <a:t>:</a:t>
            </a:r>
          </a:p>
          <a:p>
            <a:pPr fontAlgn="base">
              <a:lnSpc>
                <a:spcPct val="110000"/>
              </a:lnSpc>
              <a:spcBef>
                <a:spcPts val="600"/>
              </a:spcBef>
              <a:spcAft>
                <a:spcPts val="600"/>
              </a:spcAft>
            </a:pPr>
            <a:r>
              <a:rPr lang="en-US" sz="1700" u="sng" dirty="0">
                <a:effectLst/>
                <a:ea typeface="Calibri" panose="020F0502020204030204" pitchFamily="34" charset="0"/>
              </a:rPr>
              <a:t>Increases the compensation </a:t>
            </a:r>
            <a:r>
              <a:rPr lang="en-US" sz="1700" dirty="0">
                <a:effectLst/>
                <a:ea typeface="Calibri" panose="020F0502020204030204" pitchFamily="34" charset="0"/>
              </a:rPr>
              <a:t>received by a retired justice or judge called to active duty, in addition to his or her retirement benefits, to $780 per day.</a:t>
            </a:r>
          </a:p>
          <a:p>
            <a:pPr fontAlgn="base">
              <a:lnSpc>
                <a:spcPct val="110000"/>
              </a:lnSpc>
              <a:spcBef>
                <a:spcPts val="600"/>
              </a:spcBef>
              <a:spcAft>
                <a:spcPts val="600"/>
              </a:spcAft>
            </a:pPr>
            <a:r>
              <a:rPr lang="en-US" sz="1700" dirty="0">
                <a:ea typeface="Calibri" panose="020F0502020204030204" pitchFamily="34" charset="0"/>
              </a:rPr>
              <a:t>L</a:t>
            </a:r>
            <a:r>
              <a:rPr lang="en-US" sz="1700" dirty="0">
                <a:effectLst/>
                <a:ea typeface="Calibri" panose="020F0502020204030204" pitchFamily="34" charset="0"/>
              </a:rPr>
              <a:t>imits interim active duty status for a retired justice or judge to </a:t>
            </a:r>
            <a:r>
              <a:rPr lang="en-US" sz="1700" u="sng" dirty="0">
                <a:effectLst/>
                <a:ea typeface="Calibri" panose="020F0502020204030204" pitchFamily="34" charset="0"/>
              </a:rPr>
              <a:t>50 calendar days per calendar year</a:t>
            </a:r>
            <a:r>
              <a:rPr lang="en-US" sz="1700" dirty="0">
                <a:ea typeface="Calibri" panose="020F0502020204030204" pitchFamily="34" charset="0"/>
              </a:rPr>
              <a:t>.</a:t>
            </a:r>
            <a:endParaRPr lang="en-US" sz="1700" dirty="0">
              <a:effectLst/>
              <a:ea typeface="Calibri" panose="020F0502020204030204" pitchFamily="34" charset="0"/>
            </a:endParaRPr>
          </a:p>
          <a:p>
            <a:pPr fontAlgn="base">
              <a:lnSpc>
                <a:spcPct val="110000"/>
              </a:lnSpc>
              <a:spcBef>
                <a:spcPts val="600"/>
              </a:spcBef>
              <a:spcAft>
                <a:spcPts val="600"/>
              </a:spcAft>
            </a:pPr>
            <a:r>
              <a:rPr lang="en-US" sz="1700" dirty="0">
                <a:effectLst/>
                <a:ea typeface="Calibri" panose="020F0502020204030204" pitchFamily="34" charset="0"/>
              </a:rPr>
              <a:t>Requires that an interim active duty judge complete </a:t>
            </a:r>
            <a:r>
              <a:rPr lang="en-US" sz="1700" u="sng" dirty="0">
                <a:effectLst/>
                <a:ea typeface="Calibri" panose="020F0502020204030204" pitchFamily="34" charset="0"/>
              </a:rPr>
              <a:t>at least six hours of continuing legal education annually</a:t>
            </a:r>
            <a:r>
              <a:rPr lang="en-US" sz="1700" dirty="0">
                <a:effectLst/>
                <a:ea typeface="Calibri" panose="020F0502020204030204" pitchFamily="34" charset="0"/>
              </a:rPr>
              <a:t>. </a:t>
            </a:r>
          </a:p>
          <a:p>
            <a:pPr fontAlgn="base">
              <a:lnSpc>
                <a:spcPct val="110000"/>
              </a:lnSpc>
              <a:spcBef>
                <a:spcPts val="600"/>
              </a:spcBef>
              <a:spcAft>
                <a:spcPts val="600"/>
              </a:spcAft>
            </a:pPr>
            <a:r>
              <a:rPr lang="en-US" sz="1700" dirty="0">
                <a:ea typeface="Calibri" panose="020F0502020204030204" pitchFamily="34" charset="0"/>
              </a:rPr>
              <a:t>S</a:t>
            </a:r>
            <a:r>
              <a:rPr lang="en-US" sz="1700" dirty="0">
                <a:effectLst/>
                <a:ea typeface="Calibri" panose="020F0502020204030204" pitchFamily="34" charset="0"/>
              </a:rPr>
              <a:t>pecifies the conditions under which a retired judge or justice may be called to interim active duty.</a:t>
            </a:r>
          </a:p>
          <a:p>
            <a:pPr fontAlgn="base">
              <a:lnSpc>
                <a:spcPct val="110000"/>
              </a:lnSpc>
              <a:spcBef>
                <a:spcPts val="600"/>
              </a:spcBef>
              <a:spcAft>
                <a:spcPts val="600"/>
              </a:spcAft>
            </a:pPr>
            <a:r>
              <a:rPr lang="en-US" sz="1700" dirty="0">
                <a:ea typeface="Calibri" panose="020F0502020204030204" pitchFamily="34" charset="0"/>
              </a:rPr>
              <a:t>S</a:t>
            </a:r>
            <a:r>
              <a:rPr lang="en-US" sz="1700" dirty="0">
                <a:effectLst/>
                <a:ea typeface="Calibri" panose="020F0502020204030204" pitchFamily="34" charset="0"/>
              </a:rPr>
              <a:t>pecifies that a retired judge called into interim active duty status under this section is not a public official for purposes of the Code of Ethics for Public Employees.  </a:t>
            </a:r>
          </a:p>
          <a:p>
            <a:pPr marL="0" marR="0" indent="0" fontAlgn="base">
              <a:lnSpc>
                <a:spcPct val="110000"/>
              </a:lnSpc>
              <a:spcBef>
                <a:spcPts val="600"/>
              </a:spcBef>
              <a:spcAft>
                <a:spcPts val="600"/>
              </a:spcAft>
              <a:buNone/>
            </a:pPr>
            <a:r>
              <a:rPr lang="en-US" sz="1700" dirty="0">
                <a:effectLst/>
                <a:ea typeface="Calibri" panose="020F0502020204030204" pitchFamily="34" charset="0"/>
              </a:rPr>
              <a:t>EFFECTIVE DATE: August 1, 2023</a:t>
            </a:r>
          </a:p>
        </p:txBody>
      </p:sp>
      <p:sp>
        <p:nvSpPr>
          <p:cNvPr id="4" name="Slide Number Placeholder 3">
            <a:extLst>
              <a:ext uri="{FF2B5EF4-FFF2-40B4-BE49-F238E27FC236}">
                <a16:creationId xmlns:a16="http://schemas.microsoft.com/office/drawing/2014/main" id="{D91D968D-F963-E349-9D54-A2268C51F81D}"/>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40</a:t>
            </a:fld>
            <a:endParaRPr lang="en-US">
              <a:solidFill>
                <a:schemeClr val="tx1"/>
              </a:solidFill>
            </a:endParaRPr>
          </a:p>
        </p:txBody>
      </p:sp>
    </p:spTree>
    <p:extLst>
      <p:ext uri="{BB962C8B-B14F-4D97-AF65-F5344CB8AC3E}">
        <p14:creationId xmlns:p14="http://schemas.microsoft.com/office/powerpoint/2010/main" val="35699769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AFB6D208-6463-4CE6-51D1-88DA0A0134CE}"/>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Compensation of Guardians ad Litem</a:t>
            </a:r>
          </a:p>
        </p:txBody>
      </p:sp>
      <p:sp>
        <p:nvSpPr>
          <p:cNvPr id="3" name="Content Placeholder 2">
            <a:extLst>
              <a:ext uri="{FF2B5EF4-FFF2-40B4-BE49-F238E27FC236}">
                <a16:creationId xmlns:a16="http://schemas.microsoft.com/office/drawing/2014/main" id="{329C145F-B19D-6C7A-5898-DFE54308CB78}"/>
              </a:ext>
            </a:extLst>
          </p:cNvPr>
          <p:cNvSpPr>
            <a:spLocks noGrp="1"/>
          </p:cNvSpPr>
          <p:nvPr>
            <p:ph idx="1"/>
          </p:nvPr>
        </p:nvSpPr>
        <p:spPr>
          <a:xfrm>
            <a:off x="5478124" y="559477"/>
            <a:ext cx="5647076" cy="5475563"/>
          </a:xfrm>
        </p:spPr>
        <p:txBody>
          <a:bodyPr anchor="ctr">
            <a:normAutofit/>
          </a:bodyPr>
          <a:lstStyle/>
          <a:p>
            <a:pPr marL="0" marR="0" indent="0">
              <a:lnSpc>
                <a:spcPct val="110000"/>
              </a:lnSpc>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2023-368, HB244:</a:t>
            </a:r>
          </a:p>
          <a:p>
            <a:pPr>
              <a:lnSpc>
                <a:spcPct val="110000"/>
              </a:lnSpc>
              <a:spcBef>
                <a:spcPts val="0"/>
              </a:spcBef>
              <a:spcAft>
                <a:spcPts val="800"/>
              </a:spcAft>
            </a:pPr>
            <a:r>
              <a:rPr lang="en-US" sz="2000" u="sng" dirty="0">
                <a:effectLst/>
                <a:ea typeface="Calibri" panose="020F0502020204030204" pitchFamily="34" charset="0"/>
                <a:cs typeface="Times New Roman" panose="02020603050405020304" pitchFamily="18" charset="0"/>
              </a:rPr>
              <a:t>Increases compensation</a:t>
            </a:r>
            <a:r>
              <a:rPr lang="en-US" sz="2000" dirty="0">
                <a:effectLst/>
                <a:ea typeface="Calibri" panose="020F0502020204030204" pitchFamily="34" charset="0"/>
                <a:cs typeface="Times New Roman" panose="02020603050405020304" pitchFamily="18" charset="0"/>
              </a:rPr>
              <a:t> for an attorney appointed to serve as a guardian ad litem in a </a:t>
            </a:r>
            <a:r>
              <a:rPr lang="en-US" sz="2000" u="sng" dirty="0">
                <a:effectLst/>
                <a:ea typeface="Calibri" panose="020F0502020204030204" pitchFamily="34" charset="0"/>
                <a:cs typeface="Times New Roman" panose="02020603050405020304" pitchFamily="18" charset="0"/>
              </a:rPr>
              <a:t>juvenile dependency case</a:t>
            </a:r>
            <a:r>
              <a:rPr lang="en-US" sz="2000" dirty="0">
                <a:effectLst/>
                <a:ea typeface="Calibri" panose="020F0502020204030204" pitchFamily="34" charset="0"/>
                <a:cs typeface="Times New Roman" panose="02020603050405020304" pitchFamily="18" charset="0"/>
              </a:rPr>
              <a:t> from $2,500 to $5,000 per case.</a:t>
            </a:r>
          </a:p>
          <a:p>
            <a:pPr lvl="1">
              <a:lnSpc>
                <a:spcPct val="110000"/>
              </a:lnSpc>
              <a:spcBef>
                <a:spcPts val="0"/>
              </a:spcBef>
              <a:spcAft>
                <a:spcPts val="800"/>
              </a:spcAft>
            </a:pPr>
            <a:r>
              <a:rPr lang="en-US" sz="2000" dirty="0">
                <a:ea typeface="Calibri" panose="020F0502020204030204" pitchFamily="34" charset="0"/>
                <a:cs typeface="Times New Roman" panose="02020603050405020304" pitchFamily="18" charset="0"/>
              </a:rPr>
              <a:t>During first 18 months of case: eligible for up to $2,500</a:t>
            </a:r>
          </a:p>
          <a:p>
            <a:pPr lvl="1">
              <a:lnSpc>
                <a:spcPct val="110000"/>
              </a:lnSpc>
              <a:spcBef>
                <a:spcPts val="0"/>
              </a:spcBef>
              <a:spcAft>
                <a:spcPts val="800"/>
              </a:spcAft>
            </a:pPr>
            <a:r>
              <a:rPr lang="en-US" sz="2000" dirty="0">
                <a:ea typeface="Calibri" panose="020F0502020204030204" pitchFamily="34" charset="0"/>
                <a:cs typeface="Times New Roman" panose="02020603050405020304" pitchFamily="18" charset="0"/>
              </a:rPr>
              <a:t>Eligible for up to $1,000 during each month thereafter</a:t>
            </a:r>
            <a:endParaRPr lang="en-US" sz="2000" dirty="0">
              <a:effectLst/>
              <a:ea typeface="Calibri" panose="020F0502020204030204" pitchFamily="34" charset="0"/>
              <a:cs typeface="Times New Roman" panose="02020603050405020304" pitchFamily="18" charset="0"/>
            </a:endParaRPr>
          </a:p>
          <a:p>
            <a:pPr marL="0" marR="0" indent="0">
              <a:lnSpc>
                <a:spcPct val="110000"/>
              </a:lnSpc>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September 1, 2023</a:t>
            </a:r>
          </a:p>
        </p:txBody>
      </p:sp>
      <p:sp>
        <p:nvSpPr>
          <p:cNvPr id="4" name="Slide Number Placeholder 3">
            <a:extLst>
              <a:ext uri="{FF2B5EF4-FFF2-40B4-BE49-F238E27FC236}">
                <a16:creationId xmlns:a16="http://schemas.microsoft.com/office/drawing/2014/main" id="{A9F20201-7CEF-71DA-6E0D-DADFDE8A98F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41</a:t>
            </a:fld>
            <a:endParaRPr lang="en-US">
              <a:solidFill>
                <a:schemeClr val="tx1"/>
              </a:solidFill>
            </a:endParaRPr>
          </a:p>
        </p:txBody>
      </p:sp>
    </p:spTree>
    <p:extLst>
      <p:ext uri="{BB962C8B-B14F-4D97-AF65-F5344CB8AC3E}">
        <p14:creationId xmlns:p14="http://schemas.microsoft.com/office/powerpoint/2010/main" val="114039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7A3C0355-8F98-5A74-425B-63F53316B728}"/>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Notary Publics</a:t>
            </a:r>
          </a:p>
        </p:txBody>
      </p:sp>
      <p:sp>
        <p:nvSpPr>
          <p:cNvPr id="3" name="Content Placeholder 2">
            <a:extLst>
              <a:ext uri="{FF2B5EF4-FFF2-40B4-BE49-F238E27FC236}">
                <a16:creationId xmlns:a16="http://schemas.microsoft.com/office/drawing/2014/main" id="{E1533FCD-42F3-E337-421A-8E2F092AFE08}"/>
              </a:ext>
            </a:extLst>
          </p:cNvPr>
          <p:cNvSpPr>
            <a:spLocks noGrp="1"/>
          </p:cNvSpPr>
          <p:nvPr>
            <p:ph idx="1"/>
          </p:nvPr>
        </p:nvSpPr>
        <p:spPr>
          <a:xfrm>
            <a:off x="4884418" y="237745"/>
            <a:ext cx="6842763" cy="6344248"/>
          </a:xfrm>
        </p:spPr>
        <p:txBody>
          <a:bodyPr anchor="ctr">
            <a:normAutofit lnSpcReduction="10000"/>
          </a:bodyPr>
          <a:lstStyle/>
          <a:p>
            <a:pPr marL="0" marR="0" indent="0">
              <a:lnSpc>
                <a:spcPct val="110000"/>
              </a:lnSpc>
              <a:spcBef>
                <a:spcPts val="0"/>
              </a:spcBef>
              <a:spcAft>
                <a:spcPts val="800"/>
              </a:spcAft>
              <a:buNone/>
            </a:pPr>
            <a:r>
              <a:rPr lang="en-US" sz="1800" b="1" dirty="0">
                <a:ea typeface="Calibri" panose="020F0502020204030204" pitchFamily="34" charset="0"/>
                <a:cs typeface="Times New Roman" panose="02020603050405020304" pitchFamily="18" charset="0"/>
              </a:rPr>
              <a:t>Act 2023-548, SB322:</a:t>
            </a:r>
          </a:p>
          <a:p>
            <a:pPr>
              <a:lnSpc>
                <a:spcPct val="110000"/>
              </a:lnSpc>
              <a:spcBef>
                <a:spcPts val="0"/>
              </a:spcBef>
              <a:spcAft>
                <a:spcPts val="800"/>
              </a:spcAft>
            </a:pPr>
            <a:r>
              <a:rPr lang="en-US" sz="1800" dirty="0">
                <a:effectLst/>
                <a:ea typeface="Calibri" panose="020F0502020204030204" pitchFamily="34" charset="0"/>
                <a:cs typeface="Times New Roman" panose="02020603050405020304" pitchFamily="18" charset="0"/>
              </a:rPr>
              <a:t>Increases</a:t>
            </a:r>
            <a:r>
              <a:rPr lang="en-US" sz="1800" b="1"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the fee collected by the judge of probate for the commission of a notary to $25.</a:t>
            </a:r>
            <a:endParaRPr lang="en-US" sz="1800" dirty="0">
              <a:ea typeface="Calibri" panose="020F0502020204030204" pitchFamily="34" charset="0"/>
              <a:cs typeface="Times New Roman" panose="02020603050405020304" pitchFamily="18" charset="0"/>
            </a:endParaRPr>
          </a:p>
          <a:p>
            <a:pPr>
              <a:lnSpc>
                <a:spcPct val="110000"/>
              </a:lnSpc>
              <a:spcBef>
                <a:spcPts val="0"/>
              </a:spcBef>
              <a:spcAft>
                <a:spcPts val="800"/>
              </a:spcAft>
            </a:pPr>
            <a:r>
              <a:rPr lang="en-US" sz="1800" dirty="0">
                <a:effectLst/>
                <a:ea typeface="Calibri" panose="020F0502020204030204" pitchFamily="34" charset="0"/>
                <a:cs typeface="Times New Roman" panose="02020603050405020304" pitchFamily="18" charset="0"/>
              </a:rPr>
              <a:t>Requires each applicant for notary public commission to pay a </a:t>
            </a:r>
            <a:r>
              <a:rPr lang="en-US" sz="1800" u="sng" dirty="0">
                <a:effectLst/>
                <a:ea typeface="Calibri" panose="020F0502020204030204" pitchFamily="34" charset="0"/>
                <a:cs typeface="Times New Roman" panose="02020603050405020304" pitchFamily="18" charset="0"/>
              </a:rPr>
              <a:t>$10 application fee</a:t>
            </a:r>
            <a:r>
              <a:rPr lang="en-US" sz="1800" dirty="0">
                <a:effectLst/>
                <a:ea typeface="Calibri" panose="020F0502020204030204" pitchFamily="34" charset="0"/>
                <a:cs typeface="Times New Roman" panose="02020603050405020304" pitchFamily="18" charset="0"/>
              </a:rPr>
              <a:t> and complete an </a:t>
            </a:r>
            <a:r>
              <a:rPr lang="en-US" sz="1800" u="sng" dirty="0">
                <a:effectLst/>
                <a:ea typeface="Calibri" panose="020F0502020204030204" pitchFamily="34" charset="0"/>
                <a:cs typeface="Times New Roman" panose="02020603050405020304" pitchFamily="18" charset="0"/>
              </a:rPr>
              <a:t>application</a:t>
            </a:r>
            <a:r>
              <a:rPr lang="en-US" sz="1800" dirty="0">
                <a:effectLst/>
                <a:ea typeface="Calibri" panose="020F0502020204030204" pitchFamily="34" charset="0"/>
                <a:cs typeface="Times New Roman" panose="02020603050405020304" pitchFamily="18" charset="0"/>
              </a:rPr>
              <a:t> and </a:t>
            </a:r>
            <a:r>
              <a:rPr lang="en-US" sz="1800" u="sng" dirty="0">
                <a:effectLst/>
                <a:ea typeface="Calibri" panose="020F0502020204030204" pitchFamily="34" charset="0"/>
                <a:cs typeface="Times New Roman" panose="02020603050405020304" pitchFamily="18" charset="0"/>
              </a:rPr>
              <a:t>training program</a:t>
            </a:r>
            <a:r>
              <a:rPr lang="en-US" sz="1800" dirty="0">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sz="1800" dirty="0">
                <a:ea typeface="Calibri" panose="020F0502020204030204" pitchFamily="34" charset="0"/>
                <a:cs typeface="Times New Roman" panose="02020603050405020304" pitchFamily="18" charset="0"/>
              </a:rPr>
              <a:t>R</a:t>
            </a:r>
            <a:r>
              <a:rPr lang="en-US" sz="1800" dirty="0">
                <a:effectLst/>
                <a:ea typeface="Calibri" panose="020F0502020204030204" pitchFamily="34" charset="0"/>
                <a:cs typeface="Times New Roman" panose="02020603050405020304" pitchFamily="18" charset="0"/>
              </a:rPr>
              <a:t>equires a judge of probate to </a:t>
            </a:r>
            <a:r>
              <a:rPr lang="en-US" sz="1800" u="sng" dirty="0">
                <a:effectLst/>
                <a:ea typeface="Calibri" panose="020F0502020204030204" pitchFamily="34" charset="0"/>
                <a:cs typeface="Times New Roman" panose="02020603050405020304" pitchFamily="18" charset="0"/>
              </a:rPr>
              <a:t>deny</a:t>
            </a:r>
            <a:r>
              <a:rPr lang="en-US" sz="1800" dirty="0">
                <a:effectLst/>
                <a:ea typeface="Calibri" panose="020F0502020204030204" pitchFamily="34" charset="0"/>
                <a:cs typeface="Times New Roman" panose="02020603050405020304" pitchFamily="18" charset="0"/>
              </a:rPr>
              <a:t> an application for a notary public commission if the applicant is not a resident, has been convicted of certain crimes, is a debtor in a bankruptcy proceeding, is incapacitated, or is unable or unwilling to complete the required training.</a:t>
            </a:r>
          </a:p>
          <a:p>
            <a:pPr>
              <a:lnSpc>
                <a:spcPct val="110000"/>
              </a:lnSpc>
              <a:spcBef>
                <a:spcPts val="0"/>
              </a:spcBef>
              <a:spcAft>
                <a:spcPts val="800"/>
              </a:spcAft>
            </a:pPr>
            <a:r>
              <a:rPr lang="en-US" sz="1800" dirty="0">
                <a:ea typeface="Calibri" panose="020F0502020204030204" pitchFamily="34" charset="0"/>
                <a:cs typeface="Times New Roman" panose="02020603050405020304" pitchFamily="18" charset="0"/>
              </a:rPr>
              <a:t>P</a:t>
            </a:r>
            <a:r>
              <a:rPr lang="en-US" sz="1800" dirty="0">
                <a:effectLst/>
                <a:ea typeface="Calibri" panose="020F0502020204030204" pitchFamily="34" charset="0"/>
                <a:cs typeface="Times New Roman" panose="02020603050405020304" pitchFamily="18" charset="0"/>
              </a:rPr>
              <a:t>rohibits a notary public from performing an acknowledgement in any transaction where he or she has a pecuniary interest.</a:t>
            </a:r>
            <a:endParaRPr lang="en-US" sz="1800" dirty="0">
              <a:ea typeface="Calibri" panose="020F0502020204030204" pitchFamily="34" charset="0"/>
              <a:cs typeface="Times New Roman" panose="02020603050405020304" pitchFamily="18" charset="0"/>
            </a:endParaRPr>
          </a:p>
          <a:p>
            <a:pPr>
              <a:lnSpc>
                <a:spcPct val="110000"/>
              </a:lnSpc>
              <a:spcBef>
                <a:spcPts val="0"/>
              </a:spcBef>
              <a:spcAft>
                <a:spcPts val="800"/>
              </a:spcAft>
            </a:pPr>
            <a:r>
              <a:rPr lang="en-US" sz="1800" dirty="0">
                <a:ea typeface="Calibri" panose="020F0502020204030204" pitchFamily="34" charset="0"/>
                <a:cs typeface="Times New Roman" panose="02020603050405020304" pitchFamily="18" charset="0"/>
              </a:rPr>
              <a:t>I</a:t>
            </a:r>
            <a:r>
              <a:rPr lang="en-US" sz="1800" dirty="0">
                <a:effectLst/>
                <a:ea typeface="Calibri" panose="020F0502020204030204" pitchFamily="34" charset="0"/>
                <a:cs typeface="Times New Roman" panose="02020603050405020304" pitchFamily="18" charset="0"/>
              </a:rPr>
              <a:t>ncreases the bond required of a notary public from $25,000 to $50,000. </a:t>
            </a:r>
          </a:p>
          <a:p>
            <a:pPr>
              <a:lnSpc>
                <a:spcPct val="110000"/>
              </a:lnSpc>
              <a:spcBef>
                <a:spcPts val="0"/>
              </a:spcBef>
              <a:spcAft>
                <a:spcPts val="800"/>
              </a:spcAft>
            </a:pPr>
            <a:r>
              <a:rPr lang="en-US" sz="1800" dirty="0">
                <a:effectLst/>
                <a:ea typeface="Calibri" panose="020F0502020204030204" pitchFamily="34" charset="0"/>
                <a:cs typeface="Times New Roman" panose="02020603050405020304" pitchFamily="18" charset="0"/>
              </a:rPr>
              <a:t>Increases the maximum fee which may be collected for notarial acts performed to $10.</a:t>
            </a:r>
          </a:p>
          <a:p>
            <a:pPr>
              <a:lnSpc>
                <a:spcPct val="110000"/>
              </a:lnSpc>
              <a:spcBef>
                <a:spcPts val="0"/>
              </a:spcBef>
              <a:spcAft>
                <a:spcPts val="800"/>
              </a:spcAft>
            </a:pPr>
            <a:r>
              <a:rPr lang="en-US" sz="1800" u="sng" dirty="0">
                <a:ea typeface="Calibri" panose="020F0502020204030204" pitchFamily="34" charset="0"/>
                <a:cs typeface="Times New Roman" panose="02020603050405020304" pitchFamily="18" charset="0"/>
              </a:rPr>
              <a:t>P</a:t>
            </a:r>
            <a:r>
              <a:rPr lang="en-US" sz="1800" u="sng" dirty="0">
                <a:effectLst/>
                <a:ea typeface="Calibri" panose="020F0502020204030204" pitchFamily="34" charset="0"/>
                <a:cs typeface="Times New Roman" panose="02020603050405020304" pitchFamily="18" charset="0"/>
              </a:rPr>
              <a:t>rovides criminal penalties </a:t>
            </a:r>
            <a:r>
              <a:rPr lang="en-US" sz="1800" dirty="0">
                <a:effectLst/>
                <a:ea typeface="Calibri" panose="020F0502020204030204" pitchFamily="34" charset="0"/>
                <a:cs typeface="Times New Roman" panose="02020603050405020304" pitchFamily="18" charset="0"/>
              </a:rPr>
              <a:t>for various violations of laws regulating notaries, including performing a notarial act without a license, charging a fee in excess of the maximum fee, and failing to verify the identity of the principal. </a:t>
            </a:r>
          </a:p>
          <a:p>
            <a:pPr marL="0" marR="0" indent="0">
              <a:lnSpc>
                <a:spcPct val="110000"/>
              </a:lnSpc>
              <a:spcBef>
                <a:spcPts val="0"/>
              </a:spcBef>
              <a:spcAft>
                <a:spcPts val="800"/>
              </a:spcAft>
              <a:buNone/>
            </a:pPr>
            <a:r>
              <a:rPr lang="en-US" sz="1600" dirty="0">
                <a:effectLst/>
                <a:ea typeface="Calibri" panose="020F0502020204030204" pitchFamily="34" charset="0"/>
                <a:cs typeface="Times New Roman" panose="02020603050405020304" pitchFamily="18" charset="0"/>
              </a:rPr>
              <a:t>EFFECTIVE DATE: September 1, 2023</a:t>
            </a:r>
          </a:p>
        </p:txBody>
      </p:sp>
      <p:sp>
        <p:nvSpPr>
          <p:cNvPr id="4" name="Slide Number Placeholder 3">
            <a:extLst>
              <a:ext uri="{FF2B5EF4-FFF2-40B4-BE49-F238E27FC236}">
                <a16:creationId xmlns:a16="http://schemas.microsoft.com/office/drawing/2014/main" id="{E2A2C3C0-E467-BB32-43AD-B860DA5135D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42</a:t>
            </a:fld>
            <a:endParaRPr lang="en-US">
              <a:solidFill>
                <a:schemeClr val="tx1"/>
              </a:solidFill>
            </a:endParaRPr>
          </a:p>
        </p:txBody>
      </p:sp>
    </p:spTree>
    <p:extLst>
      <p:ext uri="{BB962C8B-B14F-4D97-AF65-F5344CB8AC3E}">
        <p14:creationId xmlns:p14="http://schemas.microsoft.com/office/powerpoint/2010/main" val="14303289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education</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43</a:t>
            </a:fld>
            <a:endParaRPr lang="en-US" sz="1000">
              <a:solidFill>
                <a:schemeClr val="tx1"/>
              </a:solidFill>
            </a:endParaRPr>
          </a:p>
        </p:txBody>
      </p:sp>
    </p:spTree>
    <p:extLst>
      <p:ext uri="{BB962C8B-B14F-4D97-AF65-F5344CB8AC3E}">
        <p14:creationId xmlns:p14="http://schemas.microsoft.com/office/powerpoint/2010/main" val="6332277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EC5690D7-0EA0-A0CF-A008-1A3BBA86F4AE}"/>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Leave for Public Education Employees</a:t>
            </a:r>
          </a:p>
        </p:txBody>
      </p:sp>
      <p:sp>
        <p:nvSpPr>
          <p:cNvPr id="3" name="Content Placeholder 2">
            <a:extLst>
              <a:ext uri="{FF2B5EF4-FFF2-40B4-BE49-F238E27FC236}">
                <a16:creationId xmlns:a16="http://schemas.microsoft.com/office/drawing/2014/main" id="{14FE7F36-2B1E-5765-380D-0AC2CA4180CE}"/>
              </a:ext>
            </a:extLst>
          </p:cNvPr>
          <p:cNvSpPr>
            <a:spLocks noGrp="1"/>
          </p:cNvSpPr>
          <p:nvPr>
            <p:ph idx="1"/>
          </p:nvPr>
        </p:nvSpPr>
        <p:spPr>
          <a:xfrm>
            <a:off x="5478124" y="559477"/>
            <a:ext cx="5647076" cy="5475563"/>
          </a:xfrm>
        </p:spPr>
        <p:txBody>
          <a:bodyPr anchor="ctr">
            <a:normAutofit/>
          </a:bodyPr>
          <a:lstStyle/>
          <a:p>
            <a:pPr marL="0" marR="0" indent="0" fontAlgn="base">
              <a:lnSpc>
                <a:spcPct val="110000"/>
              </a:lnSpc>
              <a:spcBef>
                <a:spcPts val="600"/>
              </a:spcBef>
              <a:spcAft>
                <a:spcPts val="600"/>
              </a:spcAft>
              <a:buNone/>
            </a:pPr>
            <a:r>
              <a:rPr lang="en-US" sz="2000" b="1" dirty="0">
                <a:effectLst/>
                <a:ea typeface="Calibri" panose="020F0502020204030204" pitchFamily="34" charset="0"/>
              </a:rPr>
              <a:t>Act 2023-352, HB103:</a:t>
            </a:r>
          </a:p>
          <a:p>
            <a:pPr fontAlgn="base">
              <a:lnSpc>
                <a:spcPct val="110000"/>
              </a:lnSpc>
              <a:spcBef>
                <a:spcPts val="600"/>
              </a:spcBef>
              <a:spcAft>
                <a:spcPts val="600"/>
              </a:spcAft>
            </a:pPr>
            <a:r>
              <a:rPr lang="en-US" sz="2000" dirty="0">
                <a:ea typeface="Calibri" panose="020F0502020204030204" pitchFamily="34" charset="0"/>
              </a:rPr>
              <a:t>A</a:t>
            </a:r>
            <a:r>
              <a:rPr lang="en-US" sz="2000" dirty="0">
                <a:effectLst/>
                <a:ea typeface="Calibri" panose="020F0502020204030204" pitchFamily="34" charset="0"/>
              </a:rPr>
              <a:t>uthorizes public education employees to use up to eight weeks of sick leave </a:t>
            </a:r>
            <a:r>
              <a:rPr lang="en-US" sz="2000" u="sng" dirty="0">
                <a:effectLst/>
                <a:ea typeface="Calibri" panose="020F0502020204030204" pitchFamily="34" charset="0"/>
              </a:rPr>
              <a:t>to attend to an adopted child who is three years of age or younger </a:t>
            </a:r>
            <a:r>
              <a:rPr lang="en-US" sz="2000" dirty="0">
                <a:effectLst/>
                <a:ea typeface="Calibri" panose="020F0502020204030204" pitchFamily="34" charset="0"/>
              </a:rPr>
              <a:t>or attend to </a:t>
            </a:r>
            <a:r>
              <a:rPr lang="en-US" sz="2000" u="sng" dirty="0">
                <a:effectLst/>
                <a:ea typeface="Calibri" panose="020F0502020204030204" pitchFamily="34" charset="0"/>
              </a:rPr>
              <a:t>an ill child </a:t>
            </a:r>
            <a:r>
              <a:rPr lang="en-US" sz="2000" dirty="0">
                <a:effectLst/>
                <a:ea typeface="Calibri" panose="020F0502020204030204" pitchFamily="34" charset="0"/>
              </a:rPr>
              <a:t>in the care and custody of the employee </a:t>
            </a:r>
            <a:r>
              <a:rPr lang="en-US" sz="2000" u="sng" dirty="0">
                <a:effectLst/>
                <a:ea typeface="Calibri" panose="020F0502020204030204" pitchFamily="34" charset="0"/>
              </a:rPr>
              <a:t>for whom the employee has filed an adoption petition</a:t>
            </a:r>
            <a:r>
              <a:rPr lang="en-US" sz="2000" dirty="0">
                <a:effectLst/>
                <a:ea typeface="Calibri" panose="020F0502020204030204" pitchFamily="34" charset="0"/>
              </a:rPr>
              <a:t>. </a:t>
            </a:r>
          </a:p>
          <a:p>
            <a:pPr marL="0" marR="0" indent="0" fontAlgn="base">
              <a:lnSpc>
                <a:spcPct val="110000"/>
              </a:lnSpc>
              <a:spcBef>
                <a:spcPts val="600"/>
              </a:spcBef>
              <a:spcAft>
                <a:spcPts val="600"/>
              </a:spcAft>
              <a:buNone/>
            </a:pPr>
            <a:r>
              <a:rPr lang="en-US" sz="2000" dirty="0">
                <a:effectLst/>
                <a:ea typeface="Calibri" panose="020F0502020204030204" pitchFamily="34" charset="0"/>
              </a:rPr>
              <a:t>EFFECTIVE DATE: September 1, 2023</a:t>
            </a:r>
            <a:endParaRPr lang="en-US"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DAA4EFC-F01C-71D4-92E1-FBB9977AB5AF}"/>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44</a:t>
            </a:fld>
            <a:endParaRPr lang="en-US">
              <a:solidFill>
                <a:schemeClr val="tx1"/>
              </a:solidFill>
            </a:endParaRPr>
          </a:p>
        </p:txBody>
      </p:sp>
    </p:spTree>
    <p:extLst>
      <p:ext uri="{BB962C8B-B14F-4D97-AF65-F5344CB8AC3E}">
        <p14:creationId xmlns:p14="http://schemas.microsoft.com/office/powerpoint/2010/main" val="6932300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8B04433D-EC38-FE42-C99B-8B0596F0E413}"/>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Tyler’s Law (Monitoring of Special Education Classrooms)</a:t>
            </a:r>
          </a:p>
        </p:txBody>
      </p:sp>
      <p:sp>
        <p:nvSpPr>
          <p:cNvPr id="3" name="Content Placeholder 2">
            <a:extLst>
              <a:ext uri="{FF2B5EF4-FFF2-40B4-BE49-F238E27FC236}">
                <a16:creationId xmlns:a16="http://schemas.microsoft.com/office/drawing/2014/main" id="{B0E5420A-48A3-BC66-CE2E-DDFA7E5FD1F0}"/>
              </a:ext>
            </a:extLst>
          </p:cNvPr>
          <p:cNvSpPr>
            <a:spLocks noGrp="1"/>
          </p:cNvSpPr>
          <p:nvPr>
            <p:ph idx="1"/>
          </p:nvPr>
        </p:nvSpPr>
        <p:spPr>
          <a:xfrm>
            <a:off x="5478124" y="559477"/>
            <a:ext cx="5647076" cy="5475563"/>
          </a:xfrm>
        </p:spPr>
        <p:txBody>
          <a:bodyPr anchor="ctr">
            <a:normAutofit/>
          </a:bodyPr>
          <a:lstStyle/>
          <a:p>
            <a:pPr marL="0" marR="0" indent="0">
              <a:lnSpc>
                <a:spcPct val="110000"/>
              </a:lnSpc>
              <a:spcBef>
                <a:spcPts val="0"/>
              </a:spcBef>
              <a:spcAft>
                <a:spcPts val="800"/>
              </a:spcAft>
              <a:buNone/>
            </a:pPr>
            <a:r>
              <a:rPr lang="en-US" sz="1700" b="1" dirty="0">
                <a:effectLst/>
                <a:ea typeface="Calibri" panose="020F0502020204030204" pitchFamily="34" charset="0"/>
                <a:cs typeface="Times New Roman" panose="02020603050405020304" pitchFamily="18" charset="0"/>
              </a:rPr>
              <a:t>Act 2023-527, SB56:</a:t>
            </a:r>
          </a:p>
          <a:p>
            <a:pPr>
              <a:lnSpc>
                <a:spcPct val="110000"/>
              </a:lnSpc>
              <a:spcBef>
                <a:spcPts val="0"/>
              </a:spcBef>
              <a:spcAft>
                <a:spcPts val="800"/>
              </a:spcAft>
            </a:pPr>
            <a:r>
              <a:rPr lang="en-US" sz="1700" b="1" dirty="0">
                <a:effectLst/>
                <a:ea typeface="Calibri" panose="020F0502020204030204" pitchFamily="34" charset="0"/>
                <a:cs typeface="Times New Roman" panose="02020603050405020304" pitchFamily="18" charset="0"/>
              </a:rPr>
              <a:t> </a:t>
            </a:r>
            <a:r>
              <a:rPr lang="en-US" sz="1700" dirty="0">
                <a:ea typeface="Calibri" panose="020F0502020204030204" pitchFamily="34" charset="0"/>
                <a:cs typeface="Times New Roman" panose="02020603050405020304" pitchFamily="18" charset="0"/>
              </a:rPr>
              <a:t>P</a:t>
            </a:r>
            <a:r>
              <a:rPr lang="en-US" sz="1700" dirty="0">
                <a:effectLst/>
                <a:ea typeface="Calibri" panose="020F0502020204030204" pitchFamily="34" charset="0"/>
                <a:cs typeface="Times New Roman" panose="02020603050405020304" pitchFamily="18" charset="0"/>
              </a:rPr>
              <a:t>rovides that </a:t>
            </a:r>
            <a:r>
              <a:rPr lang="en-US" sz="1700" u="sng" dirty="0">
                <a:effectLst/>
                <a:ea typeface="Calibri" panose="020F0502020204030204" pitchFamily="34" charset="0"/>
                <a:cs typeface="Times New Roman" panose="02020603050405020304" pitchFamily="18" charset="0"/>
              </a:rPr>
              <a:t>if the funding to do so is available</a:t>
            </a:r>
            <a:r>
              <a:rPr lang="en-US" sz="1700" dirty="0">
                <a:effectLst/>
                <a:ea typeface="Calibri" panose="020F0502020204030204" pitchFamily="34" charset="0"/>
                <a:cs typeface="Times New Roman" panose="02020603050405020304" pitchFamily="18" charset="0"/>
              </a:rPr>
              <a:t>, local boards of education shall be required to install, maintain, and operate video cameras in self-contained classrooms in which at least half of the students receive special education services. </a:t>
            </a:r>
          </a:p>
          <a:p>
            <a:pPr>
              <a:lnSpc>
                <a:spcPct val="110000"/>
              </a:lnSpc>
              <a:spcBef>
                <a:spcPts val="0"/>
              </a:spcBef>
              <a:spcAft>
                <a:spcPts val="800"/>
              </a:spcAft>
            </a:pPr>
            <a:r>
              <a:rPr lang="en-US" sz="1700" dirty="0">
                <a:effectLst/>
                <a:ea typeface="Calibri" panose="020F0502020204030204" pitchFamily="34" charset="0"/>
                <a:cs typeface="Times New Roman" panose="02020603050405020304" pitchFamily="18" charset="0"/>
              </a:rPr>
              <a:t>If video cameras are used, the board of education must provide enough cameras to surveil all areas of the classroom during school hours and at any time a student is present.</a:t>
            </a:r>
          </a:p>
          <a:p>
            <a:pPr>
              <a:lnSpc>
                <a:spcPct val="110000"/>
              </a:lnSpc>
              <a:spcBef>
                <a:spcPts val="0"/>
              </a:spcBef>
              <a:spcAft>
                <a:spcPts val="800"/>
              </a:spcAft>
            </a:pPr>
            <a:r>
              <a:rPr lang="en-US" sz="1700" dirty="0">
                <a:effectLst/>
                <a:ea typeface="Calibri" panose="020F0502020204030204" pitchFamily="34" charset="0"/>
                <a:cs typeface="Times New Roman" panose="02020603050405020304" pitchFamily="18" charset="0"/>
              </a:rPr>
              <a:t>All recordings are </a:t>
            </a:r>
            <a:r>
              <a:rPr lang="en-US" sz="1700" u="sng" dirty="0">
                <a:effectLst/>
                <a:ea typeface="Calibri" panose="020F0502020204030204" pitchFamily="34" charset="0"/>
                <a:cs typeface="Times New Roman" panose="02020603050405020304" pitchFamily="18" charset="0"/>
              </a:rPr>
              <a:t>confidential</a:t>
            </a:r>
            <a:r>
              <a:rPr lang="en-US" sz="1700" dirty="0">
                <a:effectLst/>
                <a:ea typeface="Calibri" panose="020F0502020204030204" pitchFamily="34" charset="0"/>
                <a:cs typeface="Times New Roman" panose="02020603050405020304" pitchFamily="18" charset="0"/>
              </a:rPr>
              <a:t> and shall only be released or viewed by certain individuals in the event of </a:t>
            </a:r>
            <a:r>
              <a:rPr lang="en-US" sz="1700" u="sng" dirty="0">
                <a:effectLst/>
                <a:ea typeface="Calibri" panose="020F0502020204030204" pitchFamily="34" charset="0"/>
                <a:cs typeface="Times New Roman" panose="02020603050405020304" pitchFamily="18" charset="0"/>
              </a:rPr>
              <a:t>an incident of alleged abuse, neglect, harassment, or other inappropriate behavior</a:t>
            </a:r>
            <a:r>
              <a:rPr lang="en-US" sz="1700" dirty="0">
                <a:effectLst/>
                <a:ea typeface="Calibri" panose="020F0502020204030204" pitchFamily="34" charset="0"/>
                <a:cs typeface="Times New Roman" panose="02020603050405020304" pitchFamily="18" charset="0"/>
              </a:rPr>
              <a:t>, and if the board conceals the identity of any student not involved in the incident.</a:t>
            </a:r>
          </a:p>
          <a:p>
            <a:pPr>
              <a:lnSpc>
                <a:spcPct val="110000"/>
              </a:lnSpc>
              <a:spcBef>
                <a:spcPts val="0"/>
              </a:spcBef>
              <a:spcAft>
                <a:spcPts val="800"/>
              </a:spcAft>
            </a:pPr>
            <a:r>
              <a:rPr lang="en-US" sz="1700" dirty="0">
                <a:ea typeface="Calibri" panose="020F0502020204030204" pitchFamily="34" charset="0"/>
                <a:cs typeface="Times New Roman" panose="02020603050405020304" pitchFamily="18" charset="0"/>
              </a:rPr>
              <a:t>P</a:t>
            </a:r>
            <a:r>
              <a:rPr lang="en-US" sz="1700" dirty="0">
                <a:effectLst/>
                <a:ea typeface="Calibri" panose="020F0502020204030204" pitchFamily="34" charset="0"/>
                <a:cs typeface="Times New Roman" panose="02020603050405020304" pitchFamily="18" charset="0"/>
              </a:rPr>
              <a:t>rohibits the use of recordings for routine teacher evaluations or regular monitoring of a classroom, including via live stream. </a:t>
            </a:r>
          </a:p>
          <a:p>
            <a:pPr marL="0" marR="0" indent="0">
              <a:lnSpc>
                <a:spcPct val="110000"/>
              </a:lnSpc>
              <a:spcBef>
                <a:spcPts val="0"/>
              </a:spcBef>
              <a:spcAft>
                <a:spcPts val="800"/>
              </a:spcAft>
              <a:buNone/>
            </a:pPr>
            <a:r>
              <a:rPr lang="en-US" sz="1700" dirty="0">
                <a:effectLst/>
                <a:ea typeface="Calibri" panose="020F0502020204030204" pitchFamily="34" charset="0"/>
                <a:cs typeface="Times New Roman" panose="02020603050405020304" pitchFamily="18" charset="0"/>
              </a:rPr>
              <a:t>EFFECTIVE DATE: September 1, 2023</a:t>
            </a:r>
          </a:p>
        </p:txBody>
      </p:sp>
      <p:sp>
        <p:nvSpPr>
          <p:cNvPr id="4" name="Slide Number Placeholder 3">
            <a:extLst>
              <a:ext uri="{FF2B5EF4-FFF2-40B4-BE49-F238E27FC236}">
                <a16:creationId xmlns:a16="http://schemas.microsoft.com/office/drawing/2014/main" id="{614E2645-CCCD-BC1D-9C63-8E9AA8B1C916}"/>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45</a:t>
            </a:fld>
            <a:endParaRPr lang="en-US">
              <a:solidFill>
                <a:schemeClr val="tx1"/>
              </a:solidFill>
            </a:endParaRPr>
          </a:p>
        </p:txBody>
      </p:sp>
    </p:spTree>
    <p:extLst>
      <p:ext uri="{BB962C8B-B14F-4D97-AF65-F5344CB8AC3E}">
        <p14:creationId xmlns:p14="http://schemas.microsoft.com/office/powerpoint/2010/main" val="36528942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Family law</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46</a:t>
            </a:fld>
            <a:endParaRPr lang="en-US" sz="1000">
              <a:solidFill>
                <a:schemeClr val="tx1"/>
              </a:solidFill>
            </a:endParaRPr>
          </a:p>
        </p:txBody>
      </p:sp>
    </p:spTree>
    <p:extLst>
      <p:ext uri="{BB962C8B-B14F-4D97-AF65-F5344CB8AC3E}">
        <p14:creationId xmlns:p14="http://schemas.microsoft.com/office/powerpoint/2010/main" val="4707862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FD7BC3D5-DE16-1D8F-104C-810B82FF19FF}"/>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Alabama Adoption Code</a:t>
            </a:r>
          </a:p>
        </p:txBody>
      </p:sp>
      <p:sp>
        <p:nvSpPr>
          <p:cNvPr id="3" name="Content Placeholder 2">
            <a:extLst>
              <a:ext uri="{FF2B5EF4-FFF2-40B4-BE49-F238E27FC236}">
                <a16:creationId xmlns:a16="http://schemas.microsoft.com/office/drawing/2014/main" id="{42B1E140-9437-43C1-E0F0-28046047368A}"/>
              </a:ext>
            </a:extLst>
          </p:cNvPr>
          <p:cNvSpPr>
            <a:spLocks noGrp="1"/>
          </p:cNvSpPr>
          <p:nvPr>
            <p:ph idx="1"/>
          </p:nvPr>
        </p:nvSpPr>
        <p:spPr>
          <a:xfrm>
            <a:off x="5478124" y="559477"/>
            <a:ext cx="5647076" cy="5475563"/>
          </a:xfrm>
        </p:spPr>
        <p:txBody>
          <a:bodyPr anchor="ctr">
            <a:normAutofit fontScale="85000" lnSpcReduction="10000"/>
          </a:bodyPr>
          <a:lstStyle/>
          <a:p>
            <a:pPr marL="0" marR="0" indent="0">
              <a:lnSpc>
                <a:spcPct val="110000"/>
              </a:lnSpc>
              <a:spcBef>
                <a:spcPts val="600"/>
              </a:spcBef>
              <a:spcAft>
                <a:spcPts val="600"/>
              </a:spcAft>
              <a:buNone/>
            </a:pPr>
            <a:r>
              <a:rPr lang="en-US" sz="2100" b="1" dirty="0">
                <a:effectLst/>
                <a:ea typeface="Times New Roman" panose="02020603050405020304" pitchFamily="18" charset="0"/>
                <a:cs typeface="Times New Roman" panose="02020603050405020304" pitchFamily="18" charset="0"/>
              </a:rPr>
              <a:t>Act 2023-92, HB101:</a:t>
            </a:r>
          </a:p>
          <a:p>
            <a:pPr>
              <a:lnSpc>
                <a:spcPct val="110000"/>
              </a:lnSpc>
              <a:spcBef>
                <a:spcPts val="600"/>
              </a:spcBef>
              <a:spcAft>
                <a:spcPts val="600"/>
              </a:spcAft>
            </a:pPr>
            <a:r>
              <a:rPr lang="en-US" sz="1800" dirty="0">
                <a:ea typeface="Times New Roman" panose="02020603050405020304" pitchFamily="18" charset="0"/>
                <a:cs typeface="Times New Roman" panose="02020603050405020304" pitchFamily="18" charset="0"/>
              </a:rPr>
              <a:t>R</a:t>
            </a:r>
            <a:r>
              <a:rPr lang="en-US" sz="1800" dirty="0">
                <a:effectLst/>
                <a:ea typeface="Times New Roman" panose="02020603050405020304" pitchFamily="18" charset="0"/>
                <a:cs typeface="Times New Roman" panose="02020603050405020304" pitchFamily="18" charset="0"/>
              </a:rPr>
              <a:t>epeals the Alabama Adoption Code and replaces it with the </a:t>
            </a:r>
            <a:r>
              <a:rPr lang="en-US" sz="1800" u="sng" dirty="0">
                <a:effectLst/>
                <a:ea typeface="Times New Roman" panose="02020603050405020304" pitchFamily="18" charset="0"/>
                <a:cs typeface="Times New Roman" panose="02020603050405020304" pitchFamily="18" charset="0"/>
              </a:rPr>
              <a:t>Alabama Minor Adoption Code</a:t>
            </a:r>
            <a:r>
              <a:rPr lang="en-US" sz="1800" dirty="0">
                <a:effectLst/>
                <a:ea typeface="Times New Roman" panose="02020603050405020304" pitchFamily="18" charset="0"/>
                <a:cs typeface="Times New Roman" panose="02020603050405020304" pitchFamily="18" charset="0"/>
              </a:rPr>
              <a:t> (Chapter 10E of Title 26) and the </a:t>
            </a:r>
            <a:r>
              <a:rPr lang="en-US" sz="1800" u="sng" dirty="0">
                <a:effectLst/>
                <a:ea typeface="Times New Roman" panose="02020603050405020304" pitchFamily="18" charset="0"/>
                <a:cs typeface="Times New Roman" panose="02020603050405020304" pitchFamily="18" charset="0"/>
              </a:rPr>
              <a:t>Alabama Adult Adoption Code</a:t>
            </a:r>
            <a:r>
              <a:rPr lang="en-US" sz="1800" u="sng" dirty="0">
                <a:ea typeface="Times New Roman" panose="02020603050405020304" pitchFamily="18" charset="0"/>
                <a:cs typeface="Times New Roman" panose="02020603050405020304" pitchFamily="18" charset="0"/>
              </a:rPr>
              <a:t> </a:t>
            </a:r>
            <a:r>
              <a:rPr lang="en-US" sz="1800" dirty="0">
                <a:ea typeface="Times New Roman" panose="02020603050405020304" pitchFamily="18" charset="0"/>
                <a:cs typeface="Times New Roman" panose="02020603050405020304" pitchFamily="18" charset="0"/>
              </a:rPr>
              <a:t>(Chapter 10F of Title 26)</a:t>
            </a:r>
            <a:r>
              <a:rPr lang="en-US" sz="1800" dirty="0">
                <a:effectLst/>
                <a:ea typeface="Times New Roman" panose="02020603050405020304" pitchFamily="18" charset="0"/>
                <a:cs typeface="Times New Roman" panose="02020603050405020304" pitchFamily="18" charset="0"/>
              </a:rPr>
              <a:t> to: </a:t>
            </a:r>
          </a:p>
          <a:p>
            <a:pPr lvl="1">
              <a:lnSpc>
                <a:spcPct val="110000"/>
              </a:lnSpc>
              <a:spcBef>
                <a:spcPts val="0"/>
              </a:spcBef>
              <a:spcAft>
                <a:spcPts val="600"/>
              </a:spcAft>
            </a:pPr>
            <a:r>
              <a:rPr lang="en-US" sz="1900" dirty="0">
                <a:effectLst/>
                <a:ea typeface="Times New Roman" panose="02020603050405020304" pitchFamily="18" charset="0"/>
                <a:cs typeface="Times New Roman" panose="02020603050405020304" pitchFamily="18" charset="0"/>
              </a:rPr>
              <a:t>Provide jurisdictional and procedural requirements relating to adoptions and adoption contests.</a:t>
            </a:r>
          </a:p>
          <a:p>
            <a:pPr lvl="1">
              <a:lnSpc>
                <a:spcPct val="110000"/>
              </a:lnSpc>
              <a:spcBef>
                <a:spcPts val="0"/>
              </a:spcBef>
              <a:spcAft>
                <a:spcPts val="600"/>
              </a:spcAft>
            </a:pPr>
            <a:r>
              <a:rPr lang="en-US" sz="1900" dirty="0">
                <a:effectLst/>
                <a:ea typeface="Times New Roman" panose="02020603050405020304" pitchFamily="18" charset="0"/>
                <a:cs typeface="Times New Roman" panose="02020603050405020304" pitchFamily="18" charset="0"/>
              </a:rPr>
              <a:t>Provide for the communication of courts handling adoption-related proceedings.</a:t>
            </a:r>
          </a:p>
          <a:p>
            <a:pPr lvl="1">
              <a:lnSpc>
                <a:spcPct val="110000"/>
              </a:lnSpc>
              <a:spcBef>
                <a:spcPts val="0"/>
              </a:spcBef>
              <a:spcAft>
                <a:spcPts val="600"/>
              </a:spcAft>
            </a:pPr>
            <a:r>
              <a:rPr lang="en-US" sz="1900" dirty="0">
                <a:ea typeface="Times New Roman" panose="02020603050405020304" pitchFamily="18" charset="0"/>
                <a:cs typeface="Times New Roman" panose="02020603050405020304" pitchFamily="18" charset="0"/>
              </a:rPr>
              <a:t>P</a:t>
            </a:r>
            <a:r>
              <a:rPr lang="en-US" sz="1900" dirty="0">
                <a:effectLst/>
                <a:ea typeface="Times New Roman" panose="02020603050405020304" pitchFamily="18" charset="0"/>
                <a:cs typeface="Times New Roman" panose="02020603050405020304" pitchFamily="18" charset="0"/>
              </a:rPr>
              <a:t>rovide that certain individuals must consent to an adoption and provide limitations as to when consent may be withdrawn.</a:t>
            </a:r>
          </a:p>
          <a:p>
            <a:pPr lvl="1">
              <a:lnSpc>
                <a:spcPct val="110000"/>
              </a:lnSpc>
              <a:spcBef>
                <a:spcPts val="0"/>
              </a:spcBef>
              <a:spcAft>
                <a:spcPts val="600"/>
              </a:spcAft>
            </a:pPr>
            <a:r>
              <a:rPr lang="en-US" sz="1900" dirty="0">
                <a:ea typeface="Times New Roman" panose="02020603050405020304" pitchFamily="18" charset="0"/>
                <a:cs typeface="Times New Roman" panose="02020603050405020304" pitchFamily="18" charset="0"/>
              </a:rPr>
              <a:t>P</a:t>
            </a:r>
            <a:r>
              <a:rPr lang="en-US" sz="1900" dirty="0">
                <a:effectLst/>
                <a:ea typeface="Times New Roman" panose="02020603050405020304" pitchFamily="18" charset="0"/>
                <a:cs typeface="Times New Roman" panose="02020603050405020304" pitchFamily="18" charset="0"/>
              </a:rPr>
              <a:t>rovide for investigative requirements for the adoption of a minor.</a:t>
            </a:r>
          </a:p>
          <a:p>
            <a:pPr lvl="1">
              <a:lnSpc>
                <a:spcPct val="110000"/>
              </a:lnSpc>
              <a:spcBef>
                <a:spcPts val="0"/>
              </a:spcBef>
              <a:spcAft>
                <a:spcPts val="600"/>
              </a:spcAft>
            </a:pPr>
            <a:r>
              <a:rPr lang="en-US" sz="1900" dirty="0">
                <a:ea typeface="Times New Roman" panose="02020603050405020304" pitchFamily="18" charset="0"/>
                <a:cs typeface="Times New Roman" panose="02020603050405020304" pitchFamily="18" charset="0"/>
              </a:rPr>
              <a:t>C</a:t>
            </a:r>
            <a:r>
              <a:rPr lang="en-US" sz="1900" dirty="0">
                <a:effectLst/>
                <a:ea typeface="Times New Roman" panose="02020603050405020304" pitchFamily="18" charset="0"/>
                <a:cs typeface="Times New Roman" panose="02020603050405020304" pitchFamily="18" charset="0"/>
              </a:rPr>
              <a:t>larify procedures for a relative or stepparent to adopt a minor. </a:t>
            </a:r>
          </a:p>
          <a:p>
            <a:pPr lvl="1">
              <a:lnSpc>
                <a:spcPct val="110000"/>
              </a:lnSpc>
              <a:spcBef>
                <a:spcPts val="0"/>
              </a:spcBef>
              <a:spcAft>
                <a:spcPts val="600"/>
              </a:spcAft>
            </a:pPr>
            <a:r>
              <a:rPr lang="en-US" sz="1900" dirty="0">
                <a:ea typeface="Times New Roman" panose="02020603050405020304" pitchFamily="18" charset="0"/>
                <a:cs typeface="Times New Roman" panose="02020603050405020304" pitchFamily="18" charset="0"/>
              </a:rPr>
              <a:t>P</a:t>
            </a:r>
            <a:r>
              <a:rPr lang="en-US" sz="1900" dirty="0">
                <a:effectLst/>
                <a:ea typeface="Times New Roman" panose="02020603050405020304" pitchFamily="18" charset="0"/>
                <a:cs typeface="Times New Roman" panose="02020603050405020304" pitchFamily="18" charset="0"/>
              </a:rPr>
              <a:t>rovide procedures to adopt an adult, including that an investigation is not required for the adoption of an adult.</a:t>
            </a:r>
          </a:p>
          <a:p>
            <a:pPr lvl="1">
              <a:lnSpc>
                <a:spcPct val="110000"/>
              </a:lnSpc>
              <a:spcBef>
                <a:spcPts val="0"/>
              </a:spcBef>
              <a:spcAft>
                <a:spcPts val="600"/>
              </a:spcAft>
            </a:pPr>
            <a:r>
              <a:rPr lang="en-US" sz="1900" dirty="0">
                <a:ea typeface="Times New Roman" panose="02020603050405020304" pitchFamily="18" charset="0"/>
                <a:cs typeface="Times New Roman" panose="02020603050405020304" pitchFamily="18" charset="0"/>
              </a:rPr>
              <a:t>P</a:t>
            </a:r>
            <a:r>
              <a:rPr lang="en-US" sz="1900" dirty="0">
                <a:effectLst/>
                <a:ea typeface="Times New Roman" panose="02020603050405020304" pitchFamily="18" charset="0"/>
                <a:cs typeface="Times New Roman" panose="02020603050405020304" pitchFamily="18" charset="0"/>
              </a:rPr>
              <a:t>rovides procedures related to adoption records.</a:t>
            </a:r>
          </a:p>
          <a:p>
            <a:pPr marL="0" marR="0" indent="0">
              <a:lnSpc>
                <a:spcPct val="110000"/>
              </a:lnSpc>
              <a:spcBef>
                <a:spcPts val="600"/>
              </a:spcBef>
              <a:spcAft>
                <a:spcPts val="600"/>
              </a:spcAft>
              <a:buNone/>
            </a:pPr>
            <a:r>
              <a:rPr lang="en-US" sz="1800" dirty="0">
                <a:effectLst/>
                <a:ea typeface="Times New Roman" panose="02020603050405020304" pitchFamily="18" charset="0"/>
                <a:cs typeface="Times New Roman" panose="02020603050405020304" pitchFamily="18" charset="0"/>
              </a:rPr>
              <a:t>EFFECTIVE DATE: </a:t>
            </a:r>
            <a:r>
              <a:rPr lang="en-US" sz="1800" u="sng" dirty="0">
                <a:effectLst/>
                <a:ea typeface="Times New Roman" panose="02020603050405020304" pitchFamily="18" charset="0"/>
                <a:cs typeface="Times New Roman" panose="02020603050405020304" pitchFamily="18" charset="0"/>
              </a:rPr>
              <a:t>January 1, 2024</a:t>
            </a:r>
            <a:endParaRPr lang="en-US" sz="1800" u="sng"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A4A77A-46B3-EE73-FAEA-740F6BF04553}"/>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47</a:t>
            </a:fld>
            <a:endParaRPr lang="en-US">
              <a:solidFill>
                <a:schemeClr val="tx1"/>
              </a:solidFill>
            </a:endParaRPr>
          </a:p>
        </p:txBody>
      </p:sp>
    </p:spTree>
    <p:extLst>
      <p:ext uri="{BB962C8B-B14F-4D97-AF65-F5344CB8AC3E}">
        <p14:creationId xmlns:p14="http://schemas.microsoft.com/office/powerpoint/2010/main" val="19740800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AFB6D208-6463-4CE6-51D1-88DA0A0134CE}"/>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The Colby Act (Supported Decision-Making Agreements)</a:t>
            </a:r>
          </a:p>
        </p:txBody>
      </p:sp>
      <p:sp>
        <p:nvSpPr>
          <p:cNvPr id="3" name="Content Placeholder 2">
            <a:extLst>
              <a:ext uri="{FF2B5EF4-FFF2-40B4-BE49-F238E27FC236}">
                <a16:creationId xmlns:a16="http://schemas.microsoft.com/office/drawing/2014/main" id="{329C145F-B19D-6C7A-5898-DFE54308CB78}"/>
              </a:ext>
            </a:extLst>
          </p:cNvPr>
          <p:cNvSpPr>
            <a:spLocks noGrp="1"/>
          </p:cNvSpPr>
          <p:nvPr>
            <p:ph idx="1"/>
          </p:nvPr>
        </p:nvSpPr>
        <p:spPr>
          <a:xfrm>
            <a:off x="5478124" y="559477"/>
            <a:ext cx="5647076" cy="5475563"/>
          </a:xfrm>
        </p:spPr>
        <p:txBody>
          <a:bodyPr anchor="ctr">
            <a:normAutofit fontScale="92500" lnSpcReduction="10000"/>
          </a:bodyPr>
          <a:lstStyle/>
          <a:p>
            <a:pPr marL="0" marR="0" indent="0">
              <a:lnSpc>
                <a:spcPct val="110000"/>
              </a:lnSpc>
              <a:spcBef>
                <a:spcPts val="0"/>
              </a:spcBef>
              <a:spcAft>
                <a:spcPts val="800"/>
              </a:spcAft>
              <a:buNone/>
            </a:pPr>
            <a:r>
              <a:rPr lang="en-US" sz="1900" b="1" dirty="0">
                <a:effectLst/>
                <a:ea typeface="Calibri" panose="020F0502020204030204" pitchFamily="34" charset="0"/>
                <a:cs typeface="Times New Roman" panose="02020603050405020304" pitchFamily="18" charset="0"/>
              </a:rPr>
              <a:t>Act 2023-134, SB55:</a:t>
            </a:r>
          </a:p>
          <a:p>
            <a:pPr>
              <a:lnSpc>
                <a:spcPct val="110000"/>
              </a:lnSpc>
              <a:spcBef>
                <a:spcPts val="0"/>
              </a:spcBef>
              <a:spcAft>
                <a:spcPts val="800"/>
              </a:spcAft>
            </a:pPr>
            <a:r>
              <a:rPr lang="en-US" sz="1900" dirty="0">
                <a:effectLst/>
                <a:ea typeface="Calibri" panose="020F0502020204030204" pitchFamily="34" charset="0"/>
                <a:cs typeface="Times New Roman" panose="02020603050405020304" pitchFamily="18" charset="0"/>
              </a:rPr>
              <a:t> Provides conditions by which an adult may enter into a </a:t>
            </a:r>
            <a:r>
              <a:rPr lang="en-US" sz="1900" u="sng" dirty="0">
                <a:effectLst/>
                <a:ea typeface="Calibri" panose="020F0502020204030204" pitchFamily="34" charset="0"/>
                <a:cs typeface="Times New Roman" panose="02020603050405020304" pitchFamily="18" charset="0"/>
              </a:rPr>
              <a:t>supported decision-making agreement </a:t>
            </a:r>
            <a:r>
              <a:rPr lang="en-US" sz="1900" dirty="0">
                <a:effectLst/>
                <a:ea typeface="Calibri" panose="020F0502020204030204" pitchFamily="34" charset="0"/>
                <a:cs typeface="Times New Roman" panose="02020603050405020304" pitchFamily="18" charset="0"/>
              </a:rPr>
              <a:t>as an </a:t>
            </a:r>
            <a:r>
              <a:rPr lang="en-US" sz="1900" u="sng" dirty="0">
                <a:effectLst/>
                <a:ea typeface="Calibri" panose="020F0502020204030204" pitchFamily="34" charset="0"/>
                <a:cs typeface="Times New Roman" panose="02020603050405020304" pitchFamily="18" charset="0"/>
              </a:rPr>
              <a:t>alternative to a guardianship or conservatorship</a:t>
            </a:r>
            <a:r>
              <a:rPr lang="en-US" sz="1900" dirty="0">
                <a:effectLst/>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sz="1900" dirty="0">
                <a:effectLst/>
                <a:ea typeface="Calibri" panose="020F0502020204030204" pitchFamily="34" charset="0"/>
                <a:cs typeface="Times New Roman" panose="02020603050405020304" pitchFamily="18" charset="0"/>
              </a:rPr>
              <a:t>Provides for the contents and scope of a supported decision-making agreement and provides a model form. </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S</a:t>
            </a:r>
            <a:r>
              <a:rPr lang="en-US" sz="1900" dirty="0">
                <a:effectLst/>
                <a:ea typeface="Calibri" panose="020F0502020204030204" pitchFamily="34" charset="0"/>
                <a:cs typeface="Times New Roman" panose="02020603050405020304" pitchFamily="18" charset="0"/>
              </a:rPr>
              <a:t>ets requirements for a supporter of an adult with a supported decision-making agreement and prohibits a supporter from exerting undue influence, receiving compensation for his or her services, or obtaining information about the adult without the adult’s consent</a:t>
            </a:r>
            <a:r>
              <a:rPr lang="en-US" sz="1900" dirty="0">
                <a:ea typeface="Calibri" panose="020F0502020204030204" pitchFamily="34" charset="0"/>
                <a:cs typeface="Times New Roman" panose="02020603050405020304" pitchFamily="18" charset="0"/>
              </a:rPr>
              <a:t>.</a:t>
            </a:r>
            <a:endParaRPr lang="en-US" sz="1900" dirty="0">
              <a:effectLst/>
              <a:ea typeface="Calibri" panose="020F0502020204030204" pitchFamily="34" charset="0"/>
              <a:cs typeface="Times New Roman" panose="02020603050405020304" pitchFamily="18" charset="0"/>
            </a:endParaRP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P</a:t>
            </a:r>
            <a:r>
              <a:rPr lang="en-US" sz="1900" dirty="0">
                <a:effectLst/>
                <a:ea typeface="Calibri" panose="020F0502020204030204" pitchFamily="34" charset="0"/>
                <a:cs typeface="Times New Roman" panose="02020603050405020304" pitchFamily="18" charset="0"/>
              </a:rPr>
              <a:t>rovides for the termination and revocation of a supported decision-making agreement.</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R</a:t>
            </a:r>
            <a:r>
              <a:rPr lang="en-US" sz="1900" dirty="0">
                <a:effectLst/>
                <a:ea typeface="Calibri" panose="020F0502020204030204" pitchFamily="34" charset="0"/>
                <a:cs typeface="Times New Roman" panose="02020603050405020304" pitchFamily="18" charset="0"/>
              </a:rPr>
              <a:t>equires mandatory reporting if an individual suspects an adult with a supported decision-making agreement is being abused, neglected, or exploited.</a:t>
            </a:r>
          </a:p>
          <a:p>
            <a:pPr marL="0" marR="0" indent="0">
              <a:lnSpc>
                <a:spcPct val="110000"/>
              </a:lnSpc>
              <a:spcBef>
                <a:spcPts val="0"/>
              </a:spcBef>
              <a:spcAft>
                <a:spcPts val="800"/>
              </a:spcAft>
              <a:buNone/>
            </a:pPr>
            <a:r>
              <a:rPr lang="en-US" sz="1900" dirty="0">
                <a:effectLst/>
                <a:ea typeface="Calibri" panose="020F0502020204030204" pitchFamily="34" charset="0"/>
                <a:cs typeface="Times New Roman" panose="02020603050405020304" pitchFamily="18" charset="0"/>
              </a:rPr>
              <a:t>EFFECTIVE DATE: August 1, 2023</a:t>
            </a:r>
          </a:p>
        </p:txBody>
      </p:sp>
      <p:sp>
        <p:nvSpPr>
          <p:cNvPr id="4" name="Slide Number Placeholder 3">
            <a:extLst>
              <a:ext uri="{FF2B5EF4-FFF2-40B4-BE49-F238E27FC236}">
                <a16:creationId xmlns:a16="http://schemas.microsoft.com/office/drawing/2014/main" id="{A9F20201-7CEF-71DA-6E0D-DADFDE8A98F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48</a:t>
            </a:fld>
            <a:endParaRPr lang="en-US">
              <a:solidFill>
                <a:schemeClr val="tx1"/>
              </a:solidFill>
            </a:endParaRPr>
          </a:p>
        </p:txBody>
      </p:sp>
    </p:spTree>
    <p:extLst>
      <p:ext uri="{BB962C8B-B14F-4D97-AF65-F5344CB8AC3E}">
        <p14:creationId xmlns:p14="http://schemas.microsoft.com/office/powerpoint/2010/main" val="936033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5702E4A1-1B8D-3457-FCC0-6543994C98C7}"/>
              </a:ext>
            </a:extLst>
          </p:cNvPr>
          <p:cNvSpPr>
            <a:spLocks noGrp="1"/>
          </p:cNvSpPr>
          <p:nvPr>
            <p:ph type="title"/>
          </p:nvPr>
        </p:nvSpPr>
        <p:spPr>
          <a:xfrm>
            <a:off x="503735" y="248823"/>
            <a:ext cx="10998557" cy="1527078"/>
          </a:xfrm>
        </p:spPr>
        <p:txBody>
          <a:bodyPr>
            <a:normAutofit/>
          </a:bodyPr>
          <a:lstStyle/>
          <a:p>
            <a:pPr algn="ctr"/>
            <a:r>
              <a:rPr lang="en-US" dirty="0"/>
              <a:t>Example of Supported Decision-Making Agreement</a:t>
            </a:r>
          </a:p>
        </p:txBody>
      </p:sp>
      <p:sp>
        <p:nvSpPr>
          <p:cNvPr id="3" name="Content Placeholder 2">
            <a:extLst>
              <a:ext uri="{FF2B5EF4-FFF2-40B4-BE49-F238E27FC236}">
                <a16:creationId xmlns:a16="http://schemas.microsoft.com/office/drawing/2014/main" id="{02E34FC5-E434-D254-1190-794A407A368B}"/>
              </a:ext>
            </a:extLst>
          </p:cNvPr>
          <p:cNvSpPr>
            <a:spLocks noGrp="1"/>
          </p:cNvSpPr>
          <p:nvPr>
            <p:ph idx="1"/>
          </p:nvPr>
        </p:nvSpPr>
        <p:spPr>
          <a:xfrm>
            <a:off x="386366" y="1389888"/>
            <a:ext cx="11233297" cy="4831285"/>
          </a:xfrm>
        </p:spPr>
        <p:txBody>
          <a:bodyPr>
            <a:normAutofit lnSpcReduction="10000"/>
          </a:bodyPr>
          <a:lstStyle/>
          <a:p>
            <a:pPr marL="0" indent="0">
              <a:lnSpc>
                <a:spcPct val="110000"/>
              </a:lnSpc>
              <a:buNone/>
            </a:pPr>
            <a:r>
              <a:rPr lang="en-US" sz="1600" dirty="0"/>
              <a:t>I, </a:t>
            </a:r>
            <a:r>
              <a:rPr lang="en-US" sz="1600" dirty="0">
                <a:highlight>
                  <a:srgbClr val="FFFF00"/>
                </a:highlight>
              </a:rPr>
              <a:t>__________________________ (Name of Principal)</a:t>
            </a:r>
            <a:r>
              <a:rPr lang="en-US" sz="1600" dirty="0"/>
              <a:t>, make this supported decision-making agreement to choose supporters to help me make decisions. I am choosing to make this agreement. I may end this agreement at any time. These supporters DO NOT make decisions for me. They give me information, for myself. </a:t>
            </a:r>
          </a:p>
          <a:p>
            <a:pPr marL="0" indent="0">
              <a:lnSpc>
                <a:spcPct val="110000"/>
              </a:lnSpc>
              <a:buNone/>
            </a:pPr>
            <a:r>
              <a:rPr lang="en-US" sz="1600" dirty="0"/>
              <a:t>DESIGNATION OF SUPPORTERS </a:t>
            </a:r>
          </a:p>
          <a:p>
            <a:pPr marL="0" indent="0">
              <a:lnSpc>
                <a:spcPct val="110000"/>
              </a:lnSpc>
              <a:buNone/>
            </a:pPr>
            <a:r>
              <a:rPr lang="en-US" sz="1600" dirty="0">
                <a:highlight>
                  <a:srgbClr val="FFFF00"/>
                </a:highlight>
              </a:rPr>
              <a:t>HEALTH CARE </a:t>
            </a:r>
          </a:p>
          <a:p>
            <a:pPr marL="0" indent="0">
              <a:lnSpc>
                <a:spcPct val="110000"/>
              </a:lnSpc>
              <a:buNone/>
            </a:pPr>
            <a:r>
              <a:rPr lang="en-US" sz="1600" dirty="0"/>
              <a:t>I </a:t>
            </a:r>
            <a:r>
              <a:rPr lang="en-US" sz="1600" dirty="0">
                <a:highlight>
                  <a:srgbClr val="FFFF00"/>
                </a:highlight>
              </a:rPr>
              <a:t>DO / DO NOT </a:t>
            </a:r>
            <a:r>
              <a:rPr lang="en-US" sz="1600" dirty="0"/>
              <a:t>(check one) want help with </a:t>
            </a:r>
            <a:r>
              <a:rPr lang="en-US" sz="1600" dirty="0">
                <a:highlight>
                  <a:srgbClr val="FFFF00"/>
                </a:highlight>
              </a:rPr>
              <a:t>health care</a:t>
            </a:r>
            <a:r>
              <a:rPr lang="en-US" sz="1600" dirty="0"/>
              <a:t>.</a:t>
            </a:r>
          </a:p>
          <a:p>
            <a:pPr marL="0" indent="0">
              <a:lnSpc>
                <a:spcPct val="110000"/>
              </a:lnSpc>
              <a:buNone/>
            </a:pPr>
            <a:r>
              <a:rPr lang="en-US" sz="1600" dirty="0"/>
              <a:t>I want the following people to be my supporters and help me with my health care decisions:  </a:t>
            </a:r>
          </a:p>
          <a:p>
            <a:pPr marL="0" indent="0">
              <a:lnSpc>
                <a:spcPct val="110000"/>
              </a:lnSpc>
              <a:buNone/>
            </a:pPr>
            <a:r>
              <a:rPr lang="en-US" sz="1600" dirty="0">
                <a:highlight>
                  <a:srgbClr val="FFFF00"/>
                </a:highlight>
              </a:rPr>
              <a:t>Name of Supporter: _________________________</a:t>
            </a:r>
          </a:p>
          <a:p>
            <a:pPr marL="0" indent="0">
              <a:lnSpc>
                <a:spcPct val="110000"/>
              </a:lnSpc>
              <a:buNone/>
            </a:pPr>
            <a:r>
              <a:rPr lang="en-US" sz="1600" dirty="0">
                <a:highlight>
                  <a:srgbClr val="FFFF00"/>
                </a:highlight>
              </a:rPr>
              <a:t>Relationship to Principal: ________________________</a:t>
            </a:r>
          </a:p>
          <a:p>
            <a:pPr marL="0" indent="0">
              <a:lnSpc>
                <a:spcPct val="110000"/>
              </a:lnSpc>
              <a:buNone/>
            </a:pPr>
            <a:r>
              <a:rPr lang="en-US" sz="1600" dirty="0"/>
              <a:t>(Repeat as needed for each supporter.)</a:t>
            </a:r>
          </a:p>
          <a:p>
            <a:pPr marL="0" indent="0">
              <a:lnSpc>
                <a:spcPct val="110000"/>
              </a:lnSpc>
              <a:buNone/>
            </a:pPr>
            <a:r>
              <a:rPr lang="en-US" sz="1600" dirty="0"/>
              <a:t>I, </a:t>
            </a:r>
            <a:r>
              <a:rPr lang="en-US" sz="1600" dirty="0">
                <a:highlight>
                  <a:srgbClr val="FFFF00"/>
                </a:highlight>
              </a:rPr>
              <a:t>_____________________________(Name of Principal), </a:t>
            </a:r>
            <a:r>
              <a:rPr lang="en-US" sz="1600" dirty="0"/>
              <a:t>allow these supporters to help me make decisions about my physical and mental health. These people do not make decisions for me they help me make decisions myself. </a:t>
            </a:r>
          </a:p>
          <a:p>
            <a:pPr marL="0" indent="0">
              <a:lnSpc>
                <a:spcPct val="110000"/>
              </a:lnSpc>
              <a:buNone/>
            </a:pPr>
            <a:r>
              <a:rPr lang="en-US" sz="1600" dirty="0">
                <a:highlight>
                  <a:srgbClr val="FFFF00"/>
                </a:highlight>
              </a:rPr>
              <a:t>These supporters can help me in these ways: _________________________________</a:t>
            </a:r>
          </a:p>
          <a:p>
            <a:pPr marL="0" indent="0">
              <a:lnSpc>
                <a:spcPct val="110000"/>
              </a:lnSpc>
              <a:buNone/>
            </a:pPr>
            <a:r>
              <a:rPr lang="en-US" sz="1600" dirty="0">
                <a:highlight>
                  <a:srgbClr val="FFFF00"/>
                </a:highlight>
              </a:rPr>
              <a:t>These supporters MAY NOT do these things: __________________________________</a:t>
            </a:r>
          </a:p>
        </p:txBody>
      </p:sp>
      <p:sp>
        <p:nvSpPr>
          <p:cNvPr id="4" name="Slide Number Placeholder 3">
            <a:extLst>
              <a:ext uri="{FF2B5EF4-FFF2-40B4-BE49-F238E27FC236}">
                <a16:creationId xmlns:a16="http://schemas.microsoft.com/office/drawing/2014/main" id="{11BE3F7E-2783-FDFE-1C3B-B2267C358F0D}"/>
              </a:ext>
            </a:extLst>
          </p:cNvPr>
          <p:cNvSpPr>
            <a:spLocks noGrp="1"/>
          </p:cNvSpPr>
          <p:nvPr>
            <p:ph type="sldNum" sz="quarter" idx="12"/>
          </p:nvPr>
        </p:nvSpPr>
        <p:spPr>
          <a:xfrm>
            <a:off x="9504680" y="6221173"/>
            <a:ext cx="1463040" cy="274320"/>
          </a:xfrm>
        </p:spPr>
        <p:txBody>
          <a:bodyPr>
            <a:normAutofit/>
          </a:bodyPr>
          <a:lstStyle/>
          <a:p>
            <a:pPr>
              <a:spcAft>
                <a:spcPts val="600"/>
              </a:spcAft>
            </a:pPr>
            <a:fld id="{34B7E4EF-A1BD-40F4-AB7B-04F084DD991D}" type="slidenum">
              <a:rPr lang="en-US" smtClean="0"/>
              <a:pPr>
                <a:spcAft>
                  <a:spcPts val="600"/>
                </a:spcAft>
              </a:pPr>
              <a:t>49</a:t>
            </a:fld>
            <a:endParaRPr lang="en-US"/>
          </a:p>
        </p:txBody>
      </p:sp>
    </p:spTree>
    <p:extLst>
      <p:ext uri="{BB962C8B-B14F-4D97-AF65-F5344CB8AC3E}">
        <p14:creationId xmlns:p14="http://schemas.microsoft.com/office/powerpoint/2010/main" val="3727929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DB5D9025-ACDA-AD81-204E-C42FA157FABA}"/>
              </a:ext>
            </a:extLst>
          </p:cNvPr>
          <p:cNvSpPr>
            <a:spLocks noGrp="1"/>
          </p:cNvSpPr>
          <p:nvPr>
            <p:ph type="title"/>
          </p:nvPr>
        </p:nvSpPr>
        <p:spPr>
          <a:xfrm>
            <a:off x="573409" y="559477"/>
            <a:ext cx="3765200" cy="5709931"/>
          </a:xfrm>
        </p:spPr>
        <p:txBody>
          <a:bodyPr>
            <a:normAutofit/>
          </a:bodyPr>
          <a:lstStyle/>
          <a:p>
            <a:pPr algn="ctr"/>
            <a:r>
              <a:rPr lang="en-US" dirty="0"/>
              <a:t>2023 Senate Bills</a:t>
            </a:r>
          </a:p>
        </p:txBody>
      </p:sp>
      <p:sp>
        <p:nvSpPr>
          <p:cNvPr id="52" name="Rectangle 51">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6" name="Slide Number Placeholder 5">
            <a:extLst>
              <a:ext uri="{FF2B5EF4-FFF2-40B4-BE49-F238E27FC236}">
                <a16:creationId xmlns:a16="http://schemas.microsoft.com/office/drawing/2014/main" id="{C7F7A73A-53F1-7A4E-15FD-068F5824EE79}"/>
              </a:ext>
            </a:extLst>
          </p:cNvPr>
          <p:cNvSpPr>
            <a:spLocks noGrp="1"/>
          </p:cNvSpPr>
          <p:nvPr>
            <p:ph type="sldNum" sz="quarter" idx="12"/>
          </p:nvPr>
        </p:nvSpPr>
        <p:spPr>
          <a:xfrm>
            <a:off x="10972825" y="6200664"/>
            <a:ext cx="822960" cy="274320"/>
          </a:xfrm>
        </p:spPr>
        <p:txBody>
          <a:bodyPr>
            <a:normAutofit/>
          </a:bodyPr>
          <a:lstStyle/>
          <a:p>
            <a:pPr>
              <a:spcAft>
                <a:spcPts val="600"/>
              </a:spcAft>
            </a:pPr>
            <a:fld id="{294A09A9-5501-47C1-A89A-A340965A2BE2}" type="slidenum">
              <a:rPr lang="en-US"/>
              <a:pPr>
                <a:spcAft>
                  <a:spcPts val="600"/>
                </a:spcAft>
              </a:pPr>
              <a:t>5</a:t>
            </a:fld>
            <a:endParaRPr lang="en-US"/>
          </a:p>
        </p:txBody>
      </p:sp>
      <p:graphicFrame>
        <p:nvGraphicFramePr>
          <p:cNvPr id="5" name="Table 7">
            <a:extLst>
              <a:ext uri="{FF2B5EF4-FFF2-40B4-BE49-F238E27FC236}">
                <a16:creationId xmlns:a16="http://schemas.microsoft.com/office/drawing/2014/main" id="{EF76A412-9815-1A06-AB36-7C10DBD41316}"/>
              </a:ext>
            </a:extLst>
          </p:cNvPr>
          <p:cNvGraphicFramePr>
            <a:graphicFrameLocks noGrp="1"/>
          </p:cNvGraphicFramePr>
          <p:nvPr>
            <p:ph idx="1"/>
            <p:extLst>
              <p:ext uri="{D42A27DB-BD31-4B8C-83A1-F6EECF244321}">
                <p14:modId xmlns:p14="http://schemas.microsoft.com/office/powerpoint/2010/main" val="3140121779"/>
              </p:ext>
            </p:extLst>
          </p:nvPr>
        </p:nvGraphicFramePr>
        <p:xfrm>
          <a:off x="5470055" y="1921946"/>
          <a:ext cx="5906184" cy="1264611"/>
        </p:xfrm>
        <a:graphic>
          <a:graphicData uri="http://schemas.openxmlformats.org/drawingml/2006/table">
            <a:tbl>
              <a:tblPr firstRow="1" bandRow="1">
                <a:tableStyleId>{5C22544A-7EE6-4342-B048-85BDC9FD1C3A}</a:tableStyleId>
              </a:tblPr>
              <a:tblGrid>
                <a:gridCol w="1089971">
                  <a:extLst>
                    <a:ext uri="{9D8B030D-6E8A-4147-A177-3AD203B41FA5}">
                      <a16:colId xmlns:a16="http://schemas.microsoft.com/office/drawing/2014/main" val="2506984253"/>
                    </a:ext>
                  </a:extLst>
                </a:gridCol>
                <a:gridCol w="849576">
                  <a:extLst>
                    <a:ext uri="{9D8B030D-6E8A-4147-A177-3AD203B41FA5}">
                      <a16:colId xmlns:a16="http://schemas.microsoft.com/office/drawing/2014/main" val="2152574623"/>
                    </a:ext>
                  </a:extLst>
                </a:gridCol>
                <a:gridCol w="1287288">
                  <a:extLst>
                    <a:ext uri="{9D8B030D-6E8A-4147-A177-3AD203B41FA5}">
                      <a16:colId xmlns:a16="http://schemas.microsoft.com/office/drawing/2014/main" val="459336302"/>
                    </a:ext>
                  </a:extLst>
                </a:gridCol>
                <a:gridCol w="905159">
                  <a:extLst>
                    <a:ext uri="{9D8B030D-6E8A-4147-A177-3AD203B41FA5}">
                      <a16:colId xmlns:a16="http://schemas.microsoft.com/office/drawing/2014/main" val="3056113202"/>
                    </a:ext>
                  </a:extLst>
                </a:gridCol>
                <a:gridCol w="967689">
                  <a:extLst>
                    <a:ext uri="{9D8B030D-6E8A-4147-A177-3AD203B41FA5}">
                      <a16:colId xmlns:a16="http://schemas.microsoft.com/office/drawing/2014/main" val="2424420964"/>
                    </a:ext>
                  </a:extLst>
                </a:gridCol>
                <a:gridCol w="806501">
                  <a:extLst>
                    <a:ext uri="{9D8B030D-6E8A-4147-A177-3AD203B41FA5}">
                      <a16:colId xmlns:a16="http://schemas.microsoft.com/office/drawing/2014/main" val="1662738289"/>
                    </a:ext>
                  </a:extLst>
                </a:gridCol>
              </a:tblGrid>
              <a:tr h="912441">
                <a:tc>
                  <a:txBody>
                    <a:bodyPr/>
                    <a:lstStyle/>
                    <a:p>
                      <a:pPr algn="ctr"/>
                      <a:r>
                        <a:rPr lang="en-US" sz="1600" b="1" dirty="0"/>
                        <a:t>General</a:t>
                      </a:r>
                      <a:r>
                        <a:rPr lang="en-US" sz="1600" b="1" baseline="0" dirty="0"/>
                        <a:t> Bills Filed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Local</a:t>
                      </a:r>
                      <a:r>
                        <a:rPr lang="en-US" sz="1600" b="1" baseline="0" dirty="0"/>
                        <a:t> Bills Filed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Statewide</a:t>
                      </a:r>
                      <a:r>
                        <a:rPr lang="en-US" sz="1600" b="1" baseline="0" dirty="0"/>
                        <a:t> CAs Filed</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Local</a:t>
                      </a:r>
                      <a:r>
                        <a:rPr lang="en-US" sz="1600" b="1" baseline="0" dirty="0"/>
                        <a:t> CAs Filed</a:t>
                      </a:r>
                      <a:r>
                        <a:rPr lang="en-US" sz="1600" b="1" dirty="0"/>
                        <a:t>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Sunset</a:t>
                      </a:r>
                      <a:r>
                        <a:rPr lang="en-US" sz="1600" b="1" baseline="0" dirty="0"/>
                        <a:t> Bills</a:t>
                      </a:r>
                    </a:p>
                    <a:p>
                      <a:pPr algn="ctr"/>
                      <a:r>
                        <a:rPr lang="en-US" sz="1600" b="1" baseline="0" dirty="0"/>
                        <a:t>Filed</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Total Filed</a:t>
                      </a:r>
                      <a:endParaRPr lang="en-US" sz="1600" b="1" dirty="0">
                        <a:latin typeface="Book Antiqua" panose="02040602050305030304" pitchFamily="18" charset="0"/>
                      </a:endParaRPr>
                    </a:p>
                  </a:txBody>
                  <a:tcPr marL="80039" marR="80039" marT="40019" marB="40019" anchor="ctr"/>
                </a:tc>
                <a:extLst>
                  <a:ext uri="{0D108BD9-81ED-4DB2-BD59-A6C34878D82A}">
                    <a16:rowId xmlns:a16="http://schemas.microsoft.com/office/drawing/2014/main" val="4003049450"/>
                  </a:ext>
                </a:extLst>
              </a:tr>
              <a:tr h="352170">
                <a:tc>
                  <a:txBody>
                    <a:bodyPr/>
                    <a:lstStyle/>
                    <a:p>
                      <a:pPr algn="ctr"/>
                      <a:r>
                        <a:rPr lang="en-US" sz="1600" dirty="0"/>
                        <a:t>307</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38</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3</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4</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0</a:t>
                      </a:r>
                      <a:endParaRPr lang="en-US" sz="1600" dirty="0">
                        <a:latin typeface="Book Antiqua" panose="02040602050305030304" pitchFamily="18" charset="0"/>
                      </a:endParaRPr>
                    </a:p>
                  </a:txBody>
                  <a:tcPr marL="80039" marR="80039" marT="40019" marB="40019" anchor="ctr"/>
                </a:tc>
                <a:tc>
                  <a:txBody>
                    <a:bodyPr/>
                    <a:lstStyle/>
                    <a:p>
                      <a:pPr algn="ctr"/>
                      <a:r>
                        <a:rPr lang="en-US" sz="1600" b="1" dirty="0"/>
                        <a:t>352</a:t>
                      </a:r>
                      <a:endParaRPr lang="en-US" sz="1600" b="1" dirty="0">
                        <a:latin typeface="Book Antiqua" panose="02040602050305030304" pitchFamily="18" charset="0"/>
                      </a:endParaRPr>
                    </a:p>
                  </a:txBody>
                  <a:tcPr marL="80039" marR="80039" marT="40019" marB="40019" anchor="ctr"/>
                </a:tc>
                <a:extLst>
                  <a:ext uri="{0D108BD9-81ED-4DB2-BD59-A6C34878D82A}">
                    <a16:rowId xmlns:a16="http://schemas.microsoft.com/office/drawing/2014/main" val="1242748906"/>
                  </a:ext>
                </a:extLst>
              </a:tr>
            </a:tbl>
          </a:graphicData>
        </a:graphic>
      </p:graphicFrame>
      <p:graphicFrame>
        <p:nvGraphicFramePr>
          <p:cNvPr id="8" name="Table 7">
            <a:extLst>
              <a:ext uri="{FF2B5EF4-FFF2-40B4-BE49-F238E27FC236}">
                <a16:creationId xmlns:a16="http://schemas.microsoft.com/office/drawing/2014/main" id="{9599BF78-5E88-6E92-1D04-6F51D3967731}"/>
              </a:ext>
            </a:extLst>
          </p:cNvPr>
          <p:cNvGraphicFramePr>
            <a:graphicFrameLocks/>
          </p:cNvGraphicFramePr>
          <p:nvPr>
            <p:extLst>
              <p:ext uri="{D42A27DB-BD31-4B8C-83A1-F6EECF244321}">
                <p14:modId xmlns:p14="http://schemas.microsoft.com/office/powerpoint/2010/main" val="3162542887"/>
              </p:ext>
            </p:extLst>
          </p:nvPr>
        </p:nvGraphicFramePr>
        <p:xfrm>
          <a:off x="5470055" y="3671443"/>
          <a:ext cx="5906184" cy="1264611"/>
        </p:xfrm>
        <a:graphic>
          <a:graphicData uri="http://schemas.openxmlformats.org/drawingml/2006/table">
            <a:tbl>
              <a:tblPr firstRow="1" bandRow="1">
                <a:tableStyleId>{21E4AEA4-8DFA-4A89-87EB-49C32662AFE0}</a:tableStyleId>
              </a:tblPr>
              <a:tblGrid>
                <a:gridCol w="1089971">
                  <a:extLst>
                    <a:ext uri="{9D8B030D-6E8A-4147-A177-3AD203B41FA5}">
                      <a16:colId xmlns:a16="http://schemas.microsoft.com/office/drawing/2014/main" val="2506984253"/>
                    </a:ext>
                  </a:extLst>
                </a:gridCol>
                <a:gridCol w="849576">
                  <a:extLst>
                    <a:ext uri="{9D8B030D-6E8A-4147-A177-3AD203B41FA5}">
                      <a16:colId xmlns:a16="http://schemas.microsoft.com/office/drawing/2014/main" val="2152574623"/>
                    </a:ext>
                  </a:extLst>
                </a:gridCol>
                <a:gridCol w="1287288">
                  <a:extLst>
                    <a:ext uri="{9D8B030D-6E8A-4147-A177-3AD203B41FA5}">
                      <a16:colId xmlns:a16="http://schemas.microsoft.com/office/drawing/2014/main" val="459336302"/>
                    </a:ext>
                  </a:extLst>
                </a:gridCol>
                <a:gridCol w="905159">
                  <a:extLst>
                    <a:ext uri="{9D8B030D-6E8A-4147-A177-3AD203B41FA5}">
                      <a16:colId xmlns:a16="http://schemas.microsoft.com/office/drawing/2014/main" val="3056113202"/>
                    </a:ext>
                  </a:extLst>
                </a:gridCol>
                <a:gridCol w="967689">
                  <a:extLst>
                    <a:ext uri="{9D8B030D-6E8A-4147-A177-3AD203B41FA5}">
                      <a16:colId xmlns:a16="http://schemas.microsoft.com/office/drawing/2014/main" val="2424420964"/>
                    </a:ext>
                  </a:extLst>
                </a:gridCol>
                <a:gridCol w="806501">
                  <a:extLst>
                    <a:ext uri="{9D8B030D-6E8A-4147-A177-3AD203B41FA5}">
                      <a16:colId xmlns:a16="http://schemas.microsoft.com/office/drawing/2014/main" val="1662738289"/>
                    </a:ext>
                  </a:extLst>
                </a:gridCol>
              </a:tblGrid>
              <a:tr h="912441">
                <a:tc>
                  <a:txBody>
                    <a:bodyPr/>
                    <a:lstStyle/>
                    <a:p>
                      <a:pPr algn="ctr"/>
                      <a:r>
                        <a:rPr lang="en-US" sz="1600" b="1" dirty="0"/>
                        <a:t>General</a:t>
                      </a:r>
                      <a:r>
                        <a:rPr lang="en-US" sz="1600" b="1" baseline="0" dirty="0"/>
                        <a:t> Bills Passed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Local</a:t>
                      </a:r>
                      <a:r>
                        <a:rPr lang="en-US" sz="1600" b="1" baseline="0" dirty="0"/>
                        <a:t> Bills Passed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Statewide</a:t>
                      </a:r>
                      <a:r>
                        <a:rPr lang="en-US" sz="1600" b="1" baseline="0" dirty="0"/>
                        <a:t> CAs Passed</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Local</a:t>
                      </a:r>
                      <a:r>
                        <a:rPr lang="en-US" sz="1600" b="1" baseline="0" dirty="0"/>
                        <a:t> CAs Passed</a:t>
                      </a:r>
                      <a:r>
                        <a:rPr lang="en-US" sz="1600" b="1" dirty="0"/>
                        <a:t>  </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Sunset</a:t>
                      </a:r>
                      <a:r>
                        <a:rPr lang="en-US" sz="1600" b="1" baseline="0" dirty="0"/>
                        <a:t> Bills</a:t>
                      </a:r>
                    </a:p>
                    <a:p>
                      <a:pPr algn="ctr"/>
                      <a:r>
                        <a:rPr lang="en-US" sz="1600" b="1" baseline="0" dirty="0"/>
                        <a:t>Passed</a:t>
                      </a:r>
                      <a:endParaRPr lang="en-US" sz="1600" b="1" dirty="0">
                        <a:latin typeface="Book Antiqua" panose="02040602050305030304" pitchFamily="18" charset="0"/>
                      </a:endParaRPr>
                    </a:p>
                  </a:txBody>
                  <a:tcPr marL="80039" marR="80039" marT="40019" marB="40019" anchor="ctr"/>
                </a:tc>
                <a:tc>
                  <a:txBody>
                    <a:bodyPr/>
                    <a:lstStyle/>
                    <a:p>
                      <a:pPr algn="ctr"/>
                      <a:r>
                        <a:rPr lang="en-US" sz="1600" b="1" dirty="0"/>
                        <a:t>Total Passed</a:t>
                      </a:r>
                      <a:endParaRPr lang="en-US" sz="1600" b="1" dirty="0">
                        <a:latin typeface="Book Antiqua" panose="02040602050305030304" pitchFamily="18" charset="0"/>
                      </a:endParaRPr>
                    </a:p>
                  </a:txBody>
                  <a:tcPr marL="80039" marR="80039" marT="40019" marB="40019" anchor="ctr"/>
                </a:tc>
                <a:extLst>
                  <a:ext uri="{0D108BD9-81ED-4DB2-BD59-A6C34878D82A}">
                    <a16:rowId xmlns:a16="http://schemas.microsoft.com/office/drawing/2014/main" val="4003049450"/>
                  </a:ext>
                </a:extLst>
              </a:tr>
              <a:tr h="352170">
                <a:tc>
                  <a:txBody>
                    <a:bodyPr/>
                    <a:lstStyle/>
                    <a:p>
                      <a:pPr algn="ctr"/>
                      <a:r>
                        <a:rPr lang="en-US" sz="1600" dirty="0"/>
                        <a:t>126</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27</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0</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1</a:t>
                      </a:r>
                      <a:endParaRPr lang="en-US" sz="1600" dirty="0">
                        <a:latin typeface="Book Antiqua" panose="02040602050305030304" pitchFamily="18" charset="0"/>
                      </a:endParaRPr>
                    </a:p>
                  </a:txBody>
                  <a:tcPr marL="80039" marR="80039" marT="40019" marB="40019" anchor="ctr"/>
                </a:tc>
                <a:tc>
                  <a:txBody>
                    <a:bodyPr/>
                    <a:lstStyle/>
                    <a:p>
                      <a:pPr algn="ctr"/>
                      <a:r>
                        <a:rPr lang="en-US" sz="1600" dirty="0"/>
                        <a:t>0</a:t>
                      </a:r>
                      <a:endParaRPr lang="en-US" sz="1600" dirty="0">
                        <a:latin typeface="Book Antiqua" panose="02040602050305030304" pitchFamily="18" charset="0"/>
                      </a:endParaRPr>
                    </a:p>
                  </a:txBody>
                  <a:tcPr marL="80039" marR="80039" marT="40019" marB="40019" anchor="ctr"/>
                </a:tc>
                <a:tc>
                  <a:txBody>
                    <a:bodyPr/>
                    <a:lstStyle/>
                    <a:p>
                      <a:pPr algn="ctr"/>
                      <a:r>
                        <a:rPr lang="en-US" sz="1600" b="1" dirty="0"/>
                        <a:t>154</a:t>
                      </a:r>
                      <a:endParaRPr lang="en-US" sz="1600" b="1" dirty="0">
                        <a:latin typeface="Book Antiqua" panose="02040602050305030304" pitchFamily="18" charset="0"/>
                      </a:endParaRPr>
                    </a:p>
                  </a:txBody>
                  <a:tcPr marL="80039" marR="80039" marT="40019" marB="40019" anchor="ctr"/>
                </a:tc>
                <a:extLst>
                  <a:ext uri="{0D108BD9-81ED-4DB2-BD59-A6C34878D82A}">
                    <a16:rowId xmlns:a16="http://schemas.microsoft.com/office/drawing/2014/main" val="1242748906"/>
                  </a:ext>
                </a:extLst>
              </a:tr>
            </a:tbl>
          </a:graphicData>
        </a:graphic>
      </p:graphicFrame>
      <p:pic>
        <p:nvPicPr>
          <p:cNvPr id="9" name="Picture 8">
            <a:extLst>
              <a:ext uri="{FF2B5EF4-FFF2-40B4-BE49-F238E27FC236}">
                <a16:creationId xmlns:a16="http://schemas.microsoft.com/office/drawing/2014/main" id="{AD65C3C1-8637-636F-64B4-62274DDFC0E0}"/>
              </a:ext>
            </a:extLst>
          </p:cNvPr>
          <p:cNvPicPr>
            <a:picLocks noChangeAspect="1"/>
          </p:cNvPicPr>
          <p:nvPr/>
        </p:nvPicPr>
        <p:blipFill>
          <a:blip r:embed="rId3"/>
          <a:srcRect/>
          <a:stretch/>
        </p:blipFill>
        <p:spPr>
          <a:xfrm>
            <a:off x="406550" y="5203834"/>
            <a:ext cx="1234344" cy="1264897"/>
          </a:xfrm>
          <a:prstGeom prst="rect">
            <a:avLst/>
          </a:prstGeom>
        </p:spPr>
      </p:pic>
    </p:spTree>
    <p:extLst>
      <p:ext uri="{BB962C8B-B14F-4D97-AF65-F5344CB8AC3E}">
        <p14:creationId xmlns:p14="http://schemas.microsoft.com/office/powerpoint/2010/main" val="2374627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AFB6D208-6463-4CE6-51D1-88DA0A0134CE}"/>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Domestic Violence Victims</a:t>
            </a:r>
          </a:p>
        </p:txBody>
      </p:sp>
      <p:sp>
        <p:nvSpPr>
          <p:cNvPr id="4" name="Slide Number Placeholder 3">
            <a:extLst>
              <a:ext uri="{FF2B5EF4-FFF2-40B4-BE49-F238E27FC236}">
                <a16:creationId xmlns:a16="http://schemas.microsoft.com/office/drawing/2014/main" id="{A9F20201-7CEF-71DA-6E0D-DADFDE8A98F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50</a:t>
            </a:fld>
            <a:endParaRPr lang="en-US">
              <a:solidFill>
                <a:schemeClr val="tx1"/>
              </a:solidFill>
            </a:endParaRPr>
          </a:p>
        </p:txBody>
      </p:sp>
      <p:sp>
        <p:nvSpPr>
          <p:cNvPr id="5" name="Content Placeholder 2">
            <a:extLst>
              <a:ext uri="{FF2B5EF4-FFF2-40B4-BE49-F238E27FC236}">
                <a16:creationId xmlns:a16="http://schemas.microsoft.com/office/drawing/2014/main" id="{6FE854ED-B909-EDBE-53CC-A13A1D366326}"/>
              </a:ext>
            </a:extLst>
          </p:cNvPr>
          <p:cNvSpPr txBox="1">
            <a:spLocks/>
          </p:cNvSpPr>
          <p:nvPr/>
        </p:nvSpPr>
        <p:spPr>
          <a:xfrm>
            <a:off x="5478124" y="559477"/>
            <a:ext cx="5647076" cy="5475563"/>
          </a:xfrm>
          <a:prstGeom prst="rect">
            <a:avLst/>
          </a:prstGeom>
        </p:spPr>
        <p:txBody>
          <a:bodyPr vert="horz" lIns="91440" tIns="45720" rIns="91440" bIns="45720" rtlCol="0" anchor="ctr">
            <a:normAutofit/>
          </a:bodyPr>
          <a:lst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marR="0" indent="0">
              <a:lnSpc>
                <a:spcPct val="110000"/>
              </a:lnSpc>
              <a:spcBef>
                <a:spcPts val="600"/>
              </a:spcBef>
              <a:spcAft>
                <a:spcPts val="600"/>
              </a:spcAft>
              <a:buNone/>
            </a:pPr>
            <a:r>
              <a:rPr lang="en-US" sz="2000" b="1" dirty="0">
                <a:effectLst/>
                <a:ea typeface="Calibri" panose="020F0502020204030204" pitchFamily="34" charset="0"/>
                <a:cs typeface="Times New Roman" panose="02020603050405020304" pitchFamily="18" charset="0"/>
              </a:rPr>
              <a:t>Act 2023-494, HB76:</a:t>
            </a:r>
          </a:p>
          <a:p>
            <a:pPr marL="0" marR="0">
              <a:lnSpc>
                <a:spcPct val="107000"/>
              </a:lnSpc>
              <a:spcBef>
                <a:spcPts val="600"/>
              </a:spcBef>
              <a:spcAft>
                <a:spcPts val="600"/>
              </a:spcAft>
            </a:pPr>
            <a:r>
              <a:rPr lang="en-US" sz="2000" dirty="0">
                <a:effectLst/>
                <a:ea typeface="Calibri" panose="020F0502020204030204" pitchFamily="34" charset="0"/>
                <a:cs typeface="Times New Roman" panose="02020603050405020304" pitchFamily="18" charset="0"/>
              </a:rPr>
              <a:t>Expands</a:t>
            </a:r>
            <a:r>
              <a:rPr lang="en-US" sz="2000" b="1" dirty="0">
                <a:effectLst/>
                <a:ea typeface="Calibri" panose="020F0502020204030204" pitchFamily="34" charset="0"/>
                <a:cs typeface="Times New Roman" panose="02020603050405020304" pitchFamily="18" charset="0"/>
              </a:rPr>
              <a:t> </a:t>
            </a:r>
            <a:r>
              <a:rPr lang="en-US" sz="2000" dirty="0">
                <a:effectLst/>
                <a:ea typeface="Calibri" panose="020F0502020204030204" pitchFamily="34" charset="0"/>
                <a:cs typeface="Times New Roman" panose="02020603050405020304" pitchFamily="18" charset="0"/>
              </a:rPr>
              <a:t>the definition of “domestic violence victims” to include a </a:t>
            </a:r>
            <a:r>
              <a:rPr lang="en-US" sz="2000" u="sng" dirty="0">
                <a:effectLst/>
                <a:ea typeface="Calibri" panose="020F0502020204030204" pitchFamily="34" charset="0"/>
                <a:cs typeface="Times New Roman" panose="02020603050405020304" pitchFamily="18" charset="0"/>
              </a:rPr>
              <a:t>grandparent, step-grandparent, grandchild, and step-grandchild</a:t>
            </a:r>
            <a:r>
              <a:rPr lang="en-US" sz="2000" dirty="0">
                <a:effectLst/>
                <a:ea typeface="Calibri" panose="020F0502020204030204" pitchFamily="34" charset="0"/>
                <a:cs typeface="Times New Roman" panose="02020603050405020304" pitchFamily="18" charset="0"/>
              </a:rPr>
              <a:t>.</a:t>
            </a:r>
          </a:p>
          <a:p>
            <a:pPr marL="0" marR="0" indent="0">
              <a:lnSpc>
                <a:spcPct val="110000"/>
              </a:lnSpc>
              <a:spcBef>
                <a:spcPts val="600"/>
              </a:spcBef>
              <a:spcAft>
                <a:spcPts val="600"/>
              </a:spcAft>
              <a:buNone/>
            </a:pPr>
            <a:r>
              <a:rPr lang="en-US" sz="2000" dirty="0">
                <a:ea typeface="Calibri" panose="020F0502020204030204" pitchFamily="34" charset="0"/>
                <a:cs typeface="Times New Roman" panose="02020603050405020304" pitchFamily="18" charset="0"/>
              </a:rPr>
              <a:t>EFFECTIVE DATE:</a:t>
            </a:r>
            <a:r>
              <a:rPr lang="en-US" sz="2000" dirty="0">
                <a:effectLst/>
                <a:ea typeface="Calibri" panose="020F0502020204030204" pitchFamily="34" charset="0"/>
                <a:cs typeface="Times New Roman" panose="02020603050405020304" pitchFamily="18" charset="0"/>
              </a:rPr>
              <a:t> September 1, 2023</a:t>
            </a:r>
          </a:p>
        </p:txBody>
      </p:sp>
    </p:spTree>
    <p:extLst>
      <p:ext uri="{BB962C8B-B14F-4D97-AF65-F5344CB8AC3E}">
        <p14:creationId xmlns:p14="http://schemas.microsoft.com/office/powerpoint/2010/main" val="15928786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AFB6D208-6463-4CE6-51D1-88DA0A0134CE}"/>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Surrender of Infants</a:t>
            </a:r>
          </a:p>
        </p:txBody>
      </p:sp>
      <p:sp>
        <p:nvSpPr>
          <p:cNvPr id="3" name="Content Placeholder 2">
            <a:extLst>
              <a:ext uri="{FF2B5EF4-FFF2-40B4-BE49-F238E27FC236}">
                <a16:creationId xmlns:a16="http://schemas.microsoft.com/office/drawing/2014/main" id="{329C145F-B19D-6C7A-5898-DFE54308CB78}"/>
              </a:ext>
            </a:extLst>
          </p:cNvPr>
          <p:cNvSpPr>
            <a:spLocks noGrp="1"/>
          </p:cNvSpPr>
          <p:nvPr>
            <p:ph idx="1"/>
          </p:nvPr>
        </p:nvSpPr>
        <p:spPr>
          <a:xfrm>
            <a:off x="4865715" y="237744"/>
            <a:ext cx="6861465" cy="6344247"/>
          </a:xfrm>
        </p:spPr>
        <p:txBody>
          <a:bodyPr anchor="ctr">
            <a:normAutofit fontScale="85000" lnSpcReduction="10000"/>
          </a:bodyPr>
          <a:lstStyle/>
          <a:p>
            <a:pPr marL="0" marR="0" indent="0">
              <a:lnSpc>
                <a:spcPct val="110000"/>
              </a:lnSpc>
              <a:spcBef>
                <a:spcPts val="0"/>
              </a:spcBef>
              <a:spcAft>
                <a:spcPts val="800"/>
              </a:spcAft>
              <a:buNone/>
            </a:pPr>
            <a:r>
              <a:rPr lang="en-US" sz="1900" b="1" dirty="0">
                <a:effectLst/>
                <a:ea typeface="Calibri" panose="020F0502020204030204" pitchFamily="34" charset="0"/>
                <a:cs typeface="Times New Roman" panose="02020603050405020304" pitchFamily="18" charset="0"/>
              </a:rPr>
              <a:t>Act 2023-508, HB473:</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P</a:t>
            </a:r>
            <a:r>
              <a:rPr lang="en-US" sz="1900" dirty="0">
                <a:effectLst/>
                <a:ea typeface="Calibri" panose="020F0502020204030204" pitchFamily="34" charset="0"/>
                <a:cs typeface="Times New Roman" panose="02020603050405020304" pitchFamily="18" charset="0"/>
              </a:rPr>
              <a:t>rovides for the installation of a baby safety device at an </a:t>
            </a:r>
            <a:r>
              <a:rPr lang="en-US" sz="1900" u="sng" dirty="0">
                <a:effectLst/>
                <a:ea typeface="Calibri" panose="020F0502020204030204" pitchFamily="34" charset="0"/>
                <a:cs typeface="Times New Roman" panose="02020603050405020304" pitchFamily="18" charset="0"/>
              </a:rPr>
              <a:t>emergency medical services provider</a:t>
            </a:r>
            <a:r>
              <a:rPr lang="en-US" sz="1900" dirty="0">
                <a:effectLst/>
                <a:ea typeface="Calibri" panose="020F0502020204030204" pitchFamily="34" charset="0"/>
                <a:cs typeface="Times New Roman" panose="02020603050405020304" pitchFamily="18" charset="0"/>
              </a:rPr>
              <a:t>, provided that the device meets certain criteria established by the Department of Public Health.</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A</a:t>
            </a:r>
            <a:r>
              <a:rPr lang="en-US" sz="1900" dirty="0">
                <a:effectLst/>
                <a:ea typeface="Calibri" panose="020F0502020204030204" pitchFamily="34" charset="0"/>
                <a:cs typeface="Times New Roman" panose="02020603050405020304" pitchFamily="18" charset="0"/>
              </a:rPr>
              <a:t>uthorizes a parent to </a:t>
            </a:r>
            <a:r>
              <a:rPr lang="en-US" sz="1900" u="sng" dirty="0">
                <a:effectLst/>
                <a:ea typeface="Calibri" panose="020F0502020204030204" pitchFamily="34" charset="0"/>
                <a:cs typeface="Times New Roman" panose="02020603050405020304" pitchFamily="18" charset="0"/>
              </a:rPr>
              <a:t>anonymously surrender </a:t>
            </a:r>
            <a:r>
              <a:rPr lang="en-US" sz="1900" dirty="0">
                <a:effectLst/>
                <a:ea typeface="Calibri" panose="020F0502020204030204" pitchFamily="34" charset="0"/>
                <a:cs typeface="Times New Roman" panose="02020603050405020304" pitchFamily="18" charset="0"/>
              </a:rPr>
              <a:t>an infant </a:t>
            </a:r>
            <a:r>
              <a:rPr lang="en-US" sz="1900" u="sng" dirty="0">
                <a:effectLst/>
                <a:ea typeface="Calibri" panose="020F0502020204030204" pitchFamily="34" charset="0"/>
                <a:cs typeface="Times New Roman" panose="02020603050405020304" pitchFamily="18" charset="0"/>
              </a:rPr>
              <a:t>45 days old or younger </a:t>
            </a:r>
            <a:r>
              <a:rPr lang="en-US" sz="1900" dirty="0">
                <a:effectLst/>
                <a:ea typeface="Calibri" panose="020F0502020204030204" pitchFamily="34" charset="0"/>
                <a:cs typeface="Times New Roman" panose="02020603050405020304" pitchFamily="18" charset="0"/>
              </a:rPr>
              <a:t>by placing the infant in a baby safety device or delivering the infant to an emergency medical services provider.</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A</a:t>
            </a:r>
            <a:r>
              <a:rPr lang="en-US" sz="1900" dirty="0">
                <a:effectLst/>
                <a:ea typeface="Calibri" panose="020F0502020204030204" pitchFamily="34" charset="0"/>
                <a:cs typeface="Times New Roman" panose="02020603050405020304" pitchFamily="18" charset="0"/>
              </a:rPr>
              <a:t>uthorizes a mother, following labor and delivery, to anonymously surrender a newborn infant to the hospital and not be placed on the birth certificate.</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R</a:t>
            </a:r>
            <a:r>
              <a:rPr lang="en-US" sz="1900" dirty="0">
                <a:effectLst/>
                <a:ea typeface="Calibri" panose="020F0502020204030204" pitchFamily="34" charset="0"/>
                <a:cs typeface="Times New Roman" panose="02020603050405020304" pitchFamily="18" charset="0"/>
              </a:rPr>
              <a:t>equires an emergency medical services provider to immediately notify the Department of Human Resources if the provider takes possession of an infant, and take the infant to a licensed hospital for a medical evaluation.</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A</a:t>
            </a:r>
            <a:r>
              <a:rPr lang="en-US" sz="1900" dirty="0">
                <a:effectLst/>
                <a:ea typeface="Calibri" panose="020F0502020204030204" pitchFamily="34" charset="0"/>
                <a:cs typeface="Times New Roman" panose="02020603050405020304" pitchFamily="18" charset="0"/>
              </a:rPr>
              <a:t>uthorizes the </a:t>
            </a:r>
            <a:r>
              <a:rPr lang="en-US" sz="1900" u="sng" dirty="0">
                <a:effectLst/>
                <a:ea typeface="Calibri" panose="020F0502020204030204" pitchFamily="34" charset="0"/>
                <a:cs typeface="Times New Roman" panose="02020603050405020304" pitchFamily="18" charset="0"/>
              </a:rPr>
              <a:t>Department of Human Resources to take immediate custody</a:t>
            </a:r>
            <a:r>
              <a:rPr lang="en-US" sz="1900" dirty="0">
                <a:effectLst/>
                <a:ea typeface="Calibri" panose="020F0502020204030204" pitchFamily="34" charset="0"/>
                <a:cs typeface="Times New Roman" panose="02020603050405020304" pitchFamily="18" charset="0"/>
              </a:rPr>
              <a:t> of any infant surrendered pursuant to this act.</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R</a:t>
            </a:r>
            <a:r>
              <a:rPr lang="en-US" sz="1900" dirty="0">
                <a:effectLst/>
                <a:ea typeface="Calibri" panose="020F0502020204030204" pitchFamily="34" charset="0"/>
                <a:cs typeface="Times New Roman" panose="02020603050405020304" pitchFamily="18" charset="0"/>
              </a:rPr>
              <a:t>equires the department to contact the local law enforcement agency where the infant was surrendered to determine if the infant is a missing child.</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P</a:t>
            </a:r>
            <a:r>
              <a:rPr lang="en-US" sz="1900" dirty="0">
                <a:effectLst/>
                <a:ea typeface="Calibri" panose="020F0502020204030204" pitchFamily="34" charset="0"/>
                <a:cs typeface="Times New Roman" panose="02020603050405020304" pitchFamily="18" charset="0"/>
              </a:rPr>
              <a:t>rovides that an individual or entity who takes possession of  a surrendered infant is </a:t>
            </a:r>
            <a:r>
              <a:rPr lang="en-US" sz="1900" u="sng" dirty="0">
                <a:effectLst/>
                <a:ea typeface="Calibri" panose="020F0502020204030204" pitchFamily="34" charset="0"/>
                <a:cs typeface="Times New Roman" panose="02020603050405020304" pitchFamily="18" charset="0"/>
              </a:rPr>
              <a:t>immune from liability</a:t>
            </a:r>
            <a:r>
              <a:rPr lang="en-US" sz="1900" dirty="0">
                <a:effectLst/>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sz="1900" dirty="0">
                <a:ea typeface="Calibri" panose="020F0502020204030204" pitchFamily="34" charset="0"/>
                <a:cs typeface="Times New Roman" panose="02020603050405020304" pitchFamily="18" charset="0"/>
              </a:rPr>
              <a:t>P</a:t>
            </a:r>
            <a:r>
              <a:rPr lang="en-US" sz="1900" dirty="0">
                <a:effectLst/>
                <a:ea typeface="Calibri" panose="020F0502020204030204" pitchFamily="34" charset="0"/>
                <a:cs typeface="Times New Roman" panose="02020603050405020304" pitchFamily="18" charset="0"/>
              </a:rPr>
              <a:t>rovides that damaging a baby safety device may constitute the </a:t>
            </a:r>
            <a:r>
              <a:rPr lang="en-US" sz="1900" u="sng" dirty="0">
                <a:effectLst/>
                <a:ea typeface="Calibri" panose="020F0502020204030204" pitchFamily="34" charset="0"/>
                <a:cs typeface="Times New Roman" panose="02020603050405020304" pitchFamily="18" charset="0"/>
              </a:rPr>
              <a:t>crime of criminal mischief.  </a:t>
            </a:r>
          </a:p>
          <a:p>
            <a:pPr marL="0" marR="0" indent="0">
              <a:lnSpc>
                <a:spcPct val="110000"/>
              </a:lnSpc>
              <a:spcBef>
                <a:spcPts val="0"/>
              </a:spcBef>
              <a:spcAft>
                <a:spcPts val="800"/>
              </a:spcAft>
              <a:buNone/>
            </a:pPr>
            <a:r>
              <a:rPr lang="en-US" sz="1900" dirty="0">
                <a:ea typeface="Calibri" panose="020F0502020204030204" pitchFamily="34" charset="0"/>
                <a:cs typeface="Times New Roman" panose="02020603050405020304" pitchFamily="18" charset="0"/>
              </a:rPr>
              <a:t>EFFECTIVE DATE:</a:t>
            </a:r>
            <a:r>
              <a:rPr lang="en-US" sz="1900" dirty="0">
                <a:effectLst/>
                <a:ea typeface="Calibri" panose="020F0502020204030204" pitchFamily="34" charset="0"/>
                <a:cs typeface="Times New Roman" panose="02020603050405020304" pitchFamily="18" charset="0"/>
              </a:rPr>
              <a:t> September 1, 2023</a:t>
            </a:r>
          </a:p>
        </p:txBody>
      </p:sp>
      <p:sp>
        <p:nvSpPr>
          <p:cNvPr id="4" name="Slide Number Placeholder 3">
            <a:extLst>
              <a:ext uri="{FF2B5EF4-FFF2-40B4-BE49-F238E27FC236}">
                <a16:creationId xmlns:a16="http://schemas.microsoft.com/office/drawing/2014/main" id="{A9F20201-7CEF-71DA-6E0D-DADFDE8A98F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51</a:t>
            </a:fld>
            <a:endParaRPr lang="en-US">
              <a:solidFill>
                <a:schemeClr val="tx1"/>
              </a:solidFill>
            </a:endParaRPr>
          </a:p>
        </p:txBody>
      </p:sp>
    </p:spTree>
    <p:extLst>
      <p:ext uri="{BB962C8B-B14F-4D97-AF65-F5344CB8AC3E}">
        <p14:creationId xmlns:p14="http://schemas.microsoft.com/office/powerpoint/2010/main" val="3517493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AFB6D208-6463-4CE6-51D1-88DA0A0134CE}"/>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Parental Rights</a:t>
            </a:r>
          </a:p>
        </p:txBody>
      </p:sp>
      <p:sp>
        <p:nvSpPr>
          <p:cNvPr id="3" name="Content Placeholder 2">
            <a:extLst>
              <a:ext uri="{FF2B5EF4-FFF2-40B4-BE49-F238E27FC236}">
                <a16:creationId xmlns:a16="http://schemas.microsoft.com/office/drawing/2014/main" id="{329C145F-B19D-6C7A-5898-DFE54308CB78}"/>
              </a:ext>
            </a:extLst>
          </p:cNvPr>
          <p:cNvSpPr>
            <a:spLocks noGrp="1"/>
          </p:cNvSpPr>
          <p:nvPr>
            <p:ph idx="1"/>
          </p:nvPr>
        </p:nvSpPr>
        <p:spPr>
          <a:xfrm>
            <a:off x="5478124" y="559477"/>
            <a:ext cx="5647076" cy="5475563"/>
          </a:xfrm>
        </p:spPr>
        <p:txBody>
          <a:bodyPr anchor="ctr">
            <a:normAutofit/>
          </a:bodyPr>
          <a:lstStyle/>
          <a:p>
            <a:pPr marL="0" marR="0" indent="0">
              <a:lnSpc>
                <a:spcPct val="110000"/>
              </a:lnSpc>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2023-555, HB6:</a:t>
            </a:r>
          </a:p>
          <a:p>
            <a:pPr>
              <a:lnSpc>
                <a:spcPct val="110000"/>
              </a:lnSpc>
              <a:spcBef>
                <a:spcPts val="0"/>
              </a:spcBef>
              <a:spcAft>
                <a:spcPts val="800"/>
              </a:spcAft>
            </a:pPr>
            <a:r>
              <a:rPr lang="en-US" sz="2000" dirty="0">
                <a:effectLst/>
                <a:ea typeface="Calibri" panose="020F0502020204030204" pitchFamily="34" charset="0"/>
                <a:cs typeface="Times New Roman" panose="02020603050405020304" pitchFamily="18" charset="0"/>
              </a:rPr>
              <a:t>In disputes </a:t>
            </a:r>
            <a:r>
              <a:rPr lang="en-US" sz="2000" u="sng" dirty="0">
                <a:effectLst/>
                <a:ea typeface="Calibri" panose="020F0502020204030204" pitchFamily="34" charset="0"/>
                <a:cs typeface="Times New Roman" panose="02020603050405020304" pitchFamily="18" charset="0"/>
              </a:rPr>
              <a:t>between parents and the government or third parties</a:t>
            </a:r>
            <a:r>
              <a:rPr lang="en-US" sz="2000" dirty="0">
                <a:effectLst/>
                <a:ea typeface="Calibri" panose="020F0502020204030204" pitchFamily="34" charset="0"/>
                <a:cs typeface="Times New Roman" panose="02020603050405020304" pitchFamily="18" charset="0"/>
              </a:rPr>
              <a:t>, the government may not burden the fundamental right of parents to direct the education, upbringing, care, and control of their child, unless doing so is narrowly tailored to a compelling state interest and the government uses the least restrictive means possible to further that interest. </a:t>
            </a:r>
          </a:p>
          <a:p>
            <a:pPr marL="0" marR="0" indent="0">
              <a:lnSpc>
                <a:spcPct val="110000"/>
              </a:lnSpc>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September 1, 2023</a:t>
            </a:r>
          </a:p>
        </p:txBody>
      </p:sp>
      <p:sp>
        <p:nvSpPr>
          <p:cNvPr id="4" name="Slide Number Placeholder 3">
            <a:extLst>
              <a:ext uri="{FF2B5EF4-FFF2-40B4-BE49-F238E27FC236}">
                <a16:creationId xmlns:a16="http://schemas.microsoft.com/office/drawing/2014/main" id="{A9F20201-7CEF-71DA-6E0D-DADFDE8A98F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52</a:t>
            </a:fld>
            <a:endParaRPr lang="en-US">
              <a:solidFill>
                <a:schemeClr val="tx1"/>
              </a:solidFill>
            </a:endParaRPr>
          </a:p>
        </p:txBody>
      </p:sp>
    </p:spTree>
    <p:extLst>
      <p:ext uri="{BB962C8B-B14F-4D97-AF65-F5344CB8AC3E}">
        <p14:creationId xmlns:p14="http://schemas.microsoft.com/office/powerpoint/2010/main" val="25522229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Firearms</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53</a:t>
            </a:fld>
            <a:endParaRPr lang="en-US" sz="1000">
              <a:solidFill>
                <a:schemeClr val="tx1"/>
              </a:solidFill>
            </a:endParaRPr>
          </a:p>
        </p:txBody>
      </p:sp>
    </p:spTree>
    <p:extLst>
      <p:ext uri="{BB962C8B-B14F-4D97-AF65-F5344CB8AC3E}">
        <p14:creationId xmlns:p14="http://schemas.microsoft.com/office/powerpoint/2010/main" val="37179578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AFB6D208-6463-4CE6-51D1-88DA0A0134CE}"/>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Unlawful Aliens Prohibited from Possession</a:t>
            </a:r>
          </a:p>
        </p:txBody>
      </p:sp>
      <p:sp>
        <p:nvSpPr>
          <p:cNvPr id="3" name="Content Placeholder 2">
            <a:extLst>
              <a:ext uri="{FF2B5EF4-FFF2-40B4-BE49-F238E27FC236}">
                <a16:creationId xmlns:a16="http://schemas.microsoft.com/office/drawing/2014/main" id="{329C145F-B19D-6C7A-5898-DFE54308CB78}"/>
              </a:ext>
            </a:extLst>
          </p:cNvPr>
          <p:cNvSpPr>
            <a:spLocks noGrp="1"/>
          </p:cNvSpPr>
          <p:nvPr>
            <p:ph idx="1"/>
          </p:nvPr>
        </p:nvSpPr>
        <p:spPr>
          <a:xfrm>
            <a:off x="5478124" y="559477"/>
            <a:ext cx="5647076" cy="5475563"/>
          </a:xfrm>
        </p:spPr>
        <p:txBody>
          <a:bodyPr anchor="ctr">
            <a:normAutofit/>
          </a:bodyPr>
          <a:lstStyle/>
          <a:p>
            <a:pPr marL="0" marR="0" indent="0">
              <a:lnSpc>
                <a:spcPct val="110000"/>
              </a:lnSpc>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2023-487, HB64:</a:t>
            </a:r>
          </a:p>
          <a:p>
            <a:pPr>
              <a:lnSpc>
                <a:spcPct val="110000"/>
              </a:lnSpc>
              <a:spcBef>
                <a:spcPts val="0"/>
              </a:spcBef>
              <a:spcAft>
                <a:spcPts val="800"/>
              </a:spcAft>
            </a:pPr>
            <a:r>
              <a:rPr lang="en-US" sz="2000" dirty="0">
                <a:effectLst/>
                <a:ea typeface="Calibri" panose="020F0502020204030204" pitchFamily="34" charset="0"/>
                <a:cs typeface="Times New Roman" panose="02020603050405020304" pitchFamily="18" charset="0"/>
              </a:rPr>
              <a:t>Prohibits aliens </a:t>
            </a:r>
            <a:r>
              <a:rPr lang="en-US" sz="2000" u="sng" dirty="0">
                <a:effectLst/>
                <a:ea typeface="Calibri" panose="020F0502020204030204" pitchFamily="34" charset="0"/>
                <a:cs typeface="Times New Roman" panose="02020603050405020304" pitchFamily="18" charset="0"/>
              </a:rPr>
              <a:t>unlawfully</a:t>
            </a:r>
            <a:r>
              <a:rPr lang="en-US" sz="2000" dirty="0">
                <a:effectLst/>
                <a:ea typeface="Calibri" panose="020F0502020204030204" pitchFamily="34" charset="0"/>
                <a:cs typeface="Times New Roman" panose="02020603050405020304" pitchFamily="18" charset="0"/>
              </a:rPr>
              <a:t> in the United States or aliens admitted under a </a:t>
            </a:r>
            <a:r>
              <a:rPr lang="en-US" sz="2000" u="sng" dirty="0">
                <a:effectLst/>
                <a:ea typeface="Calibri" panose="020F0502020204030204" pitchFamily="34" charset="0"/>
                <a:cs typeface="Times New Roman" panose="02020603050405020304" pitchFamily="18" charset="0"/>
              </a:rPr>
              <a:t>nonimmigrant visa</a:t>
            </a:r>
            <a:r>
              <a:rPr lang="en-US" sz="2000" dirty="0">
                <a:effectLst/>
                <a:ea typeface="Calibri" panose="020F0502020204030204" pitchFamily="34" charset="0"/>
                <a:cs typeface="Times New Roman" panose="02020603050405020304" pitchFamily="18" charset="0"/>
              </a:rPr>
              <a:t> from possessing a firearm.</a:t>
            </a:r>
          </a:p>
          <a:p>
            <a:pPr>
              <a:lnSpc>
                <a:spcPct val="110000"/>
              </a:lnSpc>
              <a:spcBef>
                <a:spcPts val="0"/>
              </a:spcBef>
              <a:spcAft>
                <a:spcPts val="800"/>
              </a:spcAft>
            </a:pPr>
            <a:r>
              <a:rPr lang="en-US" sz="2000" dirty="0">
                <a:effectLst/>
                <a:ea typeface="Calibri" panose="020F0502020204030204" pitchFamily="34" charset="0"/>
                <a:cs typeface="Times New Roman" panose="02020603050405020304" pitchFamily="18" charset="0"/>
              </a:rPr>
              <a:t>A violation is a Class C felony. </a:t>
            </a:r>
          </a:p>
          <a:p>
            <a:pPr marL="0" marR="0" indent="0">
              <a:lnSpc>
                <a:spcPct val="110000"/>
              </a:lnSpc>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September 1, 2023</a:t>
            </a:r>
          </a:p>
        </p:txBody>
      </p:sp>
      <p:sp>
        <p:nvSpPr>
          <p:cNvPr id="4" name="Slide Number Placeholder 3">
            <a:extLst>
              <a:ext uri="{FF2B5EF4-FFF2-40B4-BE49-F238E27FC236}">
                <a16:creationId xmlns:a16="http://schemas.microsoft.com/office/drawing/2014/main" id="{A9F20201-7CEF-71DA-6E0D-DADFDE8A98F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54</a:t>
            </a:fld>
            <a:endParaRPr lang="en-US">
              <a:solidFill>
                <a:schemeClr val="tx1"/>
              </a:solidFill>
            </a:endParaRPr>
          </a:p>
        </p:txBody>
      </p:sp>
    </p:spTree>
    <p:extLst>
      <p:ext uri="{BB962C8B-B14F-4D97-AF65-F5344CB8AC3E}">
        <p14:creationId xmlns:p14="http://schemas.microsoft.com/office/powerpoint/2010/main" val="26556466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Health</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55</a:t>
            </a:fld>
            <a:endParaRPr lang="en-US" sz="1000">
              <a:solidFill>
                <a:schemeClr val="tx1"/>
              </a:solidFill>
            </a:endParaRPr>
          </a:p>
        </p:txBody>
      </p:sp>
    </p:spTree>
    <p:extLst>
      <p:ext uri="{BB962C8B-B14F-4D97-AF65-F5344CB8AC3E}">
        <p14:creationId xmlns:p14="http://schemas.microsoft.com/office/powerpoint/2010/main" val="30334985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61C43A2F-9257-D64E-1D83-EF5488F45172}"/>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Harold Sachs and Anne Roberts Act (Hospital Visitation)</a:t>
            </a:r>
          </a:p>
        </p:txBody>
      </p:sp>
      <p:sp>
        <p:nvSpPr>
          <p:cNvPr id="3" name="Content Placeholder 2">
            <a:extLst>
              <a:ext uri="{FF2B5EF4-FFF2-40B4-BE49-F238E27FC236}">
                <a16:creationId xmlns:a16="http://schemas.microsoft.com/office/drawing/2014/main" id="{A028D847-848D-6348-0192-6771C334C4A9}"/>
              </a:ext>
            </a:extLst>
          </p:cNvPr>
          <p:cNvSpPr>
            <a:spLocks noGrp="1"/>
          </p:cNvSpPr>
          <p:nvPr>
            <p:ph idx="1"/>
          </p:nvPr>
        </p:nvSpPr>
        <p:spPr>
          <a:xfrm>
            <a:off x="5478124" y="559477"/>
            <a:ext cx="5647076" cy="5475563"/>
          </a:xfrm>
        </p:spPr>
        <p:txBody>
          <a:bodyPr anchor="ctr">
            <a:normAutofit fontScale="85000" lnSpcReduction="10000"/>
          </a:bodyPr>
          <a:lstStyle/>
          <a:p>
            <a:pPr marL="0" marR="0" indent="0">
              <a:lnSpc>
                <a:spcPct val="110000"/>
              </a:lnSpc>
              <a:spcBef>
                <a:spcPts val="600"/>
              </a:spcBef>
              <a:spcAft>
                <a:spcPts val="600"/>
              </a:spcAft>
              <a:buNone/>
            </a:pPr>
            <a:r>
              <a:rPr lang="en-US" sz="1800" b="1" dirty="0">
                <a:effectLst/>
                <a:ea typeface="Times New Roman" panose="02020603050405020304" pitchFamily="18" charset="0"/>
                <a:cs typeface="Times New Roman" panose="02020603050405020304" pitchFamily="18" charset="0"/>
              </a:rPr>
              <a:t>Act 2023-24, SB113:</a:t>
            </a:r>
          </a:p>
          <a:p>
            <a:pPr>
              <a:lnSpc>
                <a:spcPct val="110000"/>
              </a:lnSpc>
              <a:spcBef>
                <a:spcPts val="600"/>
              </a:spcBef>
              <a:spcAft>
                <a:spcPts val="600"/>
              </a:spcAft>
            </a:pPr>
            <a:r>
              <a:rPr lang="en-US" sz="1800" dirty="0">
                <a:effectLst/>
                <a:ea typeface="Times New Roman" panose="02020603050405020304" pitchFamily="18" charset="0"/>
                <a:cs typeface="Times New Roman" panose="02020603050405020304" pitchFamily="18" charset="0"/>
              </a:rPr>
              <a:t>Provides</a:t>
            </a:r>
            <a:r>
              <a:rPr lang="en-US" sz="1800" b="1" dirty="0">
                <a:effectLst/>
                <a:ea typeface="Times New Roman" panose="02020603050405020304" pitchFamily="18" charset="0"/>
                <a:cs typeface="Times New Roman" panose="02020603050405020304" pitchFamily="18" charset="0"/>
              </a:rPr>
              <a:t> </a:t>
            </a:r>
            <a:r>
              <a:rPr lang="en-US" sz="1800" dirty="0">
                <a:effectLst/>
                <a:ea typeface="Times New Roman" panose="02020603050405020304" pitchFamily="18" charset="0"/>
                <a:cs typeface="Times New Roman" panose="02020603050405020304" pitchFamily="18" charset="0"/>
              </a:rPr>
              <a:t>that each patient of a health care facility has the </a:t>
            </a:r>
            <a:r>
              <a:rPr lang="en-US" sz="1800" u="sng" dirty="0">
                <a:effectLst/>
                <a:ea typeface="Times New Roman" panose="02020603050405020304" pitchFamily="18" charset="0"/>
                <a:cs typeface="Times New Roman" panose="02020603050405020304" pitchFamily="18" charset="0"/>
              </a:rPr>
              <a:t>right to be visited</a:t>
            </a:r>
            <a:r>
              <a:rPr lang="en-US" sz="1800" dirty="0">
                <a:effectLst/>
                <a:ea typeface="Times New Roman" panose="02020603050405020304" pitchFamily="18" charset="0"/>
                <a:cs typeface="Times New Roman" panose="02020603050405020304" pitchFamily="18" charset="0"/>
              </a:rPr>
              <a:t> during the facility’s visiting hours.</a:t>
            </a:r>
          </a:p>
          <a:p>
            <a:pPr>
              <a:lnSpc>
                <a:spcPct val="110000"/>
              </a:lnSpc>
              <a:spcBef>
                <a:spcPts val="600"/>
              </a:spcBef>
              <a:spcAft>
                <a:spcPts val="600"/>
              </a:spcAft>
            </a:pPr>
            <a:r>
              <a:rPr lang="en-US" sz="1800" dirty="0">
                <a:effectLst/>
                <a:ea typeface="Times New Roman" panose="02020603050405020304" pitchFamily="18" charset="0"/>
                <a:cs typeface="Times New Roman" panose="02020603050405020304" pitchFamily="18" charset="0"/>
              </a:rPr>
              <a:t>Requires each health care facility to establish a visitation policy and allow visitation in certain situations.</a:t>
            </a:r>
          </a:p>
          <a:p>
            <a:pPr>
              <a:lnSpc>
                <a:spcPct val="110000"/>
              </a:lnSpc>
              <a:spcBef>
                <a:spcPts val="600"/>
              </a:spcBef>
              <a:spcAft>
                <a:spcPts val="600"/>
              </a:spcAft>
            </a:pPr>
            <a:r>
              <a:rPr lang="en-US" sz="1800" dirty="0">
                <a:effectLst/>
                <a:ea typeface="Times New Roman" panose="02020603050405020304" pitchFamily="18" charset="0"/>
                <a:cs typeface="Times New Roman" panose="02020603050405020304" pitchFamily="18" charset="0"/>
              </a:rPr>
              <a:t>Prohibits a heath care facility from requiring visitors to show proof of vaccination.</a:t>
            </a:r>
          </a:p>
          <a:p>
            <a:pPr>
              <a:lnSpc>
                <a:spcPct val="110000"/>
              </a:lnSpc>
              <a:spcBef>
                <a:spcPts val="600"/>
              </a:spcBef>
              <a:spcAft>
                <a:spcPts val="600"/>
              </a:spcAft>
            </a:pPr>
            <a:r>
              <a:rPr lang="en-US" sz="1800" dirty="0">
                <a:ea typeface="Times New Roman" panose="02020603050405020304" pitchFamily="18" charset="0"/>
                <a:cs typeface="Times New Roman" panose="02020603050405020304" pitchFamily="18" charset="0"/>
              </a:rPr>
              <a:t>A</a:t>
            </a:r>
            <a:r>
              <a:rPr lang="en-US" sz="1800" dirty="0">
                <a:effectLst/>
                <a:ea typeface="Times New Roman" panose="02020603050405020304" pitchFamily="18" charset="0"/>
                <a:cs typeface="Times New Roman" panose="02020603050405020304" pitchFamily="18" charset="0"/>
              </a:rPr>
              <a:t>llows each patient to designate </a:t>
            </a:r>
            <a:r>
              <a:rPr lang="en-US" sz="1800" u="sng" dirty="0">
                <a:effectLst/>
                <a:ea typeface="Times New Roman" panose="02020603050405020304" pitchFamily="18" charset="0"/>
                <a:cs typeface="Times New Roman" panose="02020603050405020304" pitchFamily="18" charset="0"/>
              </a:rPr>
              <a:t>one essential caregiver </a:t>
            </a:r>
            <a:r>
              <a:rPr lang="en-US" sz="1800" dirty="0">
                <a:effectLst/>
                <a:ea typeface="Times New Roman" panose="02020603050405020304" pitchFamily="18" charset="0"/>
                <a:cs typeface="Times New Roman" panose="02020603050405020304" pitchFamily="18" charset="0"/>
              </a:rPr>
              <a:t>each day who is entitled to two hours of daily in-person visitation.</a:t>
            </a:r>
          </a:p>
          <a:p>
            <a:pPr>
              <a:lnSpc>
                <a:spcPct val="110000"/>
              </a:lnSpc>
              <a:spcBef>
                <a:spcPts val="600"/>
              </a:spcBef>
              <a:spcAft>
                <a:spcPts val="600"/>
              </a:spcAft>
            </a:pPr>
            <a:r>
              <a:rPr lang="en-US" sz="1800" dirty="0">
                <a:ea typeface="Times New Roman" panose="02020603050405020304" pitchFamily="18" charset="0"/>
                <a:cs typeface="Times New Roman" panose="02020603050405020304" pitchFamily="18" charset="0"/>
              </a:rPr>
              <a:t>P</a:t>
            </a:r>
            <a:r>
              <a:rPr lang="en-US" sz="1800" dirty="0">
                <a:effectLst/>
                <a:ea typeface="Times New Roman" panose="02020603050405020304" pitchFamily="18" charset="0"/>
                <a:cs typeface="Times New Roman" panose="02020603050405020304" pitchFamily="18" charset="0"/>
              </a:rPr>
              <a:t>rovides that clergy members have the same visitation rights as essential caregivers.</a:t>
            </a:r>
          </a:p>
          <a:p>
            <a:pPr>
              <a:lnSpc>
                <a:spcPct val="110000"/>
              </a:lnSpc>
              <a:spcBef>
                <a:spcPts val="600"/>
              </a:spcBef>
              <a:spcAft>
                <a:spcPts val="600"/>
              </a:spcAft>
            </a:pPr>
            <a:r>
              <a:rPr lang="en-US" sz="1800" dirty="0">
                <a:ea typeface="Times New Roman" panose="02020603050405020304" pitchFamily="18" charset="0"/>
                <a:cs typeface="Times New Roman" panose="02020603050405020304" pitchFamily="18" charset="0"/>
              </a:rPr>
              <a:t>R</a:t>
            </a:r>
            <a:r>
              <a:rPr lang="en-US" sz="1800" dirty="0">
                <a:effectLst/>
                <a:ea typeface="Times New Roman" panose="02020603050405020304" pitchFamily="18" charset="0"/>
                <a:cs typeface="Times New Roman" panose="02020603050405020304" pitchFamily="18" charset="0"/>
              </a:rPr>
              <a:t>equires each health care facility to provide its visitation policies to the Alabama Department of Public Health when applying for licensure and require the visitation policies to be published online.</a:t>
            </a:r>
          </a:p>
          <a:p>
            <a:pPr>
              <a:lnSpc>
                <a:spcPct val="110000"/>
              </a:lnSpc>
              <a:spcBef>
                <a:spcPts val="600"/>
              </a:spcBef>
              <a:spcAft>
                <a:spcPts val="600"/>
              </a:spcAft>
            </a:pPr>
            <a:r>
              <a:rPr lang="en-US" sz="1800" dirty="0">
                <a:effectLst/>
                <a:ea typeface="Times New Roman" panose="02020603050405020304" pitchFamily="18" charset="0"/>
                <a:cs typeface="Times New Roman" panose="02020603050405020304" pitchFamily="18" charset="0"/>
              </a:rPr>
              <a:t>Exempts certain health care facilities from the visitation requirements. </a:t>
            </a:r>
          </a:p>
          <a:p>
            <a:pPr marL="0" marR="0" indent="0">
              <a:lnSpc>
                <a:spcPct val="110000"/>
              </a:lnSpc>
              <a:spcBef>
                <a:spcPts val="600"/>
              </a:spcBef>
              <a:spcAft>
                <a:spcPts val="600"/>
              </a:spcAft>
              <a:buNone/>
            </a:pPr>
            <a:r>
              <a:rPr lang="en-US" sz="1800" b="1" dirty="0">
                <a:effectLst/>
                <a:ea typeface="Times New Roman" panose="02020603050405020304" pitchFamily="18" charset="0"/>
                <a:cs typeface="Times New Roman" panose="02020603050405020304" pitchFamily="18" charset="0"/>
              </a:rPr>
              <a:t>EFFECTIVE DATE: </a:t>
            </a:r>
            <a:r>
              <a:rPr lang="en-US" sz="1800" dirty="0">
                <a:effectLst/>
                <a:ea typeface="Times New Roman" panose="02020603050405020304" pitchFamily="18" charset="0"/>
                <a:cs typeface="Times New Roman" panose="02020603050405020304" pitchFamily="18" charset="0"/>
              </a:rPr>
              <a:t>April 18, 2023</a:t>
            </a:r>
            <a:endParaRPr lang="en-US"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5AAC1B3-DB37-4005-734A-A773DA140AD3}"/>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56</a:t>
            </a:fld>
            <a:endParaRPr lang="en-US">
              <a:solidFill>
                <a:schemeClr val="tx1"/>
              </a:solidFill>
            </a:endParaRPr>
          </a:p>
        </p:txBody>
      </p:sp>
    </p:spTree>
    <p:extLst>
      <p:ext uri="{BB962C8B-B14F-4D97-AF65-F5344CB8AC3E}">
        <p14:creationId xmlns:p14="http://schemas.microsoft.com/office/powerpoint/2010/main" val="31819737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61C43A2F-9257-D64E-1D83-EF5488F45172}"/>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The Genesis Act (Certificates of Nonviable Birth)</a:t>
            </a:r>
          </a:p>
        </p:txBody>
      </p:sp>
      <p:sp>
        <p:nvSpPr>
          <p:cNvPr id="3" name="Content Placeholder 2">
            <a:extLst>
              <a:ext uri="{FF2B5EF4-FFF2-40B4-BE49-F238E27FC236}">
                <a16:creationId xmlns:a16="http://schemas.microsoft.com/office/drawing/2014/main" id="{A028D847-848D-6348-0192-6771C334C4A9}"/>
              </a:ext>
            </a:extLst>
          </p:cNvPr>
          <p:cNvSpPr>
            <a:spLocks noGrp="1"/>
          </p:cNvSpPr>
          <p:nvPr>
            <p:ph idx="1"/>
          </p:nvPr>
        </p:nvSpPr>
        <p:spPr>
          <a:xfrm>
            <a:off x="5478124" y="559477"/>
            <a:ext cx="5647076" cy="5475563"/>
          </a:xfrm>
        </p:spPr>
        <p:txBody>
          <a:bodyPr anchor="ctr">
            <a:normAutofit/>
          </a:bodyPr>
          <a:lstStyle/>
          <a:p>
            <a:pPr marL="0" marR="0" indent="0">
              <a:lnSpc>
                <a:spcPct val="110000"/>
              </a:lnSpc>
              <a:spcBef>
                <a:spcPts val="600"/>
              </a:spcBef>
              <a:spcAft>
                <a:spcPts val="600"/>
              </a:spcAft>
              <a:buNone/>
            </a:pPr>
            <a:r>
              <a:rPr lang="en-US" sz="2000" b="1" dirty="0">
                <a:effectLst/>
                <a:ea typeface="Times New Roman" panose="02020603050405020304" pitchFamily="18" charset="0"/>
                <a:cs typeface="Times New Roman" panose="02020603050405020304" pitchFamily="18" charset="0"/>
              </a:rPr>
              <a:t>Act 2023-198, HB55:</a:t>
            </a:r>
          </a:p>
          <a:p>
            <a:pPr>
              <a:lnSpc>
                <a:spcPct val="110000"/>
              </a:lnSpc>
              <a:spcBef>
                <a:spcPts val="600"/>
              </a:spcBef>
              <a:spcAft>
                <a:spcPts val="600"/>
              </a:spcAft>
            </a:pPr>
            <a:r>
              <a:rPr lang="en-US" sz="2000" b="1" dirty="0">
                <a:effectLst/>
                <a:ea typeface="Times New Roman" panose="02020603050405020304" pitchFamily="18" charset="0"/>
                <a:cs typeface="Times New Roman" panose="02020603050405020304" pitchFamily="18" charset="0"/>
              </a:rPr>
              <a:t> </a:t>
            </a:r>
            <a:r>
              <a:rPr lang="en-US" sz="2000" dirty="0">
                <a:effectLst/>
                <a:ea typeface="Times New Roman" panose="02020603050405020304" pitchFamily="18" charset="0"/>
                <a:cs typeface="Times New Roman" panose="02020603050405020304" pitchFamily="18" charset="0"/>
              </a:rPr>
              <a:t>Allows a parent of a nonviable birth occurring </a:t>
            </a:r>
            <a:r>
              <a:rPr lang="en-US" sz="2000" u="sng" dirty="0">
                <a:effectLst/>
                <a:ea typeface="Times New Roman" panose="02020603050405020304" pitchFamily="18" charset="0"/>
                <a:cs typeface="Times New Roman" panose="02020603050405020304" pitchFamily="18" charset="0"/>
              </a:rPr>
              <a:t>before 20 weeks of gestation</a:t>
            </a:r>
            <a:r>
              <a:rPr lang="en-US" sz="2000" dirty="0">
                <a:effectLst/>
                <a:ea typeface="Times New Roman" panose="02020603050405020304" pitchFamily="18" charset="0"/>
                <a:cs typeface="Times New Roman" panose="02020603050405020304" pitchFamily="18" charset="0"/>
              </a:rPr>
              <a:t> to request that a report of fetal death be filed with the Office of Vital Statistics.</a:t>
            </a:r>
          </a:p>
          <a:p>
            <a:pPr>
              <a:lnSpc>
                <a:spcPct val="110000"/>
              </a:lnSpc>
              <a:spcBef>
                <a:spcPts val="600"/>
              </a:spcBef>
              <a:spcAft>
                <a:spcPts val="600"/>
              </a:spcAft>
            </a:pPr>
            <a:r>
              <a:rPr lang="en-US" sz="2000" dirty="0">
                <a:ea typeface="Times New Roman" panose="02020603050405020304" pitchFamily="18" charset="0"/>
                <a:cs typeface="Times New Roman" panose="02020603050405020304" pitchFamily="18" charset="0"/>
              </a:rPr>
              <a:t>A</a:t>
            </a:r>
            <a:r>
              <a:rPr lang="en-US" sz="2000" dirty="0">
                <a:effectLst/>
                <a:ea typeface="Times New Roman" panose="02020603050405020304" pitchFamily="18" charset="0"/>
                <a:cs typeface="Times New Roman" panose="02020603050405020304" pitchFamily="18" charset="0"/>
              </a:rPr>
              <a:t>uthorizes the State Registrar of Vital Statistics to issue, upon a parent’s request, a </a:t>
            </a:r>
            <a:r>
              <a:rPr lang="en-US" sz="2000" u="sng" dirty="0">
                <a:effectLst/>
                <a:ea typeface="Times New Roman" panose="02020603050405020304" pitchFamily="18" charset="0"/>
                <a:cs typeface="Times New Roman" panose="02020603050405020304" pitchFamily="18" charset="0"/>
              </a:rPr>
              <a:t>Certificate of Nonviable Birth</a:t>
            </a:r>
            <a:r>
              <a:rPr lang="en-US" sz="2000" dirty="0">
                <a:effectLst/>
                <a:ea typeface="Times New Roman" panose="02020603050405020304" pitchFamily="18" charset="0"/>
                <a:cs typeface="Times New Roman" panose="02020603050405020304" pitchFamily="18" charset="0"/>
              </a:rPr>
              <a:t>.</a:t>
            </a:r>
          </a:p>
          <a:p>
            <a:pPr>
              <a:lnSpc>
                <a:spcPct val="110000"/>
              </a:lnSpc>
              <a:spcBef>
                <a:spcPts val="600"/>
              </a:spcBef>
              <a:spcAft>
                <a:spcPts val="600"/>
              </a:spcAft>
            </a:pPr>
            <a:r>
              <a:rPr lang="en-US" sz="2000" dirty="0">
                <a:ea typeface="Times New Roman" panose="02020603050405020304" pitchFamily="18" charset="0"/>
                <a:cs typeface="Times New Roman" panose="02020603050405020304" pitchFamily="18" charset="0"/>
              </a:rPr>
              <a:t>R</a:t>
            </a:r>
            <a:r>
              <a:rPr lang="en-US" sz="2000" dirty="0">
                <a:effectLst/>
                <a:ea typeface="Times New Roman" panose="02020603050405020304" pitchFamily="18" charset="0"/>
                <a:cs typeface="Times New Roman" panose="02020603050405020304" pitchFamily="18" charset="0"/>
              </a:rPr>
              <a:t>equires the State Board of Health to adopt rules to implement and administer this act. </a:t>
            </a:r>
          </a:p>
          <a:p>
            <a:pPr marL="0" marR="0" indent="0">
              <a:lnSpc>
                <a:spcPct val="110000"/>
              </a:lnSpc>
              <a:spcBef>
                <a:spcPts val="600"/>
              </a:spcBef>
              <a:spcAft>
                <a:spcPts val="600"/>
              </a:spcAft>
              <a:buNone/>
            </a:pPr>
            <a:r>
              <a:rPr lang="en-US" sz="2000" dirty="0">
                <a:ea typeface="Times New Roman" panose="02020603050405020304" pitchFamily="18" charset="0"/>
                <a:cs typeface="Times New Roman" panose="02020603050405020304" pitchFamily="18" charset="0"/>
              </a:rPr>
              <a:t>EFFECTIVE DATE:</a:t>
            </a:r>
            <a:r>
              <a:rPr lang="en-US" sz="2000" dirty="0">
                <a:effectLst/>
                <a:ea typeface="Times New Roman" panose="02020603050405020304" pitchFamily="18" charset="0"/>
                <a:cs typeface="Times New Roman" panose="02020603050405020304" pitchFamily="18" charset="0"/>
              </a:rPr>
              <a:t> November 1, 2023</a:t>
            </a:r>
            <a:endParaRPr lang="en-US"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5AAC1B3-DB37-4005-734A-A773DA140AD3}"/>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57</a:t>
            </a:fld>
            <a:endParaRPr lang="en-US">
              <a:solidFill>
                <a:schemeClr val="tx1"/>
              </a:solidFill>
            </a:endParaRPr>
          </a:p>
        </p:txBody>
      </p:sp>
    </p:spTree>
    <p:extLst>
      <p:ext uri="{BB962C8B-B14F-4D97-AF65-F5344CB8AC3E}">
        <p14:creationId xmlns:p14="http://schemas.microsoft.com/office/powerpoint/2010/main" val="20455935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Law enforcement</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58</a:t>
            </a:fld>
            <a:endParaRPr lang="en-US" sz="1000">
              <a:solidFill>
                <a:schemeClr val="tx1"/>
              </a:solidFill>
            </a:endParaRPr>
          </a:p>
        </p:txBody>
      </p:sp>
    </p:spTree>
    <p:extLst>
      <p:ext uri="{BB962C8B-B14F-4D97-AF65-F5344CB8AC3E}">
        <p14:creationId xmlns:p14="http://schemas.microsoft.com/office/powerpoint/2010/main" val="8176084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61C43A2F-9257-D64E-1D83-EF5488F45172}"/>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Violations of Parole or Probation</a:t>
            </a:r>
          </a:p>
        </p:txBody>
      </p:sp>
      <p:sp>
        <p:nvSpPr>
          <p:cNvPr id="3" name="Content Placeholder 2">
            <a:extLst>
              <a:ext uri="{FF2B5EF4-FFF2-40B4-BE49-F238E27FC236}">
                <a16:creationId xmlns:a16="http://schemas.microsoft.com/office/drawing/2014/main" id="{A028D847-848D-6348-0192-6771C334C4A9}"/>
              </a:ext>
            </a:extLst>
          </p:cNvPr>
          <p:cNvSpPr>
            <a:spLocks noGrp="1"/>
          </p:cNvSpPr>
          <p:nvPr>
            <p:ph idx="1"/>
          </p:nvPr>
        </p:nvSpPr>
        <p:spPr>
          <a:xfrm>
            <a:off x="5478124" y="559477"/>
            <a:ext cx="5647076" cy="5475563"/>
          </a:xfrm>
        </p:spPr>
        <p:txBody>
          <a:bodyPr anchor="ctr">
            <a:noAutofit/>
          </a:bodyPr>
          <a:lstStyle/>
          <a:p>
            <a:pPr marL="0" marR="0" indent="0">
              <a:lnSpc>
                <a:spcPct val="110000"/>
              </a:lnSpc>
              <a:spcBef>
                <a:spcPts val="600"/>
              </a:spcBef>
              <a:spcAft>
                <a:spcPts val="600"/>
              </a:spcAft>
              <a:buNone/>
            </a:pPr>
            <a:r>
              <a:rPr lang="en-US" sz="2000" b="1" dirty="0">
                <a:effectLst/>
                <a:ea typeface="Times New Roman" panose="02020603050405020304" pitchFamily="18" charset="0"/>
                <a:cs typeface="Times New Roman" panose="02020603050405020304" pitchFamily="18" charset="0"/>
              </a:rPr>
              <a:t>Act 2023-475, SB157:</a:t>
            </a:r>
          </a:p>
          <a:p>
            <a:pPr>
              <a:lnSpc>
                <a:spcPct val="110000"/>
              </a:lnSpc>
              <a:spcBef>
                <a:spcPts val="600"/>
              </a:spcBef>
              <a:spcAft>
                <a:spcPts val="600"/>
              </a:spcAft>
            </a:pPr>
            <a:r>
              <a:rPr lang="en-US" sz="2000" b="1" dirty="0">
                <a:effectLst/>
                <a:ea typeface="Times New Roman" panose="02020603050405020304" pitchFamily="18" charset="0"/>
                <a:cs typeface="Times New Roman" panose="02020603050405020304" pitchFamily="18" charset="0"/>
              </a:rPr>
              <a:t> </a:t>
            </a:r>
            <a:r>
              <a:rPr lang="en-US" sz="2000" dirty="0">
                <a:effectLst/>
                <a:ea typeface="Calibri" panose="020F0502020204030204" pitchFamily="34" charset="0"/>
              </a:rPr>
              <a:t>Allows a law enforcement officer to </a:t>
            </a:r>
            <a:r>
              <a:rPr lang="en-US" sz="2000" u="sng" dirty="0">
                <a:effectLst/>
                <a:ea typeface="Calibri" panose="020F0502020204030204" pitchFamily="34" charset="0"/>
              </a:rPr>
              <a:t>arrest a parolee or probationer without a warrant</a:t>
            </a:r>
            <a:r>
              <a:rPr lang="en-US" sz="2000" dirty="0">
                <a:effectLst/>
                <a:ea typeface="Calibri" panose="020F0502020204030204" pitchFamily="34" charset="0"/>
              </a:rPr>
              <a:t> if he or she violates conditions of parole or probation in the presence of the arresting officer. </a:t>
            </a:r>
          </a:p>
          <a:p>
            <a:pPr>
              <a:lnSpc>
                <a:spcPct val="110000"/>
              </a:lnSpc>
              <a:spcBef>
                <a:spcPts val="600"/>
              </a:spcBef>
              <a:spcAft>
                <a:spcPts val="600"/>
              </a:spcAft>
            </a:pPr>
            <a:r>
              <a:rPr lang="en-US" sz="2000" dirty="0">
                <a:ea typeface="Calibri" panose="020F0502020204030204" pitchFamily="34" charset="0"/>
              </a:rPr>
              <a:t>R</a:t>
            </a:r>
            <a:r>
              <a:rPr lang="en-US" sz="2000" dirty="0">
                <a:effectLst/>
                <a:ea typeface="Calibri" panose="020F0502020204030204" pitchFamily="34" charset="0"/>
              </a:rPr>
              <a:t>equires the Board of Pardons and Paroles and any sentencing court to </a:t>
            </a:r>
            <a:r>
              <a:rPr lang="en-US" sz="2000" u="sng" dirty="0">
                <a:effectLst/>
                <a:ea typeface="Calibri" panose="020F0502020204030204" pitchFamily="34" charset="0"/>
              </a:rPr>
              <a:t>report to ALEA the conditions of parole or probation</a:t>
            </a:r>
            <a:r>
              <a:rPr lang="en-US" sz="2000" dirty="0">
                <a:effectLst/>
                <a:ea typeface="Calibri" panose="020F0502020204030204" pitchFamily="34" charset="0"/>
              </a:rPr>
              <a:t> for any individual released on parole or probation.</a:t>
            </a:r>
          </a:p>
          <a:p>
            <a:pPr>
              <a:lnSpc>
                <a:spcPct val="110000"/>
              </a:lnSpc>
              <a:spcBef>
                <a:spcPts val="600"/>
              </a:spcBef>
              <a:spcAft>
                <a:spcPts val="600"/>
              </a:spcAft>
            </a:pPr>
            <a:r>
              <a:rPr lang="en-US" sz="2000" dirty="0">
                <a:ea typeface="Calibri" panose="020F0502020204030204" pitchFamily="34" charset="0"/>
              </a:rPr>
              <a:t>R</a:t>
            </a:r>
            <a:r>
              <a:rPr lang="en-US" sz="2000" dirty="0">
                <a:effectLst/>
                <a:ea typeface="Calibri" panose="020F0502020204030204" pitchFamily="34" charset="0"/>
              </a:rPr>
              <a:t>equires ALEA to make the conditions of parole or probation </a:t>
            </a:r>
            <a:r>
              <a:rPr lang="en-US" sz="2000" u="sng" dirty="0">
                <a:effectLst/>
                <a:ea typeface="Calibri" panose="020F0502020204030204" pitchFamily="34" charset="0"/>
              </a:rPr>
              <a:t>available to law enforcement officers</a:t>
            </a:r>
            <a:r>
              <a:rPr lang="en-US" sz="2000" dirty="0">
                <a:effectLst/>
                <a:ea typeface="Calibri" panose="020F0502020204030204" pitchFamily="34" charset="0"/>
              </a:rPr>
              <a:t> or other authorized persons through the Law Enforcement Tactical System.</a:t>
            </a:r>
          </a:p>
          <a:p>
            <a:pPr marL="0" indent="0">
              <a:lnSpc>
                <a:spcPct val="110000"/>
              </a:lnSpc>
              <a:spcBef>
                <a:spcPts val="600"/>
              </a:spcBef>
              <a:spcAft>
                <a:spcPts val="600"/>
              </a:spcAft>
              <a:buNone/>
            </a:pPr>
            <a:r>
              <a:rPr lang="en-US" sz="2000" dirty="0">
                <a:ea typeface="Times New Roman" panose="02020603050405020304" pitchFamily="18" charset="0"/>
                <a:cs typeface="Times New Roman" panose="02020603050405020304" pitchFamily="18" charset="0"/>
              </a:rPr>
              <a:t>EFFECTIVE DATE:</a:t>
            </a:r>
            <a:r>
              <a:rPr lang="en-US" sz="2000" dirty="0">
                <a:effectLst/>
                <a:ea typeface="Times New Roman" panose="02020603050405020304" pitchFamily="18" charset="0"/>
                <a:cs typeface="Times New Roman" panose="02020603050405020304" pitchFamily="18" charset="0"/>
              </a:rPr>
              <a:t> September 1, 2023</a:t>
            </a:r>
            <a:endParaRPr lang="en-US"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5AAC1B3-DB37-4005-734A-A773DA140AD3}"/>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59</a:t>
            </a:fld>
            <a:endParaRPr lang="en-US">
              <a:solidFill>
                <a:schemeClr val="tx1"/>
              </a:solidFill>
            </a:endParaRPr>
          </a:p>
        </p:txBody>
      </p:sp>
    </p:spTree>
    <p:extLst>
      <p:ext uri="{BB962C8B-B14F-4D97-AF65-F5344CB8AC3E}">
        <p14:creationId xmlns:p14="http://schemas.microsoft.com/office/powerpoint/2010/main" val="2060857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9F69C9E6-0D2A-0CED-ADFB-A5D0A3BC8380}"/>
              </a:ext>
            </a:extLst>
          </p:cNvPr>
          <p:cNvSpPr>
            <a:spLocks noGrp="1"/>
          </p:cNvSpPr>
          <p:nvPr>
            <p:ph type="title"/>
          </p:nvPr>
        </p:nvSpPr>
        <p:spPr>
          <a:xfrm>
            <a:off x="573409" y="559477"/>
            <a:ext cx="3765200" cy="5709931"/>
          </a:xfrm>
        </p:spPr>
        <p:txBody>
          <a:bodyPr>
            <a:normAutofit/>
          </a:bodyPr>
          <a:lstStyle/>
          <a:p>
            <a:pPr algn="ctr"/>
            <a:r>
              <a:rPr lang="en-US" dirty="0"/>
              <a:t>4 Year Review on Bill Filings</a:t>
            </a:r>
          </a:p>
        </p:txBody>
      </p:sp>
      <p:sp>
        <p:nvSpPr>
          <p:cNvPr id="27" name="Rectangle 26">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3" name="Slide Number Placeholder 2">
            <a:extLst>
              <a:ext uri="{FF2B5EF4-FFF2-40B4-BE49-F238E27FC236}">
                <a16:creationId xmlns:a16="http://schemas.microsoft.com/office/drawing/2014/main" id="{D6D6CE6B-3001-C0A5-8589-C7FB775CAD5B}"/>
              </a:ext>
            </a:extLst>
          </p:cNvPr>
          <p:cNvSpPr>
            <a:spLocks noGrp="1"/>
          </p:cNvSpPr>
          <p:nvPr>
            <p:ph type="sldNum" sz="quarter" idx="12"/>
          </p:nvPr>
        </p:nvSpPr>
        <p:spPr>
          <a:xfrm>
            <a:off x="10972825" y="6200664"/>
            <a:ext cx="822960" cy="274320"/>
          </a:xfrm>
        </p:spPr>
        <p:txBody>
          <a:bodyPr>
            <a:normAutofit/>
          </a:bodyPr>
          <a:lstStyle/>
          <a:p>
            <a:pPr>
              <a:spcAft>
                <a:spcPts val="600"/>
              </a:spcAft>
            </a:pPr>
            <a:fld id="{4FAB73BC-B049-4115-A692-8D63A059BFB8}" type="slidenum">
              <a:rPr lang="en-US" smtClean="0"/>
              <a:pPr>
                <a:spcAft>
                  <a:spcPts val="600"/>
                </a:spcAft>
              </a:pPr>
              <a:t>6</a:t>
            </a:fld>
            <a:endParaRPr lang="en-US"/>
          </a:p>
        </p:txBody>
      </p:sp>
      <p:graphicFrame>
        <p:nvGraphicFramePr>
          <p:cNvPr id="9" name="Content Placeholder 7">
            <a:extLst>
              <a:ext uri="{FF2B5EF4-FFF2-40B4-BE49-F238E27FC236}">
                <a16:creationId xmlns:a16="http://schemas.microsoft.com/office/drawing/2014/main" id="{414821A9-FEC7-16D3-72C5-B7683CE9766D}"/>
              </a:ext>
            </a:extLst>
          </p:cNvPr>
          <p:cNvGraphicFramePr>
            <a:graphicFrameLocks noGrp="1"/>
          </p:cNvGraphicFramePr>
          <p:nvPr>
            <p:ph idx="1"/>
            <p:extLst>
              <p:ext uri="{D42A27DB-BD31-4B8C-83A1-F6EECF244321}">
                <p14:modId xmlns:p14="http://schemas.microsoft.com/office/powerpoint/2010/main" val="3450074465"/>
              </p:ext>
            </p:extLst>
          </p:nvPr>
        </p:nvGraphicFramePr>
        <p:xfrm>
          <a:off x="5478124" y="979124"/>
          <a:ext cx="5906182" cy="4874369"/>
        </p:xfrm>
        <a:graphic>
          <a:graphicData uri="http://schemas.openxmlformats.org/drawingml/2006/table">
            <a:tbl>
              <a:tblPr firstRow="1" bandRow="1">
                <a:tableStyleId>{9D7B26C5-4107-4FEC-AEDC-1716B250A1EF}</a:tableStyleId>
              </a:tblPr>
              <a:tblGrid>
                <a:gridCol w="1734446">
                  <a:extLst>
                    <a:ext uri="{9D8B030D-6E8A-4147-A177-3AD203B41FA5}">
                      <a16:colId xmlns:a16="http://schemas.microsoft.com/office/drawing/2014/main" val="3352343490"/>
                    </a:ext>
                  </a:extLst>
                </a:gridCol>
                <a:gridCol w="1041218">
                  <a:extLst>
                    <a:ext uri="{9D8B030D-6E8A-4147-A177-3AD203B41FA5}">
                      <a16:colId xmlns:a16="http://schemas.microsoft.com/office/drawing/2014/main" val="2824240317"/>
                    </a:ext>
                  </a:extLst>
                </a:gridCol>
                <a:gridCol w="1041218">
                  <a:extLst>
                    <a:ext uri="{9D8B030D-6E8A-4147-A177-3AD203B41FA5}">
                      <a16:colId xmlns:a16="http://schemas.microsoft.com/office/drawing/2014/main" val="98868965"/>
                    </a:ext>
                  </a:extLst>
                </a:gridCol>
                <a:gridCol w="1048082">
                  <a:extLst>
                    <a:ext uri="{9D8B030D-6E8A-4147-A177-3AD203B41FA5}">
                      <a16:colId xmlns:a16="http://schemas.microsoft.com/office/drawing/2014/main" val="3488075100"/>
                    </a:ext>
                  </a:extLst>
                </a:gridCol>
                <a:gridCol w="1041218">
                  <a:extLst>
                    <a:ext uri="{9D8B030D-6E8A-4147-A177-3AD203B41FA5}">
                      <a16:colId xmlns:a16="http://schemas.microsoft.com/office/drawing/2014/main" val="1498618406"/>
                    </a:ext>
                  </a:extLst>
                </a:gridCol>
              </a:tblGrid>
              <a:tr h="512785">
                <a:tc>
                  <a:txBody>
                    <a:bodyPr/>
                    <a:lstStyle/>
                    <a:p>
                      <a:pPr algn="ctr"/>
                      <a:r>
                        <a:rPr lang="en-US" sz="2200" b="1"/>
                        <a:t>Bills </a:t>
                      </a:r>
                      <a:endParaRPr lang="en-US" sz="2200" b="1">
                        <a:latin typeface="Book Antiqua" panose="02040602050305030304" pitchFamily="18" charset="0"/>
                      </a:endParaRPr>
                    </a:p>
                  </a:txBody>
                  <a:tcPr marL="143795" marR="143795" marT="71897" marB="71897" anchor="ctr"/>
                </a:tc>
                <a:tc>
                  <a:txBody>
                    <a:bodyPr/>
                    <a:lstStyle/>
                    <a:p>
                      <a:pPr algn="ctr"/>
                      <a:r>
                        <a:rPr lang="en-US" sz="2200" b="1"/>
                        <a:t>2023</a:t>
                      </a:r>
                      <a:endParaRPr lang="en-US" sz="2200" b="1">
                        <a:latin typeface="Book Antiqua" panose="02040602050305030304" pitchFamily="18" charset="0"/>
                      </a:endParaRPr>
                    </a:p>
                  </a:txBody>
                  <a:tcPr marL="143795" marR="143795" marT="71897" marB="71897" anchor="ctr"/>
                </a:tc>
                <a:tc>
                  <a:txBody>
                    <a:bodyPr/>
                    <a:lstStyle/>
                    <a:p>
                      <a:pPr algn="ctr"/>
                      <a:r>
                        <a:rPr lang="en-US" sz="2200" b="1"/>
                        <a:t>2022</a:t>
                      </a:r>
                      <a:endParaRPr lang="en-US" sz="2200" b="1">
                        <a:latin typeface="Book Antiqua" panose="02040602050305030304" pitchFamily="18" charset="0"/>
                      </a:endParaRPr>
                    </a:p>
                  </a:txBody>
                  <a:tcPr marL="143795" marR="143795" marT="71897" marB="71897" anchor="ctr"/>
                </a:tc>
                <a:tc>
                  <a:txBody>
                    <a:bodyPr/>
                    <a:lstStyle/>
                    <a:p>
                      <a:pPr algn="ctr"/>
                      <a:r>
                        <a:rPr lang="en-US" sz="2200" b="1"/>
                        <a:t>2021</a:t>
                      </a:r>
                      <a:endParaRPr lang="en-US" sz="2200" b="1">
                        <a:latin typeface="Book Antiqua" panose="02040602050305030304" pitchFamily="18" charset="0"/>
                      </a:endParaRPr>
                    </a:p>
                  </a:txBody>
                  <a:tcPr marL="143795" marR="143795" marT="71897" marB="71897" anchor="ctr"/>
                </a:tc>
                <a:tc>
                  <a:txBody>
                    <a:bodyPr/>
                    <a:lstStyle/>
                    <a:p>
                      <a:pPr algn="ctr"/>
                      <a:r>
                        <a:rPr lang="en-US" sz="2200" b="1"/>
                        <a:t>2020</a:t>
                      </a:r>
                      <a:endParaRPr lang="en-US" sz="2200" b="1">
                        <a:latin typeface="Book Antiqua" panose="02040602050305030304" pitchFamily="18" charset="0"/>
                      </a:endParaRPr>
                    </a:p>
                  </a:txBody>
                  <a:tcPr marL="143795" marR="143795" marT="71897" marB="71897" anchor="ctr"/>
                </a:tc>
                <a:extLst>
                  <a:ext uri="{0D108BD9-81ED-4DB2-BD59-A6C34878D82A}">
                    <a16:rowId xmlns:a16="http://schemas.microsoft.com/office/drawing/2014/main" val="94504974"/>
                  </a:ext>
                </a:extLst>
              </a:tr>
              <a:tr h="776349">
                <a:tc>
                  <a:txBody>
                    <a:bodyPr/>
                    <a:lstStyle/>
                    <a:p>
                      <a:r>
                        <a:rPr lang="en-US" sz="1900" dirty="0"/>
                        <a:t>Filed in House </a:t>
                      </a:r>
                      <a:endParaRPr lang="en-US" sz="1900" dirty="0">
                        <a:latin typeface="Book Antiqua" panose="02040602050305030304" pitchFamily="18" charset="0"/>
                      </a:endParaRPr>
                    </a:p>
                  </a:txBody>
                  <a:tcPr marL="143795" marR="143795" marT="71897" marB="71897" anchor="ctr"/>
                </a:tc>
                <a:tc>
                  <a:txBody>
                    <a:bodyPr/>
                    <a:lstStyle/>
                    <a:p>
                      <a:pPr algn="ctr"/>
                      <a:r>
                        <a:rPr lang="en-US" sz="1900">
                          <a:latin typeface="+mn-lt"/>
                        </a:rPr>
                        <a:t>524</a:t>
                      </a:r>
                    </a:p>
                  </a:txBody>
                  <a:tcPr marL="143795" marR="143795" marT="71897" marB="71897" anchor="ctr"/>
                </a:tc>
                <a:tc>
                  <a:txBody>
                    <a:bodyPr/>
                    <a:lstStyle/>
                    <a:p>
                      <a:pPr algn="ctr"/>
                      <a:r>
                        <a:rPr lang="en-US" sz="1900">
                          <a:latin typeface="+mn-lt"/>
                        </a:rPr>
                        <a:t>534</a:t>
                      </a:r>
                    </a:p>
                  </a:txBody>
                  <a:tcPr marL="143795" marR="143795" marT="71897" marB="71897" anchor="ctr"/>
                </a:tc>
                <a:tc>
                  <a:txBody>
                    <a:bodyPr/>
                    <a:lstStyle/>
                    <a:p>
                      <a:pPr algn="ctr"/>
                      <a:r>
                        <a:rPr lang="en-US" sz="1900">
                          <a:latin typeface="+mn-lt"/>
                        </a:rPr>
                        <a:t>648</a:t>
                      </a:r>
                    </a:p>
                  </a:txBody>
                  <a:tcPr marL="143795" marR="143795" marT="71897" marB="71897" anchor="ctr"/>
                </a:tc>
                <a:tc>
                  <a:txBody>
                    <a:bodyPr/>
                    <a:lstStyle/>
                    <a:p>
                      <a:pPr algn="ctr"/>
                      <a:r>
                        <a:rPr lang="en-US" sz="1900">
                          <a:latin typeface="+mn-lt"/>
                        </a:rPr>
                        <a:t>508</a:t>
                      </a:r>
                    </a:p>
                  </a:txBody>
                  <a:tcPr marL="143795" marR="143795" marT="71897" marB="71897" anchor="ctr"/>
                </a:tc>
                <a:extLst>
                  <a:ext uri="{0D108BD9-81ED-4DB2-BD59-A6C34878D82A}">
                    <a16:rowId xmlns:a16="http://schemas.microsoft.com/office/drawing/2014/main" val="3649395543"/>
                  </a:ext>
                </a:extLst>
              </a:tr>
              <a:tr h="776349">
                <a:tc>
                  <a:txBody>
                    <a:bodyPr/>
                    <a:lstStyle/>
                    <a:p>
                      <a:r>
                        <a:rPr lang="en-US" sz="1900"/>
                        <a:t>Filed In Senate </a:t>
                      </a:r>
                      <a:endParaRPr lang="en-US" sz="1900">
                        <a:latin typeface="Book Antiqua" panose="02040602050305030304" pitchFamily="18" charset="0"/>
                      </a:endParaRPr>
                    </a:p>
                  </a:txBody>
                  <a:tcPr marL="143795" marR="143795" marT="71897" marB="71897" anchor="ctr"/>
                </a:tc>
                <a:tc>
                  <a:txBody>
                    <a:bodyPr/>
                    <a:lstStyle/>
                    <a:p>
                      <a:pPr algn="ctr"/>
                      <a:r>
                        <a:rPr lang="en-US" sz="1900">
                          <a:latin typeface="+mn-lt"/>
                        </a:rPr>
                        <a:t>352</a:t>
                      </a:r>
                    </a:p>
                  </a:txBody>
                  <a:tcPr marL="143795" marR="143795" marT="71897" marB="71897" anchor="ctr"/>
                </a:tc>
                <a:tc>
                  <a:txBody>
                    <a:bodyPr/>
                    <a:lstStyle/>
                    <a:p>
                      <a:pPr algn="ctr"/>
                      <a:r>
                        <a:rPr lang="en-US" sz="1900">
                          <a:latin typeface="+mn-lt"/>
                        </a:rPr>
                        <a:t>339</a:t>
                      </a:r>
                    </a:p>
                  </a:txBody>
                  <a:tcPr marL="143795" marR="143795" marT="71897" marB="71897" anchor="ctr"/>
                </a:tc>
                <a:tc>
                  <a:txBody>
                    <a:bodyPr/>
                    <a:lstStyle/>
                    <a:p>
                      <a:pPr algn="ctr"/>
                      <a:r>
                        <a:rPr lang="en-US" sz="1900">
                          <a:latin typeface="+mn-lt"/>
                        </a:rPr>
                        <a:t>405</a:t>
                      </a:r>
                    </a:p>
                  </a:txBody>
                  <a:tcPr marL="143795" marR="143795" marT="71897" marB="71897" anchor="ctr"/>
                </a:tc>
                <a:tc>
                  <a:txBody>
                    <a:bodyPr/>
                    <a:lstStyle/>
                    <a:p>
                      <a:pPr algn="ctr"/>
                      <a:r>
                        <a:rPr lang="en-US" sz="1900">
                          <a:latin typeface="+mn-lt"/>
                        </a:rPr>
                        <a:t>348</a:t>
                      </a:r>
                    </a:p>
                  </a:txBody>
                  <a:tcPr marL="143795" marR="143795" marT="71897" marB="71897" anchor="ctr"/>
                </a:tc>
                <a:extLst>
                  <a:ext uri="{0D108BD9-81ED-4DB2-BD59-A6C34878D82A}">
                    <a16:rowId xmlns:a16="http://schemas.microsoft.com/office/drawing/2014/main" val="120564647"/>
                  </a:ext>
                </a:extLst>
              </a:tr>
              <a:tr h="479839">
                <a:tc>
                  <a:txBody>
                    <a:bodyPr/>
                    <a:lstStyle/>
                    <a:p>
                      <a:r>
                        <a:rPr lang="en-US" sz="1900" b="1"/>
                        <a:t>Total Filed</a:t>
                      </a:r>
                      <a:endParaRPr lang="en-US" sz="1900" b="1">
                        <a:latin typeface="Book Antiqua" panose="02040602050305030304" pitchFamily="18" charset="0"/>
                      </a:endParaRPr>
                    </a:p>
                  </a:txBody>
                  <a:tcPr marL="143795" marR="143795" marT="71897" marB="71897" anchor="ctr"/>
                </a:tc>
                <a:tc>
                  <a:txBody>
                    <a:bodyPr/>
                    <a:lstStyle/>
                    <a:p>
                      <a:pPr algn="ctr"/>
                      <a:r>
                        <a:rPr lang="en-US" sz="1900" b="1">
                          <a:latin typeface="+mn-lt"/>
                        </a:rPr>
                        <a:t>876</a:t>
                      </a:r>
                    </a:p>
                  </a:txBody>
                  <a:tcPr marL="143795" marR="143795" marT="71897" marB="71897" anchor="ctr"/>
                </a:tc>
                <a:tc>
                  <a:txBody>
                    <a:bodyPr/>
                    <a:lstStyle/>
                    <a:p>
                      <a:pPr algn="ctr"/>
                      <a:r>
                        <a:rPr lang="en-US" sz="1900" b="1">
                          <a:latin typeface="+mn-lt"/>
                        </a:rPr>
                        <a:t>873</a:t>
                      </a:r>
                    </a:p>
                  </a:txBody>
                  <a:tcPr marL="143795" marR="143795" marT="71897" marB="71897" anchor="ctr"/>
                </a:tc>
                <a:tc>
                  <a:txBody>
                    <a:bodyPr/>
                    <a:lstStyle/>
                    <a:p>
                      <a:pPr algn="ctr"/>
                      <a:r>
                        <a:rPr lang="en-US" sz="1900" b="1">
                          <a:latin typeface="+mn-lt"/>
                        </a:rPr>
                        <a:t>1,053</a:t>
                      </a:r>
                    </a:p>
                  </a:txBody>
                  <a:tcPr marL="143795" marR="143795" marT="71897" marB="71897" anchor="ctr"/>
                </a:tc>
                <a:tc>
                  <a:txBody>
                    <a:bodyPr/>
                    <a:lstStyle/>
                    <a:p>
                      <a:pPr algn="ctr"/>
                      <a:r>
                        <a:rPr lang="en-US" sz="1900" b="1">
                          <a:latin typeface="+mn-lt"/>
                        </a:rPr>
                        <a:t>856</a:t>
                      </a:r>
                    </a:p>
                  </a:txBody>
                  <a:tcPr marL="143795" marR="143795" marT="71897" marB="71897" anchor="ctr"/>
                </a:tc>
                <a:extLst>
                  <a:ext uri="{0D108BD9-81ED-4DB2-BD59-A6C34878D82A}">
                    <a16:rowId xmlns:a16="http://schemas.microsoft.com/office/drawing/2014/main" val="2638883145"/>
                  </a:ext>
                </a:extLst>
              </a:tr>
              <a:tr h="776349">
                <a:tc>
                  <a:txBody>
                    <a:bodyPr/>
                    <a:lstStyle/>
                    <a:p>
                      <a:r>
                        <a:rPr lang="en-US" sz="1900"/>
                        <a:t>House Bills Passed</a:t>
                      </a:r>
                      <a:endParaRPr lang="en-US" sz="1900">
                        <a:latin typeface="Book Antiqua" panose="02040602050305030304" pitchFamily="18" charset="0"/>
                      </a:endParaRPr>
                    </a:p>
                  </a:txBody>
                  <a:tcPr marL="143795" marR="143795" marT="71897" marB="71897" anchor="ctr"/>
                </a:tc>
                <a:tc>
                  <a:txBody>
                    <a:bodyPr/>
                    <a:lstStyle/>
                    <a:p>
                      <a:pPr algn="ctr"/>
                      <a:r>
                        <a:rPr lang="en-US" sz="1900">
                          <a:latin typeface="+mn-lt"/>
                        </a:rPr>
                        <a:t>243</a:t>
                      </a:r>
                    </a:p>
                  </a:txBody>
                  <a:tcPr marL="143795" marR="143795" marT="71897" marB="71897" anchor="ctr"/>
                </a:tc>
                <a:tc>
                  <a:txBody>
                    <a:bodyPr/>
                    <a:lstStyle/>
                    <a:p>
                      <a:pPr algn="ctr"/>
                      <a:r>
                        <a:rPr lang="en-US" sz="1900">
                          <a:latin typeface="+mn-lt"/>
                        </a:rPr>
                        <a:t>171</a:t>
                      </a:r>
                    </a:p>
                  </a:txBody>
                  <a:tcPr marL="143795" marR="143795" marT="71897" marB="71897" anchor="ctr"/>
                </a:tc>
                <a:tc>
                  <a:txBody>
                    <a:bodyPr/>
                    <a:lstStyle/>
                    <a:p>
                      <a:pPr algn="ctr"/>
                      <a:r>
                        <a:rPr lang="en-US" sz="1900">
                          <a:latin typeface="+mn-lt"/>
                        </a:rPr>
                        <a:t>208</a:t>
                      </a:r>
                    </a:p>
                  </a:txBody>
                  <a:tcPr marL="143795" marR="143795" marT="71897" marB="71897" anchor="ctr"/>
                </a:tc>
                <a:tc>
                  <a:txBody>
                    <a:bodyPr/>
                    <a:lstStyle/>
                    <a:p>
                      <a:pPr algn="ctr"/>
                      <a:r>
                        <a:rPr lang="en-US" sz="1900">
                          <a:latin typeface="+mn-lt"/>
                        </a:rPr>
                        <a:t>91</a:t>
                      </a:r>
                    </a:p>
                  </a:txBody>
                  <a:tcPr marL="143795" marR="143795" marT="71897" marB="71897" anchor="ctr"/>
                </a:tc>
                <a:extLst>
                  <a:ext uri="{0D108BD9-81ED-4DB2-BD59-A6C34878D82A}">
                    <a16:rowId xmlns:a16="http://schemas.microsoft.com/office/drawing/2014/main" val="1557766371"/>
                  </a:ext>
                </a:extLst>
              </a:tr>
              <a:tr h="776349">
                <a:tc>
                  <a:txBody>
                    <a:bodyPr/>
                    <a:lstStyle/>
                    <a:p>
                      <a:r>
                        <a:rPr lang="en-US" sz="1900"/>
                        <a:t>Senate Bills Passed</a:t>
                      </a:r>
                      <a:endParaRPr lang="en-US" sz="1900">
                        <a:latin typeface="Book Antiqua" panose="02040602050305030304" pitchFamily="18" charset="0"/>
                      </a:endParaRPr>
                    </a:p>
                  </a:txBody>
                  <a:tcPr marL="143795" marR="143795" marT="71897" marB="71897" anchor="ctr"/>
                </a:tc>
                <a:tc>
                  <a:txBody>
                    <a:bodyPr/>
                    <a:lstStyle/>
                    <a:p>
                      <a:pPr algn="ctr"/>
                      <a:r>
                        <a:rPr lang="en-US" sz="1900">
                          <a:latin typeface="+mn-lt"/>
                        </a:rPr>
                        <a:t>154</a:t>
                      </a:r>
                    </a:p>
                  </a:txBody>
                  <a:tcPr marL="143795" marR="143795" marT="71897" marB="71897" anchor="ctr"/>
                </a:tc>
                <a:tc>
                  <a:txBody>
                    <a:bodyPr/>
                    <a:lstStyle/>
                    <a:p>
                      <a:pPr algn="ctr"/>
                      <a:r>
                        <a:rPr lang="en-US" sz="1900">
                          <a:latin typeface="+mn-lt"/>
                        </a:rPr>
                        <a:t>127</a:t>
                      </a:r>
                    </a:p>
                  </a:txBody>
                  <a:tcPr marL="143795" marR="143795" marT="71897" marB="71897" anchor="ctr"/>
                </a:tc>
                <a:tc>
                  <a:txBody>
                    <a:bodyPr/>
                    <a:lstStyle/>
                    <a:p>
                      <a:pPr algn="ctr"/>
                      <a:r>
                        <a:rPr lang="en-US" sz="1900">
                          <a:latin typeface="+mn-lt"/>
                        </a:rPr>
                        <a:t>149</a:t>
                      </a:r>
                    </a:p>
                  </a:txBody>
                  <a:tcPr marL="143795" marR="143795" marT="71897" marB="71897" anchor="ctr"/>
                </a:tc>
                <a:tc>
                  <a:txBody>
                    <a:bodyPr/>
                    <a:lstStyle/>
                    <a:p>
                      <a:pPr algn="ctr"/>
                      <a:r>
                        <a:rPr lang="en-US" sz="1900">
                          <a:latin typeface="+mn-lt"/>
                        </a:rPr>
                        <a:t>60</a:t>
                      </a:r>
                    </a:p>
                  </a:txBody>
                  <a:tcPr marL="143795" marR="143795" marT="71897" marB="71897" anchor="ctr"/>
                </a:tc>
                <a:extLst>
                  <a:ext uri="{0D108BD9-81ED-4DB2-BD59-A6C34878D82A}">
                    <a16:rowId xmlns:a16="http://schemas.microsoft.com/office/drawing/2014/main" val="1156665734"/>
                  </a:ext>
                </a:extLst>
              </a:tr>
              <a:tr h="776349">
                <a:tc>
                  <a:txBody>
                    <a:bodyPr/>
                    <a:lstStyle/>
                    <a:p>
                      <a:r>
                        <a:rPr lang="en-US" sz="1900" b="1"/>
                        <a:t>Total Passed</a:t>
                      </a:r>
                      <a:endParaRPr lang="en-US" sz="1900" b="1">
                        <a:latin typeface="Book Antiqua" panose="02040602050305030304" pitchFamily="18" charset="0"/>
                      </a:endParaRPr>
                    </a:p>
                  </a:txBody>
                  <a:tcPr marL="143795" marR="143795" marT="71897" marB="71897" anchor="ctr"/>
                </a:tc>
                <a:tc>
                  <a:txBody>
                    <a:bodyPr/>
                    <a:lstStyle/>
                    <a:p>
                      <a:pPr algn="ctr"/>
                      <a:r>
                        <a:rPr lang="en-US" sz="1900" b="1">
                          <a:latin typeface="+mn-lt"/>
                        </a:rPr>
                        <a:t>397</a:t>
                      </a:r>
                    </a:p>
                  </a:txBody>
                  <a:tcPr marL="143795" marR="143795" marT="71897" marB="71897" anchor="ctr"/>
                </a:tc>
                <a:tc>
                  <a:txBody>
                    <a:bodyPr/>
                    <a:lstStyle/>
                    <a:p>
                      <a:pPr algn="ctr"/>
                      <a:r>
                        <a:rPr lang="en-US" sz="1900" b="1">
                          <a:latin typeface="+mn-lt"/>
                        </a:rPr>
                        <a:t>298</a:t>
                      </a:r>
                    </a:p>
                  </a:txBody>
                  <a:tcPr marL="143795" marR="143795" marT="71897" marB="71897" anchor="ctr"/>
                </a:tc>
                <a:tc>
                  <a:txBody>
                    <a:bodyPr/>
                    <a:lstStyle/>
                    <a:p>
                      <a:pPr algn="ctr"/>
                      <a:r>
                        <a:rPr lang="en-US" sz="1900" b="1">
                          <a:latin typeface="+mn-lt"/>
                        </a:rPr>
                        <a:t>357</a:t>
                      </a:r>
                    </a:p>
                  </a:txBody>
                  <a:tcPr marL="143795" marR="143795" marT="71897" marB="71897" anchor="ctr"/>
                </a:tc>
                <a:tc>
                  <a:txBody>
                    <a:bodyPr/>
                    <a:lstStyle/>
                    <a:p>
                      <a:pPr algn="ctr"/>
                      <a:r>
                        <a:rPr lang="en-US" sz="1900" b="1" dirty="0">
                          <a:latin typeface="+mn-lt"/>
                        </a:rPr>
                        <a:t>151</a:t>
                      </a:r>
                    </a:p>
                  </a:txBody>
                  <a:tcPr marL="143795" marR="143795" marT="71897" marB="71897"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008797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61C43A2F-9257-D64E-1D83-EF5488F45172}"/>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Disclosure of Recordings Made by Law Enforcement</a:t>
            </a:r>
          </a:p>
        </p:txBody>
      </p:sp>
      <p:sp>
        <p:nvSpPr>
          <p:cNvPr id="3" name="Content Placeholder 2">
            <a:extLst>
              <a:ext uri="{FF2B5EF4-FFF2-40B4-BE49-F238E27FC236}">
                <a16:creationId xmlns:a16="http://schemas.microsoft.com/office/drawing/2014/main" id="{A028D847-848D-6348-0192-6771C334C4A9}"/>
              </a:ext>
            </a:extLst>
          </p:cNvPr>
          <p:cNvSpPr>
            <a:spLocks noGrp="1"/>
          </p:cNvSpPr>
          <p:nvPr>
            <p:ph idx="1"/>
          </p:nvPr>
        </p:nvSpPr>
        <p:spPr>
          <a:xfrm>
            <a:off x="4993105" y="559477"/>
            <a:ext cx="6522655" cy="5475563"/>
          </a:xfrm>
        </p:spPr>
        <p:txBody>
          <a:bodyPr anchor="ctr">
            <a:noAutofit/>
          </a:bodyPr>
          <a:lstStyle/>
          <a:p>
            <a:pPr marL="0" marR="0" indent="0">
              <a:lnSpc>
                <a:spcPct val="110000"/>
              </a:lnSpc>
              <a:spcBef>
                <a:spcPts val="600"/>
              </a:spcBef>
              <a:spcAft>
                <a:spcPts val="600"/>
              </a:spcAft>
              <a:buNone/>
            </a:pPr>
            <a:r>
              <a:rPr lang="en-US" sz="1800" b="1" dirty="0">
                <a:effectLst/>
                <a:ea typeface="Times New Roman" panose="02020603050405020304" pitchFamily="18" charset="0"/>
                <a:cs typeface="Times New Roman" panose="02020603050405020304" pitchFamily="18" charset="0"/>
              </a:rPr>
              <a:t>Act 2023-507, HB289</a:t>
            </a:r>
          </a:p>
          <a:p>
            <a:pPr>
              <a:lnSpc>
                <a:spcPct val="110000"/>
              </a:lnSpc>
              <a:spcBef>
                <a:spcPts val="600"/>
              </a:spcBef>
              <a:spcAft>
                <a:spcPts val="600"/>
              </a:spcAft>
            </a:pPr>
            <a:r>
              <a:rPr lang="en-US" sz="1800" dirty="0">
                <a:ea typeface="Calibri" panose="020F0502020204030204" pitchFamily="34" charset="0"/>
              </a:rPr>
              <a:t>R</a:t>
            </a:r>
            <a:r>
              <a:rPr lang="en-US" sz="1800" dirty="0">
                <a:effectLst/>
                <a:ea typeface="Calibri" panose="020F0502020204030204" pitchFamily="34" charset="0"/>
              </a:rPr>
              <a:t>ecordings captured by a </a:t>
            </a:r>
            <a:r>
              <a:rPr lang="en-US" sz="1800" u="sng" dirty="0">
                <a:effectLst/>
                <a:ea typeface="Calibri" panose="020F0502020204030204" pitchFamily="34" charset="0"/>
              </a:rPr>
              <a:t>body-worn camera, dashboard camera, or other video or audio recording</a:t>
            </a:r>
            <a:r>
              <a:rPr lang="en-US" sz="1800" dirty="0">
                <a:effectLst/>
                <a:ea typeface="Calibri" panose="020F0502020204030204" pitchFamily="34" charset="0"/>
              </a:rPr>
              <a:t> by or on behalf of a law enforcement agency </a:t>
            </a:r>
            <a:r>
              <a:rPr lang="en-US" sz="1800" u="sng" dirty="0">
                <a:effectLst/>
                <a:ea typeface="Calibri" panose="020F0502020204030204" pitchFamily="34" charset="0"/>
              </a:rPr>
              <a:t>are not personnel records</a:t>
            </a:r>
            <a:r>
              <a:rPr lang="en-US" sz="1800" dirty="0">
                <a:effectLst/>
                <a:ea typeface="Calibri" panose="020F0502020204030204" pitchFamily="34" charset="0"/>
              </a:rPr>
              <a:t> of the state or local law enforcement agency.</a:t>
            </a:r>
          </a:p>
          <a:p>
            <a:pPr>
              <a:lnSpc>
                <a:spcPct val="110000"/>
              </a:lnSpc>
              <a:spcBef>
                <a:spcPts val="0"/>
              </a:spcBef>
            </a:pPr>
            <a:r>
              <a:rPr lang="en-US" sz="1800" dirty="0">
                <a:effectLst/>
                <a:ea typeface="Calibri" panose="020F0502020204030204" pitchFamily="34" charset="0"/>
              </a:rPr>
              <a:t>Provides circumstances under which recordings are </a:t>
            </a:r>
            <a:r>
              <a:rPr lang="en-US" sz="1800" u="sng" dirty="0">
                <a:effectLst/>
                <a:ea typeface="Calibri" panose="020F0502020204030204" pitchFamily="34" charset="0"/>
              </a:rPr>
              <a:t>required to be disclosed</a:t>
            </a:r>
            <a:r>
              <a:rPr lang="en-US" sz="1800" dirty="0">
                <a:effectLst/>
                <a:ea typeface="Calibri" panose="020F0502020204030204" pitchFamily="34" charset="0"/>
              </a:rPr>
              <a:t>, including:</a:t>
            </a:r>
          </a:p>
          <a:p>
            <a:pPr lvl="1">
              <a:lnSpc>
                <a:spcPct val="110000"/>
              </a:lnSpc>
              <a:spcBef>
                <a:spcPts val="0"/>
              </a:spcBef>
            </a:pPr>
            <a:r>
              <a:rPr lang="en-US" sz="1600" dirty="0">
                <a:ea typeface="Calibri" panose="020F0502020204030204" pitchFamily="34" charset="0"/>
              </a:rPr>
              <a:t>Upon</a:t>
            </a:r>
            <a:r>
              <a:rPr lang="en-US" sz="1600" dirty="0">
                <a:effectLst/>
                <a:ea typeface="Calibri" panose="020F0502020204030204" pitchFamily="34" charset="0"/>
              </a:rPr>
              <a:t> written request of any individual, or his or her personal representative, who is the </a:t>
            </a:r>
            <a:r>
              <a:rPr lang="en-US" sz="1600" u="sng" dirty="0">
                <a:effectLst/>
                <a:ea typeface="Calibri" panose="020F0502020204030204" pitchFamily="34" charset="0"/>
              </a:rPr>
              <a:t>subject of the recording</a:t>
            </a:r>
            <a:r>
              <a:rPr lang="en-US" sz="1600" dirty="0">
                <a:effectLst/>
                <a:ea typeface="Calibri" panose="020F0502020204030204" pitchFamily="34" charset="0"/>
              </a:rPr>
              <a:t>.</a:t>
            </a:r>
          </a:p>
          <a:p>
            <a:pPr lvl="1">
              <a:lnSpc>
                <a:spcPct val="110000"/>
              </a:lnSpc>
              <a:spcBef>
                <a:spcPts val="0"/>
              </a:spcBef>
            </a:pPr>
            <a:r>
              <a:rPr lang="en-US" sz="1600" dirty="0">
                <a:effectLst/>
                <a:ea typeface="Calibri" panose="020F0502020204030204" pitchFamily="34" charset="0"/>
              </a:rPr>
              <a:t>Upon written request of the personal representative of any minor, adult individual under lawful guardianship, incapacitated adult, or deceased individual who is the subject of the recording.</a:t>
            </a:r>
          </a:p>
          <a:p>
            <a:pPr>
              <a:lnSpc>
                <a:spcPct val="110000"/>
              </a:lnSpc>
              <a:spcBef>
                <a:spcPts val="600"/>
              </a:spcBef>
              <a:spcAft>
                <a:spcPts val="600"/>
              </a:spcAft>
            </a:pPr>
            <a:r>
              <a:rPr lang="en-US" sz="1800" u="sng" dirty="0">
                <a:ea typeface="Calibri" panose="020F0502020204030204" pitchFamily="34" charset="0"/>
              </a:rPr>
              <a:t>If </a:t>
            </a:r>
            <a:r>
              <a:rPr lang="en-US" sz="1800" u="sng" dirty="0">
                <a:effectLst/>
                <a:ea typeface="Calibri" panose="020F0502020204030204" pitchFamily="34" charset="0"/>
              </a:rPr>
              <a:t>the disclosure would affect an ongoing investigation or prosecution</a:t>
            </a:r>
            <a:r>
              <a:rPr lang="en-US" sz="1800" dirty="0">
                <a:effectLst/>
                <a:ea typeface="Calibri" panose="020F0502020204030204" pitchFamily="34" charset="0"/>
              </a:rPr>
              <a:t>, the law enforcement agency may declin</a:t>
            </a:r>
            <a:r>
              <a:rPr lang="en-US" sz="1800" dirty="0">
                <a:ea typeface="Calibri" panose="020F0502020204030204" pitchFamily="34" charset="0"/>
              </a:rPr>
              <a:t>e to disclose the recording and must </a:t>
            </a:r>
            <a:r>
              <a:rPr lang="en-US" sz="1800" dirty="0">
                <a:effectLst/>
                <a:ea typeface="Calibri" panose="020F0502020204030204" pitchFamily="34" charset="0"/>
              </a:rPr>
              <a:t>notify the requestor of the decision not to disclose the recording.</a:t>
            </a:r>
          </a:p>
          <a:p>
            <a:pPr marL="0" indent="0">
              <a:lnSpc>
                <a:spcPct val="110000"/>
              </a:lnSpc>
              <a:spcBef>
                <a:spcPts val="600"/>
              </a:spcBef>
              <a:spcAft>
                <a:spcPts val="600"/>
              </a:spcAft>
              <a:buNone/>
            </a:pPr>
            <a:r>
              <a:rPr lang="en-US" sz="1800" dirty="0">
                <a:ea typeface="Times New Roman" panose="02020603050405020304" pitchFamily="18" charset="0"/>
                <a:cs typeface="Times New Roman" panose="02020603050405020304" pitchFamily="18" charset="0"/>
              </a:rPr>
              <a:t>EFFECTIVE DATE:</a:t>
            </a:r>
            <a:r>
              <a:rPr lang="en-US" sz="1800" dirty="0">
                <a:effectLst/>
                <a:ea typeface="Times New Roman" panose="02020603050405020304" pitchFamily="18" charset="0"/>
                <a:cs typeface="Times New Roman" panose="02020603050405020304" pitchFamily="18" charset="0"/>
              </a:rPr>
              <a:t> September 1, 2023</a:t>
            </a:r>
            <a:endParaRPr lang="en-US" sz="18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5AAC1B3-DB37-4005-734A-A773DA140AD3}"/>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60</a:t>
            </a:fld>
            <a:endParaRPr lang="en-US">
              <a:solidFill>
                <a:schemeClr val="tx1"/>
              </a:solidFill>
            </a:endParaRPr>
          </a:p>
        </p:txBody>
      </p:sp>
    </p:spTree>
    <p:extLst>
      <p:ext uri="{BB962C8B-B14F-4D97-AF65-F5344CB8AC3E}">
        <p14:creationId xmlns:p14="http://schemas.microsoft.com/office/powerpoint/2010/main" val="30642536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Motor vehicles</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61</a:t>
            </a:fld>
            <a:endParaRPr lang="en-US" sz="1000">
              <a:solidFill>
                <a:schemeClr val="tx1"/>
              </a:solidFill>
            </a:endParaRPr>
          </a:p>
        </p:txBody>
      </p:sp>
    </p:spTree>
    <p:extLst>
      <p:ext uri="{BB962C8B-B14F-4D97-AF65-F5344CB8AC3E}">
        <p14:creationId xmlns:p14="http://schemas.microsoft.com/office/powerpoint/2010/main" val="2324222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11BDE1DE-EE18-18E5-40D2-AEC08722DA25}"/>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Smoking in a Vehicle</a:t>
            </a:r>
          </a:p>
        </p:txBody>
      </p:sp>
      <p:sp>
        <p:nvSpPr>
          <p:cNvPr id="3" name="Content Placeholder 2">
            <a:extLst>
              <a:ext uri="{FF2B5EF4-FFF2-40B4-BE49-F238E27FC236}">
                <a16:creationId xmlns:a16="http://schemas.microsoft.com/office/drawing/2014/main" id="{77B56274-C02A-6CEF-52F3-C7771F59B227}"/>
              </a:ext>
            </a:extLst>
          </p:cNvPr>
          <p:cNvSpPr>
            <a:spLocks noGrp="1"/>
          </p:cNvSpPr>
          <p:nvPr>
            <p:ph idx="1"/>
          </p:nvPr>
        </p:nvSpPr>
        <p:spPr>
          <a:xfrm>
            <a:off x="5478124" y="559477"/>
            <a:ext cx="5647076" cy="5475563"/>
          </a:xfrm>
        </p:spPr>
        <p:txBody>
          <a:bodyPr anchor="ctr">
            <a:normAutofit/>
          </a:bodyPr>
          <a:lstStyle/>
          <a:p>
            <a:pPr marL="0" marR="0" indent="0">
              <a:spcBef>
                <a:spcPts val="600"/>
              </a:spcBef>
              <a:spcAft>
                <a:spcPts val="600"/>
              </a:spcAft>
              <a:buNone/>
            </a:pPr>
            <a:r>
              <a:rPr lang="en-US" sz="2000" b="1" dirty="0">
                <a:effectLst/>
                <a:ea typeface="Times New Roman" panose="02020603050405020304" pitchFamily="18" charset="0"/>
                <a:cs typeface="Times New Roman" panose="02020603050405020304" pitchFamily="18" charset="0"/>
              </a:rPr>
              <a:t>Act 2023-93, HB3:</a:t>
            </a:r>
          </a:p>
          <a:p>
            <a:pPr>
              <a:spcBef>
                <a:spcPts val="600"/>
              </a:spcBef>
              <a:spcAft>
                <a:spcPts val="600"/>
              </a:spcAft>
            </a:pPr>
            <a:r>
              <a:rPr lang="en-US" sz="2000" dirty="0">
                <a:ea typeface="Times New Roman" panose="02020603050405020304" pitchFamily="18" charset="0"/>
                <a:cs typeface="Times New Roman" panose="02020603050405020304" pitchFamily="18" charset="0"/>
              </a:rPr>
              <a:t>P</a:t>
            </a:r>
            <a:r>
              <a:rPr lang="en-US" sz="2000" dirty="0">
                <a:effectLst/>
                <a:ea typeface="Times New Roman" panose="02020603050405020304" pitchFamily="18" charset="0"/>
                <a:cs typeface="Times New Roman" panose="02020603050405020304" pitchFamily="18" charset="0"/>
              </a:rPr>
              <a:t>rohibits </a:t>
            </a:r>
            <a:r>
              <a:rPr lang="en-US" sz="2000" u="sng" dirty="0">
                <a:effectLst/>
                <a:ea typeface="Times New Roman" panose="02020603050405020304" pitchFamily="18" charset="0"/>
                <a:cs typeface="Times New Roman" panose="02020603050405020304" pitchFamily="18" charset="0"/>
              </a:rPr>
              <a:t>smoking or vaping in any motor vehicle</a:t>
            </a:r>
            <a:r>
              <a:rPr lang="en-US" sz="2000" dirty="0">
                <a:effectLst/>
                <a:ea typeface="Times New Roman" panose="02020603050405020304" pitchFamily="18" charset="0"/>
                <a:cs typeface="Times New Roman" panose="02020603050405020304" pitchFamily="18" charset="0"/>
              </a:rPr>
              <a:t>, in motion or at rest, when </a:t>
            </a:r>
            <a:r>
              <a:rPr lang="en-US" sz="2000" u="sng" dirty="0">
                <a:effectLst/>
                <a:ea typeface="Times New Roman" panose="02020603050405020304" pitchFamily="18" charset="0"/>
                <a:cs typeface="Times New Roman" panose="02020603050405020304" pitchFamily="18" charset="0"/>
              </a:rPr>
              <a:t>a child 14 years of age or younger is present</a:t>
            </a:r>
            <a:r>
              <a:rPr lang="en-US" sz="2000" dirty="0">
                <a:effectLst/>
                <a:ea typeface="Times New Roman" panose="02020603050405020304" pitchFamily="18" charset="0"/>
                <a:cs typeface="Times New Roman" panose="02020603050405020304" pitchFamily="18" charset="0"/>
              </a:rPr>
              <a:t> in the vehicle.</a:t>
            </a:r>
          </a:p>
          <a:p>
            <a:pPr>
              <a:spcBef>
                <a:spcPts val="600"/>
              </a:spcBef>
              <a:spcAft>
                <a:spcPts val="600"/>
              </a:spcAft>
            </a:pPr>
            <a:r>
              <a:rPr lang="en-US" sz="2000" dirty="0">
                <a:effectLst/>
                <a:ea typeface="Times New Roman" panose="02020603050405020304" pitchFamily="18" charset="0"/>
                <a:cs typeface="Times New Roman" panose="02020603050405020304" pitchFamily="18" charset="0"/>
              </a:rPr>
              <a:t>Provides a fine for a violation of not more than $100.</a:t>
            </a:r>
          </a:p>
          <a:p>
            <a:pPr>
              <a:spcBef>
                <a:spcPts val="600"/>
              </a:spcBef>
              <a:spcAft>
                <a:spcPts val="600"/>
              </a:spcAft>
            </a:pPr>
            <a:r>
              <a:rPr lang="en-US" sz="2000" dirty="0">
                <a:effectLst/>
                <a:ea typeface="Times New Roman" panose="02020603050405020304" pitchFamily="18" charset="0"/>
                <a:cs typeface="Times New Roman" panose="02020603050405020304" pitchFamily="18" charset="0"/>
              </a:rPr>
              <a:t>A violation may be charged only as a secondary violation. </a:t>
            </a:r>
            <a:endParaRPr lang="en-US" sz="2000" dirty="0">
              <a:effectLst/>
              <a:ea typeface="Calibri" panose="020F0502020204030204" pitchFamily="34" charset="0"/>
              <a:cs typeface="Times New Roman" panose="02020603050405020304" pitchFamily="18" charset="0"/>
            </a:endParaRPr>
          </a:p>
          <a:p>
            <a:pPr marL="0" marR="0" indent="0">
              <a:spcBef>
                <a:spcPts val="600"/>
              </a:spcBef>
              <a:spcAft>
                <a:spcPts val="600"/>
              </a:spcAft>
              <a:buNone/>
            </a:pPr>
            <a:r>
              <a:rPr lang="en-US" sz="2000" dirty="0">
                <a:effectLst/>
                <a:ea typeface="Times New Roman" panose="02020603050405020304" pitchFamily="18" charset="0"/>
                <a:cs typeface="Times New Roman" panose="02020603050405020304" pitchFamily="18" charset="0"/>
              </a:rPr>
              <a:t>EFFECTIVE DATE: August 1, 2023</a:t>
            </a:r>
            <a:endParaRPr lang="en-US" sz="2000"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A75D032-7BA0-1C84-1164-4CA820B20C43}"/>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62</a:t>
            </a:fld>
            <a:endParaRPr lang="en-US">
              <a:solidFill>
                <a:schemeClr val="tx1"/>
              </a:solidFill>
            </a:endParaRPr>
          </a:p>
        </p:txBody>
      </p:sp>
    </p:spTree>
    <p:extLst>
      <p:ext uri="{BB962C8B-B14F-4D97-AF65-F5344CB8AC3E}">
        <p14:creationId xmlns:p14="http://schemas.microsoft.com/office/powerpoint/2010/main" val="17348103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8FAA9362-1A0A-D526-1529-167D6C62D78D}"/>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Suspension of Driver License</a:t>
            </a:r>
          </a:p>
        </p:txBody>
      </p:sp>
      <p:sp>
        <p:nvSpPr>
          <p:cNvPr id="3" name="Content Placeholder 2">
            <a:extLst>
              <a:ext uri="{FF2B5EF4-FFF2-40B4-BE49-F238E27FC236}">
                <a16:creationId xmlns:a16="http://schemas.microsoft.com/office/drawing/2014/main" id="{69FA17C1-B064-BCE6-107F-74E962BC8132}"/>
              </a:ext>
            </a:extLst>
          </p:cNvPr>
          <p:cNvSpPr>
            <a:spLocks noGrp="1"/>
          </p:cNvSpPr>
          <p:nvPr>
            <p:ph idx="1"/>
          </p:nvPr>
        </p:nvSpPr>
        <p:spPr>
          <a:xfrm>
            <a:off x="5478124" y="559477"/>
            <a:ext cx="5647076" cy="5475563"/>
          </a:xfrm>
        </p:spPr>
        <p:txBody>
          <a:bodyPr anchor="ctr">
            <a:normAutofit fontScale="92500" lnSpcReduction="10000"/>
          </a:bodyPr>
          <a:lstStyle/>
          <a:p>
            <a:pPr marL="0" marR="0" indent="0" fontAlgn="base">
              <a:spcBef>
                <a:spcPts val="600"/>
              </a:spcBef>
              <a:spcAft>
                <a:spcPts val="600"/>
              </a:spcAft>
              <a:buNone/>
            </a:pPr>
            <a:r>
              <a:rPr lang="en-US" sz="1900" b="1" dirty="0">
                <a:effectLst/>
                <a:ea typeface="Calibri" panose="020F0502020204030204" pitchFamily="34" charset="0"/>
              </a:rPr>
              <a:t>Act 2023-337, SB154:</a:t>
            </a:r>
          </a:p>
          <a:p>
            <a:pPr fontAlgn="base">
              <a:spcBef>
                <a:spcPts val="600"/>
              </a:spcBef>
              <a:spcAft>
                <a:spcPts val="600"/>
              </a:spcAft>
            </a:pPr>
            <a:r>
              <a:rPr lang="en-US" sz="1900" dirty="0">
                <a:effectLst/>
                <a:ea typeface="Calibri" panose="020F0502020204030204" pitchFamily="34" charset="0"/>
              </a:rPr>
              <a:t>A</a:t>
            </a:r>
            <a:r>
              <a:rPr lang="en-US" sz="1900" b="1" dirty="0">
                <a:effectLst/>
                <a:ea typeface="Calibri" panose="020F0502020204030204" pitchFamily="34" charset="0"/>
              </a:rPr>
              <a:t> </a:t>
            </a:r>
            <a:r>
              <a:rPr lang="en-US" sz="1900" dirty="0">
                <a:effectLst/>
                <a:ea typeface="Calibri" panose="020F0502020204030204" pitchFamily="34" charset="0"/>
              </a:rPr>
              <a:t>judge may order the suspension of an individual’s driver license for </a:t>
            </a:r>
            <a:r>
              <a:rPr lang="en-US" sz="1900" u="sng" dirty="0">
                <a:effectLst/>
                <a:ea typeface="Calibri" panose="020F0502020204030204" pitchFamily="34" charset="0"/>
              </a:rPr>
              <a:t>failure to appear</a:t>
            </a:r>
            <a:r>
              <a:rPr lang="en-US" sz="1900" dirty="0">
                <a:effectLst/>
                <a:ea typeface="Calibri" panose="020F0502020204030204" pitchFamily="34" charset="0"/>
              </a:rPr>
              <a:t> under the following conditions: </a:t>
            </a:r>
          </a:p>
          <a:p>
            <a:pPr lvl="1" fontAlgn="base">
              <a:spcBef>
                <a:spcPts val="600"/>
              </a:spcBef>
              <a:spcAft>
                <a:spcPts val="600"/>
              </a:spcAft>
            </a:pPr>
            <a:r>
              <a:rPr lang="en-US" sz="1700" dirty="0">
                <a:effectLst/>
                <a:ea typeface="Calibri" panose="020F0502020204030204" pitchFamily="34" charset="0"/>
              </a:rPr>
              <a:t>The individual violated his or her </a:t>
            </a:r>
            <a:r>
              <a:rPr lang="en-US" sz="1700" u="sng" dirty="0">
                <a:effectLst/>
                <a:ea typeface="Calibri" panose="020F0502020204030204" pitchFamily="34" charset="0"/>
              </a:rPr>
              <a:t>written bond</a:t>
            </a:r>
            <a:r>
              <a:rPr lang="en-US" sz="1700" dirty="0">
                <a:effectLst/>
                <a:ea typeface="Calibri" panose="020F0502020204030204" pitchFamily="34" charset="0"/>
              </a:rPr>
              <a:t> to appear for any pre-adjudication court date or trial date</a:t>
            </a:r>
            <a:r>
              <a:rPr lang="en-US" sz="1700" dirty="0">
                <a:ea typeface="Calibri" panose="020F0502020204030204" pitchFamily="34" charset="0"/>
              </a:rPr>
              <a:t>.</a:t>
            </a:r>
          </a:p>
          <a:p>
            <a:pPr lvl="1" fontAlgn="base">
              <a:spcBef>
                <a:spcPts val="600"/>
              </a:spcBef>
              <a:spcAft>
                <a:spcPts val="600"/>
              </a:spcAft>
            </a:pPr>
            <a:r>
              <a:rPr lang="en-US" sz="1700" dirty="0">
                <a:effectLst/>
                <a:ea typeface="Calibri" panose="020F0502020204030204" pitchFamily="34" charset="0"/>
              </a:rPr>
              <a:t>The individual failed to appear on </a:t>
            </a:r>
            <a:r>
              <a:rPr lang="en-US" sz="1700" u="sng" dirty="0">
                <a:effectLst/>
                <a:ea typeface="Calibri" panose="020F0502020204030204" pitchFamily="34" charset="0"/>
              </a:rPr>
              <a:t>two or more occasions</a:t>
            </a:r>
            <a:r>
              <a:rPr lang="en-US" sz="1700" dirty="0">
                <a:effectLst/>
                <a:ea typeface="Calibri" panose="020F0502020204030204" pitchFamily="34" charset="0"/>
              </a:rPr>
              <a:t> when the court appearance was based on a </a:t>
            </a:r>
            <a:r>
              <a:rPr lang="en-US" sz="1700" u="sng" dirty="0">
                <a:effectLst/>
                <a:ea typeface="Calibri" panose="020F0502020204030204" pitchFamily="34" charset="0"/>
              </a:rPr>
              <a:t>court’s post adjudication compliance review</a:t>
            </a:r>
            <a:r>
              <a:rPr lang="en-US" sz="1700" dirty="0">
                <a:effectLst/>
                <a:ea typeface="Calibri" panose="020F0502020204030204" pitchFamily="34" charset="0"/>
              </a:rPr>
              <a:t> of conditions ordered.</a:t>
            </a:r>
          </a:p>
          <a:p>
            <a:pPr lvl="1" fontAlgn="base">
              <a:spcBef>
                <a:spcPts val="600"/>
              </a:spcBef>
              <a:spcAft>
                <a:spcPts val="600"/>
              </a:spcAft>
            </a:pPr>
            <a:r>
              <a:rPr lang="en-US" sz="1700" dirty="0">
                <a:ea typeface="Calibri" panose="020F0502020204030204" pitchFamily="34" charset="0"/>
              </a:rPr>
              <a:t>T</a:t>
            </a:r>
            <a:r>
              <a:rPr lang="en-US" sz="1700" dirty="0">
                <a:effectLst/>
                <a:ea typeface="Calibri" panose="020F0502020204030204" pitchFamily="34" charset="0"/>
              </a:rPr>
              <a:t>he individual failed to make </a:t>
            </a:r>
            <a:r>
              <a:rPr lang="en-US" sz="1700" u="sng" dirty="0">
                <a:effectLst/>
                <a:ea typeface="Calibri" panose="020F0502020204030204" pitchFamily="34" charset="0"/>
              </a:rPr>
              <a:t>three or more court ordered payments</a:t>
            </a:r>
            <a:r>
              <a:rPr lang="en-US" sz="1700" dirty="0">
                <a:effectLst/>
                <a:ea typeface="Calibri" panose="020F0502020204030204" pitchFamily="34" charset="0"/>
              </a:rPr>
              <a:t> for a fine, fee, or court costs.</a:t>
            </a:r>
          </a:p>
          <a:p>
            <a:pPr fontAlgn="base">
              <a:spcBef>
                <a:spcPts val="600"/>
              </a:spcBef>
              <a:spcAft>
                <a:spcPts val="600"/>
              </a:spcAft>
            </a:pPr>
            <a:r>
              <a:rPr lang="en-US" sz="1900" dirty="0">
                <a:effectLst/>
                <a:ea typeface="Calibri" panose="020F0502020204030204" pitchFamily="34" charset="0"/>
              </a:rPr>
              <a:t>Requires the Alabama State Law Enforcement Agency to add points on an individual’s driver license upon the receipt from a court that the individual was convicted of or entered a plea of guilty to a traffic violation.</a:t>
            </a:r>
          </a:p>
          <a:p>
            <a:pPr marL="0" marR="0" indent="0" fontAlgn="base">
              <a:spcBef>
                <a:spcPts val="600"/>
              </a:spcBef>
              <a:spcAft>
                <a:spcPts val="600"/>
              </a:spcAft>
              <a:buNone/>
            </a:pPr>
            <a:r>
              <a:rPr lang="en-US" sz="1900" dirty="0">
                <a:effectLst/>
                <a:ea typeface="Calibri" panose="020F0502020204030204" pitchFamily="34" charset="0"/>
              </a:rPr>
              <a:t>EFFECTIVE DATE: October 1, 2023</a:t>
            </a:r>
          </a:p>
        </p:txBody>
      </p:sp>
      <p:sp>
        <p:nvSpPr>
          <p:cNvPr id="4" name="Slide Number Placeholder 3">
            <a:extLst>
              <a:ext uri="{FF2B5EF4-FFF2-40B4-BE49-F238E27FC236}">
                <a16:creationId xmlns:a16="http://schemas.microsoft.com/office/drawing/2014/main" id="{8B51EC9E-077D-880C-AC9E-927E7B980BA0}"/>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63</a:t>
            </a:fld>
            <a:endParaRPr lang="en-US">
              <a:solidFill>
                <a:schemeClr val="tx1"/>
              </a:solidFill>
            </a:endParaRPr>
          </a:p>
        </p:txBody>
      </p:sp>
    </p:spTree>
    <p:extLst>
      <p:ext uri="{BB962C8B-B14F-4D97-AF65-F5344CB8AC3E}">
        <p14:creationId xmlns:p14="http://schemas.microsoft.com/office/powerpoint/2010/main" val="20024657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property</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64</a:t>
            </a:fld>
            <a:endParaRPr lang="en-US" sz="1000">
              <a:solidFill>
                <a:schemeClr val="tx1"/>
              </a:solidFill>
            </a:endParaRPr>
          </a:p>
        </p:txBody>
      </p:sp>
    </p:spTree>
    <p:extLst>
      <p:ext uri="{BB962C8B-B14F-4D97-AF65-F5344CB8AC3E}">
        <p14:creationId xmlns:p14="http://schemas.microsoft.com/office/powerpoint/2010/main" val="42828063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778C3ACD-A334-01CF-0D66-E0776A23CE90}"/>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Termination of Uneconomic Trusts</a:t>
            </a:r>
          </a:p>
        </p:txBody>
      </p:sp>
      <p:sp>
        <p:nvSpPr>
          <p:cNvPr id="3" name="Content Placeholder 2">
            <a:extLst>
              <a:ext uri="{FF2B5EF4-FFF2-40B4-BE49-F238E27FC236}">
                <a16:creationId xmlns:a16="http://schemas.microsoft.com/office/drawing/2014/main" id="{8DC435DD-1642-A038-293F-4177805A2B65}"/>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2023-176, SB11:</a:t>
            </a:r>
          </a:p>
          <a:p>
            <a:pPr>
              <a:spcBef>
                <a:spcPts val="0"/>
              </a:spcBef>
              <a:spcAft>
                <a:spcPts val="800"/>
              </a:spcAft>
            </a:pPr>
            <a:r>
              <a:rPr lang="en-US" sz="2000" dirty="0">
                <a:effectLst/>
                <a:ea typeface="Calibri" panose="020F0502020204030204" pitchFamily="34" charset="0"/>
                <a:cs typeface="Times New Roman" panose="02020603050405020304" pitchFamily="18" charset="0"/>
              </a:rPr>
              <a:t> Increases from $50,000 to $100,000 the </a:t>
            </a:r>
            <a:r>
              <a:rPr lang="en-US" sz="2000" u="sng" dirty="0">
                <a:effectLst/>
                <a:ea typeface="Calibri" panose="020F0502020204030204" pitchFamily="34" charset="0"/>
                <a:cs typeface="Times New Roman" panose="02020603050405020304" pitchFamily="18" charset="0"/>
              </a:rPr>
              <a:t>minimum threshold dollar</a:t>
            </a:r>
            <a:r>
              <a:rPr lang="en-US" sz="2000" dirty="0">
                <a:effectLst/>
                <a:ea typeface="Calibri" panose="020F0502020204030204" pitchFamily="34" charset="0"/>
                <a:cs typeface="Times New Roman" panose="02020603050405020304" pitchFamily="18" charset="0"/>
              </a:rPr>
              <a:t> amount at which the trustee of trust property may </a:t>
            </a:r>
            <a:r>
              <a:rPr lang="en-US" sz="2000" u="sng" dirty="0">
                <a:effectLst/>
                <a:ea typeface="Calibri" panose="020F0502020204030204" pitchFamily="34" charset="0"/>
                <a:cs typeface="Times New Roman" panose="02020603050405020304" pitchFamily="18" charset="0"/>
              </a:rPr>
              <a:t>deem a trust to be uneconomic</a:t>
            </a:r>
            <a:r>
              <a:rPr lang="en-US" sz="2000" dirty="0">
                <a:effectLst/>
                <a:ea typeface="Calibri" panose="020F0502020204030204" pitchFamily="34" charset="0"/>
                <a:cs typeface="Times New Roman" panose="02020603050405020304" pitchFamily="18" charset="0"/>
              </a:rPr>
              <a:t> and terminate the trust under certain circumstances.</a:t>
            </a:r>
          </a:p>
          <a:p>
            <a:pPr>
              <a:spcBef>
                <a:spcPts val="0"/>
              </a:spcBef>
              <a:spcAft>
                <a:spcPts val="800"/>
              </a:spcAft>
            </a:pPr>
            <a:r>
              <a:rPr lang="en-US" sz="2000" dirty="0">
                <a:ea typeface="Calibri" panose="020F0502020204030204" pitchFamily="34" charset="0"/>
                <a:cs typeface="Times New Roman" panose="02020603050405020304" pitchFamily="18" charset="0"/>
              </a:rPr>
              <a:t>B</a:t>
            </a:r>
            <a:r>
              <a:rPr lang="en-US" sz="2000" dirty="0">
                <a:effectLst/>
                <a:ea typeface="Calibri" panose="020F0502020204030204" pitchFamily="34" charset="0"/>
                <a:cs typeface="Times New Roman" panose="02020603050405020304" pitchFamily="18" charset="0"/>
              </a:rPr>
              <a:t>eginning January 1, 2024, allows the minimum threshold to be increased or decreased in subsequent years based on changes to the Consumer Price Index.</a:t>
            </a:r>
          </a:p>
          <a:p>
            <a:pPr marL="0" marR="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May 12, 2023</a:t>
            </a:r>
          </a:p>
        </p:txBody>
      </p:sp>
      <p:sp>
        <p:nvSpPr>
          <p:cNvPr id="4" name="Slide Number Placeholder 3">
            <a:extLst>
              <a:ext uri="{FF2B5EF4-FFF2-40B4-BE49-F238E27FC236}">
                <a16:creationId xmlns:a16="http://schemas.microsoft.com/office/drawing/2014/main" id="{D418DAE9-C702-053B-D3E0-9A87DD0D291A}"/>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65</a:t>
            </a:fld>
            <a:endParaRPr lang="en-US">
              <a:solidFill>
                <a:schemeClr val="tx1"/>
              </a:solidFill>
            </a:endParaRPr>
          </a:p>
        </p:txBody>
      </p:sp>
    </p:spTree>
    <p:extLst>
      <p:ext uri="{BB962C8B-B14F-4D97-AF65-F5344CB8AC3E}">
        <p14:creationId xmlns:p14="http://schemas.microsoft.com/office/powerpoint/2010/main" val="28997582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Public contracts</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66</a:t>
            </a:fld>
            <a:endParaRPr lang="en-US" sz="1000">
              <a:solidFill>
                <a:schemeClr val="tx1"/>
              </a:solidFill>
            </a:endParaRPr>
          </a:p>
        </p:txBody>
      </p:sp>
    </p:spTree>
    <p:extLst>
      <p:ext uri="{BB962C8B-B14F-4D97-AF65-F5344CB8AC3E}">
        <p14:creationId xmlns:p14="http://schemas.microsoft.com/office/powerpoint/2010/main" val="41384154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Rectangle 2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778C3ACD-A334-01CF-0D66-E0776A23CE90}"/>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Environmental, Social, and Corporate Governance</a:t>
            </a:r>
          </a:p>
        </p:txBody>
      </p:sp>
      <p:sp>
        <p:nvSpPr>
          <p:cNvPr id="3" name="Content Placeholder 2">
            <a:extLst>
              <a:ext uri="{FF2B5EF4-FFF2-40B4-BE49-F238E27FC236}">
                <a16:creationId xmlns:a16="http://schemas.microsoft.com/office/drawing/2014/main" id="{8DC435DD-1642-A038-293F-4177805A2B65}"/>
              </a:ext>
            </a:extLst>
          </p:cNvPr>
          <p:cNvSpPr>
            <a:spLocks noGrp="1"/>
          </p:cNvSpPr>
          <p:nvPr>
            <p:ph idx="1"/>
          </p:nvPr>
        </p:nvSpPr>
        <p:spPr>
          <a:xfrm>
            <a:off x="5478124" y="559477"/>
            <a:ext cx="5647076" cy="5475563"/>
          </a:xfrm>
        </p:spPr>
        <p:txBody>
          <a:bodyPr anchor="ctr">
            <a:normAutofit fontScale="85000" lnSpcReduction="20000"/>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2023-409, SB261</a:t>
            </a:r>
            <a:r>
              <a:rPr lang="en-US" sz="2000" b="1" dirty="0">
                <a:ea typeface="Calibri" panose="020F0502020204030204" pitchFamily="34" charset="0"/>
                <a:cs typeface="Times New Roman" panose="02020603050405020304" pitchFamily="18" charset="0"/>
              </a:rPr>
              <a:t>:</a:t>
            </a:r>
          </a:p>
          <a:p>
            <a:pPr>
              <a:spcBef>
                <a:spcPts val="0"/>
              </a:spcBef>
              <a:spcAft>
                <a:spcPts val="800"/>
              </a:spcAft>
            </a:pPr>
            <a:r>
              <a:rPr lang="en-US" sz="2000" u="sng" dirty="0">
                <a:ea typeface="Calibri" panose="020F0502020204030204" pitchFamily="34" charset="0"/>
                <a:cs typeface="Times New Roman" panose="02020603050405020304" pitchFamily="18" charset="0"/>
              </a:rPr>
              <a:t>P</a:t>
            </a:r>
            <a:r>
              <a:rPr lang="en-US" sz="2000" u="sng" dirty="0">
                <a:effectLst/>
                <a:ea typeface="Calibri" panose="020F0502020204030204" pitchFamily="34" charset="0"/>
                <a:cs typeface="Times New Roman" panose="02020603050405020304" pitchFamily="18" charset="0"/>
              </a:rPr>
              <a:t>rohibits</a:t>
            </a:r>
            <a:r>
              <a:rPr lang="en-US" sz="2000" dirty="0">
                <a:effectLst/>
                <a:ea typeface="Calibri" panose="020F0502020204030204" pitchFamily="34" charset="0"/>
                <a:cs typeface="Times New Roman" panose="02020603050405020304" pitchFamily="18" charset="0"/>
              </a:rPr>
              <a:t> governmental entities from entering into certain contracts for goods and services with </a:t>
            </a:r>
            <a:r>
              <a:rPr lang="en-US" sz="2000" u="sng" dirty="0">
                <a:effectLst/>
                <a:ea typeface="Calibri" panose="020F0502020204030204" pitchFamily="34" charset="0"/>
                <a:cs typeface="Times New Roman" panose="02020603050405020304" pitchFamily="18" charset="0"/>
              </a:rPr>
              <a:t>companies that boycott businesses</a:t>
            </a:r>
            <a:r>
              <a:rPr lang="en-US" sz="2000" dirty="0">
                <a:effectLst/>
                <a:ea typeface="Calibri" panose="020F0502020204030204" pitchFamily="34" charset="0"/>
                <a:cs typeface="Times New Roman" panose="02020603050405020304" pitchFamily="18" charset="0"/>
              </a:rPr>
              <a:t> because the business </a:t>
            </a:r>
            <a:r>
              <a:rPr lang="en-US" sz="2000" u="sng" dirty="0">
                <a:effectLst/>
                <a:ea typeface="Calibri" panose="020F0502020204030204" pitchFamily="34" charset="0"/>
                <a:cs typeface="Times New Roman" panose="02020603050405020304" pitchFamily="18" charset="0"/>
              </a:rPr>
              <a:t>engages in the fossil fuel or firearm industry</a:t>
            </a:r>
            <a:r>
              <a:rPr lang="en-US" sz="2000" dirty="0">
                <a:effectLst/>
                <a:ea typeface="Calibri" panose="020F0502020204030204" pitchFamily="34" charset="0"/>
                <a:cs typeface="Times New Roman" panose="02020603050405020304" pitchFamily="18" charset="0"/>
              </a:rPr>
              <a:t>, does not meet </a:t>
            </a:r>
            <a:r>
              <a:rPr lang="en-US" sz="2000" u="sng" dirty="0">
                <a:effectLst/>
                <a:ea typeface="Calibri" panose="020F0502020204030204" pitchFamily="34" charset="0"/>
                <a:cs typeface="Times New Roman" panose="02020603050405020304" pitchFamily="18" charset="0"/>
              </a:rPr>
              <a:t>certain environmental or corporate governance standards</a:t>
            </a:r>
            <a:r>
              <a:rPr lang="en-US" sz="2000" dirty="0">
                <a:effectLst/>
                <a:ea typeface="Calibri" panose="020F0502020204030204" pitchFamily="34" charset="0"/>
                <a:cs typeface="Times New Roman" panose="02020603050405020304" pitchFamily="18" charset="0"/>
              </a:rPr>
              <a:t>, or does not </a:t>
            </a:r>
            <a:r>
              <a:rPr lang="en-US" sz="2000" u="sng" dirty="0">
                <a:effectLst/>
                <a:ea typeface="Calibri" panose="020F0502020204030204" pitchFamily="34" charset="0"/>
                <a:cs typeface="Times New Roman" panose="02020603050405020304" pitchFamily="18" charset="0"/>
              </a:rPr>
              <a:t>facilitate access to abortion or sex or gender change surgery</a:t>
            </a:r>
            <a:r>
              <a:rPr lang="en-US" sz="2000" dirty="0">
                <a:effectLst/>
                <a:ea typeface="Calibri" panose="020F0502020204030204" pitchFamily="34" charset="0"/>
                <a:cs typeface="Times New Roman" panose="02020603050405020304" pitchFamily="18" charset="0"/>
              </a:rPr>
              <a:t>.</a:t>
            </a:r>
          </a:p>
          <a:p>
            <a:pPr>
              <a:spcBef>
                <a:spcPts val="0"/>
              </a:spcBef>
              <a:spcAft>
                <a:spcPts val="800"/>
              </a:spcAft>
            </a:pPr>
            <a:r>
              <a:rPr lang="en-US" sz="2000" dirty="0">
                <a:ea typeface="Calibri" panose="020F0502020204030204" pitchFamily="34" charset="0"/>
                <a:cs typeface="Times New Roman" panose="02020603050405020304" pitchFamily="18" charset="0"/>
              </a:rPr>
              <a:t>P</a:t>
            </a:r>
            <a:r>
              <a:rPr lang="en-US" sz="2000" dirty="0">
                <a:effectLst/>
                <a:ea typeface="Calibri" panose="020F0502020204030204" pitchFamily="34" charset="0"/>
                <a:cs typeface="Times New Roman" panose="02020603050405020304" pitchFamily="18" charset="0"/>
              </a:rPr>
              <a:t>rohibits governmental entities from </a:t>
            </a:r>
            <a:r>
              <a:rPr lang="en-US" sz="2000" u="sng" dirty="0">
                <a:effectLst/>
                <a:ea typeface="Calibri" panose="020F0502020204030204" pitchFamily="34" charset="0"/>
                <a:cs typeface="Times New Roman" panose="02020603050405020304" pitchFamily="18" charset="0"/>
              </a:rPr>
              <a:t>requiring a company to engage</a:t>
            </a:r>
            <a:r>
              <a:rPr lang="en-US" sz="2000" dirty="0">
                <a:effectLst/>
                <a:ea typeface="Calibri" panose="020F0502020204030204" pitchFamily="34" charset="0"/>
                <a:cs typeface="Times New Roman" panose="02020603050405020304" pitchFamily="18" charset="0"/>
              </a:rPr>
              <a:t> in economic boycotts or other actions that further social, political, or ideological interests or penalizing a company for its refusal to engage in economic boycotts.</a:t>
            </a:r>
          </a:p>
          <a:p>
            <a:pPr>
              <a:spcBef>
                <a:spcPts val="0"/>
              </a:spcBef>
              <a:spcAft>
                <a:spcPts val="800"/>
              </a:spcAft>
            </a:pPr>
            <a:r>
              <a:rPr lang="en-US" sz="2000" dirty="0">
                <a:ea typeface="Calibri" panose="020F0502020204030204" pitchFamily="34" charset="0"/>
                <a:cs typeface="Times New Roman" panose="02020603050405020304" pitchFamily="18" charset="0"/>
              </a:rPr>
              <a:t>R</a:t>
            </a:r>
            <a:r>
              <a:rPr lang="en-US" sz="2000" dirty="0">
                <a:effectLst/>
                <a:ea typeface="Calibri" panose="020F0502020204030204" pitchFamily="34" charset="0"/>
                <a:cs typeface="Times New Roman" panose="02020603050405020304" pitchFamily="18" charset="0"/>
              </a:rPr>
              <a:t>equires the Attorney General to seek to prevent federal laws or actions from penalizing or limiting the activities of companies or residents based on the economic boycott criteria.</a:t>
            </a:r>
          </a:p>
          <a:p>
            <a:pPr>
              <a:spcBef>
                <a:spcPts val="0"/>
              </a:spcBef>
              <a:spcAft>
                <a:spcPts val="800"/>
              </a:spcAft>
            </a:pPr>
            <a:r>
              <a:rPr lang="en-US" sz="2000" dirty="0">
                <a:ea typeface="Calibri" panose="020F0502020204030204" pitchFamily="34" charset="0"/>
                <a:cs typeface="Times New Roman" panose="02020603050405020304" pitchFamily="18" charset="0"/>
              </a:rPr>
              <a:t>A</a:t>
            </a:r>
            <a:r>
              <a:rPr lang="en-US" sz="2000" dirty="0">
                <a:effectLst/>
                <a:ea typeface="Calibri" panose="020F0502020204030204" pitchFamily="34" charset="0"/>
                <a:cs typeface="Times New Roman" panose="02020603050405020304" pitchFamily="18" charset="0"/>
              </a:rPr>
              <a:t>uthorizes the Attorney General to enforce this act and investigate alleged violations. </a:t>
            </a:r>
          </a:p>
          <a:p>
            <a:pPr marL="0" marR="0" indent="0">
              <a:spcBef>
                <a:spcPts val="0"/>
              </a:spcBef>
              <a:spcAft>
                <a:spcPts val="800"/>
              </a:spcAft>
              <a:buNone/>
            </a:pPr>
            <a:r>
              <a:rPr lang="en-US" sz="2000" dirty="0">
                <a:ea typeface="Calibri" panose="020F0502020204030204" pitchFamily="34" charset="0"/>
                <a:cs typeface="Times New Roman" panose="02020603050405020304" pitchFamily="18" charset="0"/>
              </a:rPr>
              <a:t>EFFECTIVE DATE:</a:t>
            </a:r>
            <a:r>
              <a:rPr lang="en-US" sz="2000" dirty="0">
                <a:effectLst/>
                <a:ea typeface="Calibri" panose="020F0502020204030204" pitchFamily="34" charset="0"/>
                <a:cs typeface="Times New Roman" panose="02020603050405020304" pitchFamily="18" charset="0"/>
              </a:rPr>
              <a:t> September 1, 2023</a:t>
            </a:r>
          </a:p>
        </p:txBody>
      </p:sp>
      <p:sp>
        <p:nvSpPr>
          <p:cNvPr id="4" name="Slide Number Placeholder 3">
            <a:extLst>
              <a:ext uri="{FF2B5EF4-FFF2-40B4-BE49-F238E27FC236}">
                <a16:creationId xmlns:a16="http://schemas.microsoft.com/office/drawing/2014/main" id="{D418DAE9-C702-053B-D3E0-9A87DD0D291A}"/>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67</a:t>
            </a:fld>
            <a:endParaRPr lang="en-US">
              <a:solidFill>
                <a:schemeClr val="tx1"/>
              </a:solidFill>
            </a:endParaRPr>
          </a:p>
        </p:txBody>
      </p:sp>
    </p:spTree>
    <p:extLst>
      <p:ext uri="{BB962C8B-B14F-4D97-AF65-F5344CB8AC3E}">
        <p14:creationId xmlns:p14="http://schemas.microsoft.com/office/powerpoint/2010/main" val="28888175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State agencies</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68</a:t>
            </a:fld>
            <a:endParaRPr lang="en-US" sz="1000">
              <a:solidFill>
                <a:schemeClr val="tx1"/>
              </a:solidFill>
            </a:endParaRPr>
          </a:p>
        </p:txBody>
      </p:sp>
    </p:spTree>
    <p:extLst>
      <p:ext uri="{BB962C8B-B14F-4D97-AF65-F5344CB8AC3E}">
        <p14:creationId xmlns:p14="http://schemas.microsoft.com/office/powerpoint/2010/main" val="24239557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8FB23A06-D2F5-06D8-C419-BFCE7BD1E5A8}"/>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Personal Privacy Protection Act</a:t>
            </a:r>
          </a:p>
        </p:txBody>
      </p:sp>
      <p:sp>
        <p:nvSpPr>
          <p:cNvPr id="3" name="Content Placeholder 2">
            <a:extLst>
              <a:ext uri="{FF2B5EF4-FFF2-40B4-BE49-F238E27FC236}">
                <a16:creationId xmlns:a16="http://schemas.microsoft.com/office/drawing/2014/main" id="{CEB41A1E-0A30-D49B-20F8-5BB5EB7FE5CB}"/>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2023-128, SB59:</a:t>
            </a:r>
          </a:p>
          <a:p>
            <a:pPr>
              <a:spcBef>
                <a:spcPts val="0"/>
              </a:spcBef>
              <a:spcAft>
                <a:spcPts val="800"/>
              </a:spcAft>
            </a:pPr>
            <a:r>
              <a:rPr lang="en-US" sz="2000" dirty="0">
                <a:ea typeface="Calibri" panose="020F0502020204030204" pitchFamily="34" charset="0"/>
                <a:cs typeface="Times New Roman" panose="02020603050405020304" pitchFamily="18" charset="0"/>
              </a:rPr>
              <a:t>P</a:t>
            </a:r>
            <a:r>
              <a:rPr lang="en-US" sz="2000" dirty="0">
                <a:effectLst/>
                <a:ea typeface="Calibri" panose="020F0502020204030204" pitchFamily="34" charset="0"/>
                <a:cs typeface="Times New Roman" panose="02020603050405020304" pitchFamily="18" charset="0"/>
              </a:rPr>
              <a:t>rohibits public agencies from collecting, disclosing, or releasing certain personal information about members of, volunteers for, and financial and nonfinancial supporters to </a:t>
            </a:r>
            <a:r>
              <a:rPr lang="en-US" sz="2000" u="sng" dirty="0">
                <a:effectLst/>
                <a:ea typeface="Calibri" panose="020F0502020204030204" pitchFamily="34" charset="0"/>
                <a:cs typeface="Times New Roman" panose="02020603050405020304" pitchFamily="18" charset="0"/>
              </a:rPr>
              <a:t>nonprofit organizations</a:t>
            </a:r>
            <a:r>
              <a:rPr lang="en-US" sz="2000" dirty="0">
                <a:effectLst/>
                <a:ea typeface="Calibri" panose="020F0502020204030204" pitchFamily="34" charset="0"/>
                <a:cs typeface="Times New Roman" panose="02020603050405020304" pitchFamily="18" charset="0"/>
              </a:rPr>
              <a:t>, except as required by law.</a:t>
            </a:r>
          </a:p>
          <a:p>
            <a:pPr>
              <a:spcBef>
                <a:spcPts val="0"/>
              </a:spcBef>
              <a:spcAft>
                <a:spcPts val="800"/>
              </a:spcAft>
            </a:pPr>
            <a:r>
              <a:rPr lang="en-US" sz="2000" dirty="0">
                <a:ea typeface="Calibri" panose="020F0502020204030204" pitchFamily="34" charset="0"/>
                <a:cs typeface="Times New Roman" panose="02020603050405020304" pitchFamily="18" charset="0"/>
              </a:rPr>
              <a:t>A</a:t>
            </a:r>
            <a:r>
              <a:rPr lang="en-US" sz="2000" dirty="0">
                <a:effectLst/>
                <a:ea typeface="Calibri" panose="020F0502020204030204" pitchFamily="34" charset="0"/>
                <a:cs typeface="Times New Roman" panose="02020603050405020304" pitchFamily="18" charset="0"/>
              </a:rPr>
              <a:t>llows civil damages and injunctive relief for a violation.</a:t>
            </a:r>
          </a:p>
          <a:p>
            <a:pPr>
              <a:spcBef>
                <a:spcPts val="0"/>
              </a:spcBef>
              <a:spcAft>
                <a:spcPts val="800"/>
              </a:spcAft>
            </a:pPr>
            <a:r>
              <a:rPr lang="en-US" sz="2000" dirty="0">
                <a:effectLst/>
                <a:ea typeface="Calibri" panose="020F0502020204030204" pitchFamily="34" charset="0"/>
                <a:cs typeface="Times New Roman" panose="02020603050405020304" pitchFamily="18" charset="0"/>
              </a:rPr>
              <a:t>Any person who knowingly violates this act </a:t>
            </a:r>
            <a:r>
              <a:rPr lang="en-US" sz="2000" dirty="0">
                <a:ea typeface="Calibri" panose="020F0502020204030204" pitchFamily="34" charset="0"/>
                <a:cs typeface="Times New Roman" panose="02020603050405020304" pitchFamily="18" charset="0"/>
              </a:rPr>
              <a:t>is</a:t>
            </a:r>
            <a:r>
              <a:rPr lang="en-US" sz="2000" dirty="0">
                <a:effectLst/>
                <a:ea typeface="Calibri" panose="020F0502020204030204" pitchFamily="34" charset="0"/>
                <a:cs typeface="Times New Roman" panose="02020603050405020304" pitchFamily="18" charset="0"/>
              </a:rPr>
              <a:t> guilty of a Class C misdemeanor.</a:t>
            </a:r>
          </a:p>
          <a:p>
            <a:pPr marL="0" marR="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August 1, 2023</a:t>
            </a:r>
          </a:p>
        </p:txBody>
      </p:sp>
      <p:sp>
        <p:nvSpPr>
          <p:cNvPr id="4" name="Slide Number Placeholder 3">
            <a:extLst>
              <a:ext uri="{FF2B5EF4-FFF2-40B4-BE49-F238E27FC236}">
                <a16:creationId xmlns:a16="http://schemas.microsoft.com/office/drawing/2014/main" id="{369E594C-8E12-A85F-9A5E-7D195A9BC472}"/>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69</a:t>
            </a:fld>
            <a:endParaRPr lang="en-US">
              <a:solidFill>
                <a:schemeClr val="tx1"/>
              </a:solidFill>
            </a:endParaRPr>
          </a:p>
        </p:txBody>
      </p:sp>
    </p:spTree>
    <p:extLst>
      <p:ext uri="{BB962C8B-B14F-4D97-AF65-F5344CB8AC3E}">
        <p14:creationId xmlns:p14="http://schemas.microsoft.com/office/powerpoint/2010/main" val="109945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4" name="Rectangle 133">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6" name="Rectangle 135">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38" name="Rectangle 137">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40" name="Group 13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41" name="Straight Connector 140">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45" name="Rectangle 144">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49" name="Rectangle 148">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 name="Title 3">
            <a:extLst>
              <a:ext uri="{FF2B5EF4-FFF2-40B4-BE49-F238E27FC236}">
                <a16:creationId xmlns:a16="http://schemas.microsoft.com/office/drawing/2014/main" id="{EE107CCC-C121-251F-FB51-202F6EF8D60C}"/>
              </a:ext>
            </a:extLst>
          </p:cNvPr>
          <p:cNvSpPr>
            <a:spLocks noGrp="1"/>
          </p:cNvSpPr>
          <p:nvPr>
            <p:ph type="title"/>
          </p:nvPr>
        </p:nvSpPr>
        <p:spPr>
          <a:xfrm>
            <a:off x="1209040" y="1754659"/>
            <a:ext cx="9860547" cy="3005463"/>
          </a:xfrm>
        </p:spPr>
        <p:txBody>
          <a:bodyPr vert="horz" lIns="91440" tIns="45720" rIns="91440" bIns="45720" rtlCol="0" anchor="ctr">
            <a:normAutofit/>
          </a:bodyPr>
          <a:lstStyle/>
          <a:p>
            <a:r>
              <a:rPr lang="en-US">
                <a:solidFill>
                  <a:schemeClr val="bg1"/>
                </a:solidFill>
              </a:rPr>
              <a:t>Overview of FY 2024 Budgets</a:t>
            </a:r>
          </a:p>
        </p:txBody>
      </p:sp>
      <p:sp>
        <p:nvSpPr>
          <p:cNvPr id="151" name="Rectangle 150">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53" name="Straight Connector 152">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1DFF8EA6-58E6-A2E1-F257-A2EE4A62B521}"/>
              </a:ext>
            </a:extLst>
          </p:cNvPr>
          <p:cNvSpPr>
            <a:spLocks noGrp="1"/>
          </p:cNvSpPr>
          <p:nvPr>
            <p:ph type="sldNum" sz="quarter" idx="12"/>
          </p:nvPr>
        </p:nvSpPr>
        <p:spPr/>
        <p:txBody>
          <a:bodyPr/>
          <a:lstStyle/>
          <a:p>
            <a:fld id="{34B7E4EF-A1BD-40F4-AB7B-04F084DD991D}" type="slidenum">
              <a:rPr lang="en-US" smtClean="0"/>
              <a:t>7</a:t>
            </a:fld>
            <a:endParaRPr lang="en-US" dirty="0"/>
          </a:p>
        </p:txBody>
      </p:sp>
    </p:spTree>
    <p:extLst>
      <p:ext uri="{BB962C8B-B14F-4D97-AF65-F5344CB8AC3E}">
        <p14:creationId xmlns:p14="http://schemas.microsoft.com/office/powerpoint/2010/main" val="18002774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67A73F53-AF90-1FE2-6165-7FB4318E94D5}"/>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Digital Currency Prohibited</a:t>
            </a:r>
          </a:p>
        </p:txBody>
      </p:sp>
      <p:sp>
        <p:nvSpPr>
          <p:cNvPr id="3" name="Content Placeholder 2">
            <a:extLst>
              <a:ext uri="{FF2B5EF4-FFF2-40B4-BE49-F238E27FC236}">
                <a16:creationId xmlns:a16="http://schemas.microsoft.com/office/drawing/2014/main" id="{5266489B-98C4-4C72-ED15-1F6D9821FD34}"/>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2023-561, SB330:</a:t>
            </a:r>
          </a:p>
          <a:p>
            <a:pPr>
              <a:spcBef>
                <a:spcPts val="0"/>
              </a:spcBef>
              <a:spcAft>
                <a:spcPts val="800"/>
              </a:spcAft>
            </a:pPr>
            <a:r>
              <a:rPr lang="en-US" sz="2000" dirty="0">
                <a:ea typeface="Calibri" panose="020F0502020204030204" pitchFamily="34" charset="0"/>
                <a:cs typeface="Times New Roman" panose="02020603050405020304" pitchFamily="18" charset="0"/>
              </a:rPr>
              <a:t>P</a:t>
            </a:r>
            <a:r>
              <a:rPr lang="en-US" sz="2000" dirty="0">
                <a:effectLst/>
                <a:ea typeface="Calibri" panose="020F0502020204030204" pitchFamily="34" charset="0"/>
                <a:cs typeface="Times New Roman" panose="02020603050405020304" pitchFamily="18" charset="0"/>
              </a:rPr>
              <a:t>rohibits governmental agencies from using Central Bank Digital Currency as payment and from participating in testing the use of the currency by the Federal Reserve.</a:t>
            </a:r>
            <a:r>
              <a:rPr lang="en-US" sz="2000" b="1" dirty="0">
                <a:effectLst/>
                <a:ea typeface="Calibri" panose="020F0502020204030204" pitchFamily="34" charset="0"/>
                <a:cs typeface="Times New Roman" panose="02020603050405020304" pitchFamily="18" charset="0"/>
              </a:rPr>
              <a:t> </a:t>
            </a:r>
            <a:endParaRPr lang="en-US" sz="2000" dirty="0">
              <a:effectLst/>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September 1, 2023</a:t>
            </a:r>
          </a:p>
        </p:txBody>
      </p:sp>
      <p:sp>
        <p:nvSpPr>
          <p:cNvPr id="4" name="Slide Number Placeholder 3">
            <a:extLst>
              <a:ext uri="{FF2B5EF4-FFF2-40B4-BE49-F238E27FC236}">
                <a16:creationId xmlns:a16="http://schemas.microsoft.com/office/drawing/2014/main" id="{C3041870-2ED5-A1A8-9B3A-265041FFFD72}"/>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70</a:t>
            </a:fld>
            <a:endParaRPr lang="en-US">
              <a:solidFill>
                <a:schemeClr val="tx1"/>
              </a:solidFill>
            </a:endParaRPr>
          </a:p>
        </p:txBody>
      </p:sp>
    </p:spTree>
    <p:extLst>
      <p:ext uri="{BB962C8B-B14F-4D97-AF65-F5344CB8AC3E}">
        <p14:creationId xmlns:p14="http://schemas.microsoft.com/office/powerpoint/2010/main" val="27448129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State ethics commission</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71</a:t>
            </a:fld>
            <a:endParaRPr lang="en-US" sz="1000">
              <a:solidFill>
                <a:schemeClr val="tx1"/>
              </a:solidFill>
            </a:endParaRPr>
          </a:p>
        </p:txBody>
      </p:sp>
    </p:spTree>
    <p:extLst>
      <p:ext uri="{BB962C8B-B14F-4D97-AF65-F5344CB8AC3E}">
        <p14:creationId xmlns:p14="http://schemas.microsoft.com/office/powerpoint/2010/main" val="33866433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B82E4EC-19BE-630C-96F3-688CB098112B}"/>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Required Disclosure of Exculpatory Evidence</a:t>
            </a:r>
          </a:p>
        </p:txBody>
      </p:sp>
      <p:sp>
        <p:nvSpPr>
          <p:cNvPr id="3" name="Content Placeholder 2">
            <a:extLst>
              <a:ext uri="{FF2B5EF4-FFF2-40B4-BE49-F238E27FC236}">
                <a16:creationId xmlns:a16="http://schemas.microsoft.com/office/drawing/2014/main" id="{0D40E6A9-95B4-0435-2770-DC476419D63C}"/>
              </a:ext>
            </a:extLst>
          </p:cNvPr>
          <p:cNvSpPr>
            <a:spLocks noGrp="1"/>
          </p:cNvSpPr>
          <p:nvPr>
            <p:ph idx="1"/>
          </p:nvPr>
        </p:nvSpPr>
        <p:spPr>
          <a:xfrm>
            <a:off x="5478124" y="559477"/>
            <a:ext cx="5647076" cy="5475563"/>
          </a:xfrm>
        </p:spPr>
        <p:txBody>
          <a:bodyPr anchor="ctr">
            <a:normAutofit/>
          </a:bodyPr>
          <a:lstStyle/>
          <a:p>
            <a:pPr marL="0" marR="0" indent="0">
              <a:lnSpc>
                <a:spcPct val="110000"/>
              </a:lnSpc>
              <a:spcBef>
                <a:spcPts val="0"/>
              </a:spcBef>
              <a:spcAft>
                <a:spcPts val="800"/>
              </a:spcAft>
              <a:buNone/>
            </a:pPr>
            <a:r>
              <a:rPr lang="en-US" sz="1600" b="1" dirty="0">
                <a:effectLst/>
                <a:ea typeface="Calibri" panose="020F0502020204030204" pitchFamily="34" charset="0"/>
                <a:cs typeface="Times New Roman" panose="02020603050405020304" pitchFamily="18" charset="0"/>
              </a:rPr>
              <a:t>Act 2023-543, SB103</a:t>
            </a:r>
            <a:r>
              <a:rPr lang="en-US" sz="1600" b="1" dirty="0">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sz="1600" dirty="0">
                <a:effectLst/>
                <a:ea typeface="Calibri" panose="020F0502020204030204" pitchFamily="34" charset="0"/>
                <a:cs typeface="Times New Roman" panose="02020603050405020304" pitchFamily="18" charset="0"/>
              </a:rPr>
              <a:t>Prior to any hearing before the </a:t>
            </a:r>
            <a:r>
              <a:rPr lang="en-US" sz="1600" u="sng" dirty="0">
                <a:effectLst/>
                <a:ea typeface="Calibri" panose="020F0502020204030204" pitchFamily="34" charset="0"/>
                <a:cs typeface="Times New Roman" panose="02020603050405020304" pitchFamily="18" charset="0"/>
              </a:rPr>
              <a:t>State Ethics Commission</a:t>
            </a:r>
            <a:r>
              <a:rPr lang="en-US" sz="1600" dirty="0">
                <a:effectLst/>
                <a:ea typeface="Calibri" panose="020F0502020204030204" pitchFamily="34" charset="0"/>
                <a:cs typeface="Times New Roman" panose="02020603050405020304" pitchFamily="18" charset="0"/>
              </a:rPr>
              <a:t> for a violation of the Code of Ethics for Public Employees, a lawyer or prosecutor assigned to or employed by the commission shall provide to the defendant-respondent </a:t>
            </a:r>
            <a:r>
              <a:rPr lang="en-US" sz="1600" u="sng" dirty="0">
                <a:effectLst/>
                <a:ea typeface="Calibri" panose="020F0502020204030204" pitchFamily="34" charset="0"/>
                <a:cs typeface="Times New Roman" panose="02020603050405020304" pitchFamily="18" charset="0"/>
              </a:rPr>
              <a:t>the complaint</a:t>
            </a:r>
            <a:r>
              <a:rPr lang="en-US" sz="1600" dirty="0">
                <a:effectLst/>
                <a:ea typeface="Calibri" panose="020F0502020204030204" pitchFamily="34" charset="0"/>
                <a:cs typeface="Times New Roman" panose="02020603050405020304" pitchFamily="18" charset="0"/>
              </a:rPr>
              <a:t> against the defendant and </a:t>
            </a:r>
            <a:r>
              <a:rPr lang="en-US" sz="1600" u="sng" dirty="0">
                <a:effectLst/>
                <a:ea typeface="Calibri" panose="020F0502020204030204" pitchFamily="34" charset="0"/>
                <a:cs typeface="Times New Roman" panose="02020603050405020304" pitchFamily="18" charset="0"/>
              </a:rPr>
              <a:t>any statement, evidence, or information received</a:t>
            </a:r>
            <a:r>
              <a:rPr lang="en-US" sz="1600" dirty="0">
                <a:effectLst/>
                <a:ea typeface="Calibri" panose="020F0502020204030204" pitchFamily="34" charset="0"/>
                <a:cs typeface="Times New Roman" panose="02020603050405020304" pitchFamily="18" charset="0"/>
              </a:rPr>
              <a:t> from the complainant, witnesses, or other individuals or discovered during the course of investigation.</a:t>
            </a:r>
          </a:p>
          <a:p>
            <a:pPr>
              <a:lnSpc>
                <a:spcPct val="110000"/>
              </a:lnSpc>
              <a:spcBef>
                <a:spcPts val="0"/>
              </a:spcBef>
              <a:spcAft>
                <a:spcPts val="800"/>
              </a:spcAft>
            </a:pPr>
            <a:r>
              <a:rPr lang="en-US" sz="1600" dirty="0">
                <a:effectLst/>
                <a:ea typeface="Calibri" panose="020F0502020204030204" pitchFamily="34" charset="0"/>
                <a:cs typeface="Times New Roman" panose="02020603050405020304" pitchFamily="18" charset="0"/>
              </a:rPr>
              <a:t>The required disclosure of exculpatory evidence is not subject to the secrecy and nondisclosure of information requirements of the ethics laws. </a:t>
            </a:r>
          </a:p>
          <a:p>
            <a:pPr>
              <a:lnSpc>
                <a:spcPct val="110000"/>
              </a:lnSpc>
              <a:spcBef>
                <a:spcPts val="0"/>
              </a:spcBef>
              <a:spcAft>
                <a:spcPts val="800"/>
              </a:spcAft>
            </a:pPr>
            <a:r>
              <a:rPr lang="en-US" sz="1600" dirty="0">
                <a:ea typeface="Calibri" panose="020F0502020204030204" pitchFamily="34" charset="0"/>
                <a:cs typeface="Times New Roman" panose="02020603050405020304" pitchFamily="18" charset="0"/>
              </a:rPr>
              <a:t>C</a:t>
            </a:r>
            <a:r>
              <a:rPr lang="en-US" sz="1600" dirty="0">
                <a:effectLst/>
                <a:ea typeface="Calibri" panose="020F0502020204030204" pitchFamily="34" charset="0"/>
                <a:cs typeface="Times New Roman" panose="02020603050405020304" pitchFamily="18" charset="0"/>
              </a:rPr>
              <a:t>larifies that the </a:t>
            </a:r>
            <a:r>
              <a:rPr lang="en-US" sz="1600" u="sng" dirty="0">
                <a:effectLst/>
                <a:ea typeface="Calibri" panose="020F0502020204030204" pitchFamily="34" charset="0"/>
                <a:cs typeface="Times New Roman" panose="02020603050405020304" pitchFamily="18" charset="0"/>
              </a:rPr>
              <a:t>statutory whistleblower protections </a:t>
            </a:r>
            <a:r>
              <a:rPr lang="en-US" sz="1600" dirty="0">
                <a:effectLst/>
                <a:ea typeface="Calibri" panose="020F0502020204030204" pitchFamily="34" charset="0"/>
                <a:cs typeface="Times New Roman" panose="02020603050405020304" pitchFamily="18" charset="0"/>
              </a:rPr>
              <a:t>which prohibit a public employer from discharging, demoting, transferring, or otherwise discriminating against an employee for reporting an ethics violation or giving testimony concerning an alleged ethics violation </a:t>
            </a:r>
            <a:r>
              <a:rPr lang="en-US" sz="1600" u="sng" dirty="0">
                <a:effectLst/>
                <a:ea typeface="Calibri" panose="020F0502020204030204" pitchFamily="34" charset="0"/>
                <a:cs typeface="Times New Roman" panose="02020603050405020304" pitchFamily="18" charset="0"/>
              </a:rPr>
              <a:t>apply regardless of whether the employee is the individual who filed the ethics complaint</a:t>
            </a:r>
            <a:r>
              <a:rPr lang="en-US" sz="1600" dirty="0">
                <a:effectLst/>
                <a:ea typeface="Calibri" panose="020F0502020204030204" pitchFamily="34" charset="0"/>
                <a:cs typeface="Times New Roman" panose="02020603050405020304" pitchFamily="18" charset="0"/>
              </a:rPr>
              <a:t>.</a:t>
            </a:r>
          </a:p>
          <a:p>
            <a:pPr marL="0" marR="0" indent="0">
              <a:lnSpc>
                <a:spcPct val="110000"/>
              </a:lnSpc>
              <a:spcBef>
                <a:spcPts val="0"/>
              </a:spcBef>
              <a:spcAft>
                <a:spcPts val="800"/>
              </a:spcAft>
              <a:buNone/>
            </a:pPr>
            <a:r>
              <a:rPr lang="en-US" sz="1600" dirty="0">
                <a:effectLst/>
                <a:ea typeface="Calibri" panose="020F0502020204030204" pitchFamily="34" charset="0"/>
                <a:cs typeface="Times New Roman" panose="02020603050405020304" pitchFamily="18" charset="0"/>
              </a:rPr>
              <a:t>EFFECTIVE DATE: September 1, 2023</a:t>
            </a:r>
          </a:p>
        </p:txBody>
      </p:sp>
      <p:sp>
        <p:nvSpPr>
          <p:cNvPr id="4" name="Slide Number Placeholder 3">
            <a:extLst>
              <a:ext uri="{FF2B5EF4-FFF2-40B4-BE49-F238E27FC236}">
                <a16:creationId xmlns:a16="http://schemas.microsoft.com/office/drawing/2014/main" id="{70DDD6A8-FF22-A547-D317-53F83B96DA51}"/>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72</a:t>
            </a:fld>
            <a:endParaRPr lang="en-US">
              <a:solidFill>
                <a:schemeClr val="tx1"/>
              </a:solidFill>
            </a:endParaRPr>
          </a:p>
        </p:txBody>
      </p:sp>
    </p:spTree>
    <p:extLst>
      <p:ext uri="{BB962C8B-B14F-4D97-AF65-F5344CB8AC3E}">
        <p14:creationId xmlns:p14="http://schemas.microsoft.com/office/powerpoint/2010/main" val="23655197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State government</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73</a:t>
            </a:fld>
            <a:endParaRPr lang="en-US" sz="1000">
              <a:solidFill>
                <a:schemeClr val="tx1"/>
              </a:solidFill>
            </a:endParaRPr>
          </a:p>
        </p:txBody>
      </p:sp>
    </p:spTree>
    <p:extLst>
      <p:ext uri="{BB962C8B-B14F-4D97-AF65-F5344CB8AC3E}">
        <p14:creationId xmlns:p14="http://schemas.microsoft.com/office/powerpoint/2010/main" val="32749032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B53982B8-3D67-8A64-0BCB-6534BDA8CC57}"/>
              </a:ext>
            </a:extLst>
          </p:cNvPr>
          <p:cNvSpPr>
            <a:spLocks noGrp="1"/>
          </p:cNvSpPr>
          <p:nvPr>
            <p:ph type="title"/>
          </p:nvPr>
        </p:nvSpPr>
        <p:spPr>
          <a:xfrm>
            <a:off x="676240" y="875324"/>
            <a:ext cx="3536510" cy="5093520"/>
          </a:xfrm>
        </p:spPr>
        <p:txBody>
          <a:bodyPr>
            <a:normAutofit/>
          </a:bodyPr>
          <a:lstStyle/>
          <a:p>
            <a:pPr algn="ctr"/>
            <a:r>
              <a:rPr lang="en-US" sz="4100" dirty="0">
                <a:solidFill>
                  <a:schemeClr val="tx1"/>
                </a:solidFill>
              </a:rPr>
              <a:t>Unconscionable Pricing During an Emergency</a:t>
            </a:r>
          </a:p>
        </p:txBody>
      </p:sp>
      <p:sp>
        <p:nvSpPr>
          <p:cNvPr id="3" name="Content Placeholder 2">
            <a:extLst>
              <a:ext uri="{FF2B5EF4-FFF2-40B4-BE49-F238E27FC236}">
                <a16:creationId xmlns:a16="http://schemas.microsoft.com/office/drawing/2014/main" id="{9E05C96B-4993-EBA3-FFF1-6BA688AB75CE}"/>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2023-122, SB62:</a:t>
            </a:r>
          </a:p>
          <a:p>
            <a:pPr>
              <a:spcBef>
                <a:spcPts val="0"/>
              </a:spcBef>
              <a:spcAft>
                <a:spcPts val="800"/>
              </a:spcAft>
            </a:pPr>
            <a:r>
              <a:rPr lang="en-US" sz="2000" dirty="0">
                <a:ea typeface="Calibri" panose="020F0502020204030204" pitchFamily="34" charset="0"/>
                <a:cs typeface="Times New Roman" panose="02020603050405020304" pitchFamily="18" charset="0"/>
              </a:rPr>
              <a:t>A</a:t>
            </a:r>
            <a:r>
              <a:rPr lang="en-US" sz="2000" dirty="0">
                <a:effectLst/>
                <a:ea typeface="Calibri" panose="020F0502020204030204" pitchFamily="34" charset="0"/>
                <a:cs typeface="Times New Roman" panose="02020603050405020304" pitchFamily="18" charset="0"/>
              </a:rPr>
              <a:t>uthorizes the Governor or the Legislature to specify the affected areas and time periods to which a prohibition against imposition of unconscionable pricing during a declared state of emergency would apply.</a:t>
            </a:r>
          </a:p>
          <a:p>
            <a:pPr marL="0" marR="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August 1, 2023</a:t>
            </a:r>
          </a:p>
        </p:txBody>
      </p:sp>
      <p:sp>
        <p:nvSpPr>
          <p:cNvPr id="4" name="Slide Number Placeholder 3">
            <a:extLst>
              <a:ext uri="{FF2B5EF4-FFF2-40B4-BE49-F238E27FC236}">
                <a16:creationId xmlns:a16="http://schemas.microsoft.com/office/drawing/2014/main" id="{D1BF2551-AD02-C822-D723-F9E162D276DB}"/>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74</a:t>
            </a:fld>
            <a:endParaRPr lang="en-US">
              <a:solidFill>
                <a:schemeClr val="tx1"/>
              </a:solidFill>
            </a:endParaRPr>
          </a:p>
        </p:txBody>
      </p:sp>
    </p:spTree>
    <p:extLst>
      <p:ext uri="{BB962C8B-B14F-4D97-AF65-F5344CB8AC3E}">
        <p14:creationId xmlns:p14="http://schemas.microsoft.com/office/powerpoint/2010/main" val="34453231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B53982B8-3D67-8A64-0BCB-6534BDA8CC57}"/>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Competitive Bidding Threshold Increase</a:t>
            </a:r>
          </a:p>
        </p:txBody>
      </p:sp>
      <p:sp>
        <p:nvSpPr>
          <p:cNvPr id="3" name="Content Placeholder 2">
            <a:extLst>
              <a:ext uri="{FF2B5EF4-FFF2-40B4-BE49-F238E27FC236}">
                <a16:creationId xmlns:a16="http://schemas.microsoft.com/office/drawing/2014/main" id="{9E05C96B-4993-EBA3-FFF1-6BA688AB75CE}"/>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2023-135, SB108:</a:t>
            </a:r>
          </a:p>
          <a:p>
            <a:pPr>
              <a:spcBef>
                <a:spcPts val="0"/>
              </a:spcBef>
              <a:spcAft>
                <a:spcPts val="800"/>
              </a:spcAft>
            </a:pPr>
            <a:r>
              <a:rPr lang="en-US" sz="2000" dirty="0">
                <a:ea typeface="Calibri" panose="020F0502020204030204" pitchFamily="34" charset="0"/>
                <a:cs typeface="Times New Roman" panose="02020603050405020304" pitchFamily="18" charset="0"/>
              </a:rPr>
              <a:t>I</a:t>
            </a:r>
            <a:r>
              <a:rPr lang="en-US" sz="2000" dirty="0">
                <a:effectLst/>
                <a:ea typeface="Calibri" panose="020F0502020204030204" pitchFamily="34" charset="0"/>
                <a:cs typeface="Times New Roman" panose="02020603050405020304" pitchFamily="18" charset="0"/>
              </a:rPr>
              <a:t>ncreases the threshold dollar amount for which competitive bidding is generally required for certain state and local public awarding authorities from $15,000 to $30,000, with exceptions.</a:t>
            </a:r>
          </a:p>
          <a:p>
            <a:pPr>
              <a:spcBef>
                <a:spcPts val="0"/>
              </a:spcBef>
              <a:spcAft>
                <a:spcPts val="800"/>
              </a:spcAft>
            </a:pPr>
            <a:r>
              <a:rPr lang="en-US" sz="2000" dirty="0">
                <a:effectLst/>
                <a:ea typeface="Calibri" panose="020F0502020204030204" pitchFamily="34" charset="0"/>
                <a:cs typeface="Times New Roman" panose="02020603050405020304" pitchFamily="18" charset="0"/>
              </a:rPr>
              <a:t>Prohibits expenditures of $30,000 or more from being split into smaller parts for the purposes of evading competitive bidding requirements.</a:t>
            </a:r>
          </a:p>
          <a:p>
            <a:pPr>
              <a:spcBef>
                <a:spcPts val="0"/>
              </a:spcBef>
              <a:spcAft>
                <a:spcPts val="800"/>
              </a:spcAft>
            </a:pPr>
            <a:r>
              <a:rPr lang="en-US" sz="2000" dirty="0">
                <a:ea typeface="Calibri" panose="020F0502020204030204" pitchFamily="34" charset="0"/>
                <a:cs typeface="Times New Roman" panose="02020603050405020304" pitchFamily="18" charset="0"/>
              </a:rPr>
              <a:t>B</a:t>
            </a:r>
            <a:r>
              <a:rPr lang="en-US" sz="2000" dirty="0">
                <a:effectLst/>
                <a:ea typeface="Calibri" panose="020F0502020204030204" pitchFamily="34" charset="0"/>
                <a:cs typeface="Times New Roman" panose="02020603050405020304" pitchFamily="18" charset="0"/>
              </a:rPr>
              <a:t>eginning October 1, 2027, provides a legislative process to increase the threshold dollar amounts based on increases in the Consumer Price Index.</a:t>
            </a:r>
          </a:p>
          <a:p>
            <a:pPr marL="0" marR="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August 1, 2023</a:t>
            </a:r>
          </a:p>
        </p:txBody>
      </p:sp>
      <p:sp>
        <p:nvSpPr>
          <p:cNvPr id="4" name="Slide Number Placeholder 3">
            <a:extLst>
              <a:ext uri="{FF2B5EF4-FFF2-40B4-BE49-F238E27FC236}">
                <a16:creationId xmlns:a16="http://schemas.microsoft.com/office/drawing/2014/main" id="{D1BF2551-AD02-C822-D723-F9E162D276DB}"/>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75</a:t>
            </a:fld>
            <a:endParaRPr lang="en-US">
              <a:solidFill>
                <a:schemeClr val="tx1"/>
              </a:solidFill>
            </a:endParaRPr>
          </a:p>
        </p:txBody>
      </p:sp>
    </p:spTree>
    <p:extLst>
      <p:ext uri="{BB962C8B-B14F-4D97-AF65-F5344CB8AC3E}">
        <p14:creationId xmlns:p14="http://schemas.microsoft.com/office/powerpoint/2010/main" val="8234208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B844BA87-FF65-6038-146F-5ED1CACA5E29}"/>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Legislative and Legislative Council</a:t>
            </a:r>
          </a:p>
        </p:txBody>
      </p:sp>
      <p:sp>
        <p:nvSpPr>
          <p:cNvPr id="3" name="Content Placeholder 2">
            <a:extLst>
              <a:ext uri="{FF2B5EF4-FFF2-40B4-BE49-F238E27FC236}">
                <a16:creationId xmlns:a16="http://schemas.microsoft.com/office/drawing/2014/main" id="{C8FD5244-80EC-1DAB-9E3E-CA5DA7BA2ECA}"/>
              </a:ext>
            </a:extLst>
          </p:cNvPr>
          <p:cNvSpPr>
            <a:spLocks noGrp="1"/>
          </p:cNvSpPr>
          <p:nvPr>
            <p:ph idx="1"/>
          </p:nvPr>
        </p:nvSpPr>
        <p:spPr>
          <a:xfrm>
            <a:off x="4865715" y="276009"/>
            <a:ext cx="7023853" cy="6305984"/>
          </a:xfrm>
        </p:spPr>
        <p:txBody>
          <a:bodyPr anchor="ctr">
            <a:normAutofit/>
          </a:bodyPr>
          <a:lstStyle/>
          <a:p>
            <a:pPr marL="0" marR="0" indent="0">
              <a:lnSpc>
                <a:spcPct val="110000"/>
              </a:lnSpc>
              <a:spcBef>
                <a:spcPts val="0"/>
              </a:spcBef>
              <a:spcAft>
                <a:spcPts val="800"/>
              </a:spcAft>
              <a:buNone/>
            </a:pPr>
            <a:r>
              <a:rPr lang="en-US" b="1" dirty="0">
                <a:effectLst/>
                <a:ea typeface="Calibri" panose="020F0502020204030204" pitchFamily="34" charset="0"/>
                <a:cs typeface="Times New Roman" panose="02020603050405020304" pitchFamily="18" charset="0"/>
              </a:rPr>
              <a:t>Act 2023-224, SB222</a:t>
            </a:r>
            <a:r>
              <a:rPr lang="en-US" b="1" dirty="0">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dirty="0">
                <a:ea typeface="Calibri" panose="020F0502020204030204" pitchFamily="34" charset="0"/>
                <a:cs typeface="Times New Roman" panose="02020603050405020304" pitchFamily="18" charset="0"/>
              </a:rPr>
              <a:t>P</a:t>
            </a:r>
            <a:r>
              <a:rPr lang="en-US" dirty="0">
                <a:effectLst/>
                <a:ea typeface="Calibri" panose="020F0502020204030204" pitchFamily="34" charset="0"/>
                <a:cs typeface="Times New Roman" panose="02020603050405020304" pitchFamily="18" charset="0"/>
              </a:rPr>
              <a:t>rovides that the regular session of the Legislature for the </a:t>
            </a:r>
            <a:r>
              <a:rPr lang="en-US" u="sng" dirty="0">
                <a:effectLst/>
                <a:ea typeface="Calibri" panose="020F0502020204030204" pitchFamily="34" charset="0"/>
                <a:cs typeface="Times New Roman" panose="02020603050405020304" pitchFamily="18" charset="0"/>
              </a:rPr>
              <a:t>first year of the legislative quadrennium commences the first Tuesday of February</a:t>
            </a:r>
            <a:r>
              <a:rPr lang="en-US" dirty="0">
                <a:effectLst/>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dirty="0">
                <a:ea typeface="Calibri" panose="020F0502020204030204" pitchFamily="34" charset="0"/>
                <a:cs typeface="Times New Roman" panose="02020603050405020304" pitchFamily="18" charset="0"/>
              </a:rPr>
              <a:t>D</a:t>
            </a:r>
            <a:r>
              <a:rPr lang="en-US" dirty="0">
                <a:effectLst/>
                <a:ea typeface="Calibri" panose="020F0502020204030204" pitchFamily="34" charset="0"/>
                <a:cs typeface="Times New Roman" panose="02020603050405020304" pitchFamily="18" charset="0"/>
              </a:rPr>
              <a:t>esignates as state property and authorizes the Legislature to control the usage of a parking lot used by personnel in the Alabama State House, and an additional lot adjacent to the Alabama State House in the City of Montgomery.</a:t>
            </a:r>
          </a:p>
          <a:p>
            <a:pPr>
              <a:lnSpc>
                <a:spcPct val="110000"/>
              </a:lnSpc>
              <a:spcBef>
                <a:spcPts val="0"/>
              </a:spcBef>
              <a:spcAft>
                <a:spcPts val="800"/>
              </a:spcAft>
            </a:pPr>
            <a:r>
              <a:rPr lang="en-US" dirty="0">
                <a:ea typeface="Calibri" panose="020F0502020204030204" pitchFamily="34" charset="0"/>
                <a:cs typeface="Times New Roman" panose="02020603050405020304" pitchFamily="18" charset="0"/>
              </a:rPr>
              <a:t>P</a:t>
            </a:r>
            <a:r>
              <a:rPr lang="en-US" dirty="0">
                <a:effectLst/>
                <a:ea typeface="Calibri" panose="020F0502020204030204" pitchFamily="34" charset="0"/>
                <a:cs typeface="Times New Roman" panose="02020603050405020304" pitchFamily="18" charset="0"/>
              </a:rPr>
              <a:t>rovides additional time for the Contract Review Committee to review a contract.</a:t>
            </a:r>
          </a:p>
          <a:p>
            <a:pPr>
              <a:lnSpc>
                <a:spcPct val="110000"/>
              </a:lnSpc>
              <a:spcBef>
                <a:spcPts val="0"/>
              </a:spcBef>
              <a:spcAft>
                <a:spcPts val="800"/>
              </a:spcAft>
            </a:pPr>
            <a:r>
              <a:rPr lang="en-US" dirty="0">
                <a:ea typeface="Calibri" panose="020F0502020204030204" pitchFamily="34" charset="0"/>
                <a:cs typeface="Times New Roman" panose="02020603050405020304" pitchFamily="18" charset="0"/>
              </a:rPr>
              <a:t>R</a:t>
            </a:r>
            <a:r>
              <a:rPr lang="en-US" dirty="0">
                <a:effectLst/>
                <a:ea typeface="Calibri" panose="020F0502020204030204" pitchFamily="34" charset="0"/>
                <a:cs typeface="Times New Roman" panose="02020603050405020304" pitchFamily="18" charset="0"/>
              </a:rPr>
              <a:t>edacts certain contracts for professional services executed by the Attorney General until the conclusion of the litigation. </a:t>
            </a:r>
          </a:p>
          <a:p>
            <a:pPr>
              <a:lnSpc>
                <a:spcPct val="110000"/>
              </a:lnSpc>
              <a:spcBef>
                <a:spcPts val="0"/>
              </a:spcBef>
              <a:spcAft>
                <a:spcPts val="800"/>
              </a:spcAft>
            </a:pPr>
            <a:r>
              <a:rPr lang="en-US" dirty="0">
                <a:effectLst/>
                <a:ea typeface="Calibri" panose="020F0502020204030204" pitchFamily="34" charset="0"/>
                <a:cs typeface="Times New Roman" panose="02020603050405020304" pitchFamily="18" charset="0"/>
              </a:rPr>
              <a:t>Revises membership of the Joint Legislative Committee on Finances and Budgets.</a:t>
            </a:r>
          </a:p>
          <a:p>
            <a:pPr>
              <a:lnSpc>
                <a:spcPct val="110000"/>
              </a:lnSpc>
              <a:spcBef>
                <a:spcPts val="0"/>
              </a:spcBef>
              <a:spcAft>
                <a:spcPts val="800"/>
              </a:spcAft>
            </a:pPr>
            <a:r>
              <a:rPr lang="en-US" dirty="0">
                <a:ea typeface="Calibri" panose="020F0502020204030204" pitchFamily="34" charset="0"/>
                <a:cs typeface="Times New Roman" panose="02020603050405020304" pitchFamily="18" charset="0"/>
              </a:rPr>
              <a:t>P</a:t>
            </a:r>
            <a:r>
              <a:rPr lang="en-US" dirty="0">
                <a:effectLst/>
                <a:ea typeface="Calibri" panose="020F0502020204030204" pitchFamily="34" charset="0"/>
                <a:cs typeface="Times New Roman" panose="02020603050405020304" pitchFamily="18" charset="0"/>
              </a:rPr>
              <a:t>rovides that if a </a:t>
            </a:r>
            <a:r>
              <a:rPr lang="en-US" u="sng" dirty="0">
                <a:effectLst/>
                <a:ea typeface="Calibri" panose="020F0502020204030204" pitchFamily="34" charset="0"/>
                <a:cs typeface="Times New Roman" panose="02020603050405020304" pitchFamily="18" charset="0"/>
              </a:rPr>
              <a:t>vacancy occurs in the Office of the Lieutenant Governor</a:t>
            </a:r>
            <a:r>
              <a:rPr lang="en-US" dirty="0">
                <a:effectLst/>
                <a:ea typeface="Calibri" panose="020F0502020204030204" pitchFamily="34" charset="0"/>
                <a:cs typeface="Times New Roman" panose="02020603050405020304" pitchFamily="18" charset="0"/>
              </a:rPr>
              <a:t>, the President Pro Tempore of the Senate shall assume the budget, personnel, and statutory duties for the remainder of the term of office.</a:t>
            </a:r>
          </a:p>
          <a:p>
            <a:pPr>
              <a:lnSpc>
                <a:spcPct val="110000"/>
              </a:lnSpc>
              <a:spcBef>
                <a:spcPts val="0"/>
              </a:spcBef>
              <a:spcAft>
                <a:spcPts val="800"/>
              </a:spcAft>
            </a:pPr>
            <a:r>
              <a:rPr lang="en-US" dirty="0">
                <a:ea typeface="Calibri" panose="020F0502020204030204" pitchFamily="34" charset="0"/>
                <a:cs typeface="Times New Roman" panose="02020603050405020304" pitchFamily="18" charset="0"/>
              </a:rPr>
              <a:t>P</a:t>
            </a:r>
            <a:r>
              <a:rPr lang="en-US" dirty="0">
                <a:effectLst/>
                <a:ea typeface="Calibri" panose="020F0502020204030204" pitchFamily="34" charset="0"/>
                <a:cs typeface="Times New Roman" panose="02020603050405020304" pitchFamily="18" charset="0"/>
              </a:rPr>
              <a:t>rovides further for the roll of the Code Commissioner and the duties of the Legislative Council and the Legislative Services Agency.</a:t>
            </a:r>
          </a:p>
          <a:p>
            <a:pPr>
              <a:lnSpc>
                <a:spcPct val="110000"/>
              </a:lnSpc>
              <a:spcBef>
                <a:spcPts val="0"/>
              </a:spcBef>
              <a:spcAft>
                <a:spcPts val="800"/>
              </a:spcAft>
            </a:pPr>
            <a:r>
              <a:rPr lang="en-US" dirty="0">
                <a:ea typeface="Calibri" panose="020F0502020204030204" pitchFamily="34" charset="0"/>
                <a:cs typeface="Times New Roman" panose="02020603050405020304" pitchFamily="18" charset="0"/>
              </a:rPr>
              <a:t>A</a:t>
            </a:r>
            <a:r>
              <a:rPr lang="en-US" dirty="0">
                <a:effectLst/>
                <a:ea typeface="Calibri" panose="020F0502020204030204" pitchFamily="34" charset="0"/>
                <a:cs typeface="Times New Roman" panose="02020603050405020304" pitchFamily="18" charset="0"/>
              </a:rPr>
              <a:t>uthorizes the Legislative Council to contract with an appropriate party to construct and maintain a building that, upon completion, would be designated as the </a:t>
            </a:r>
            <a:r>
              <a:rPr lang="en-US" u="sng" dirty="0">
                <a:effectLst/>
                <a:ea typeface="Calibri" panose="020F0502020204030204" pitchFamily="34" charset="0"/>
                <a:cs typeface="Times New Roman" panose="02020603050405020304" pitchFamily="18" charset="0"/>
              </a:rPr>
              <a:t>Alabama State House</a:t>
            </a:r>
            <a:r>
              <a:rPr lang="en-US" dirty="0">
                <a:effectLst/>
                <a:ea typeface="Calibri" panose="020F0502020204030204" pitchFamily="34" charset="0"/>
                <a:cs typeface="Times New Roman" panose="02020603050405020304" pitchFamily="18" charset="0"/>
              </a:rPr>
              <a:t>.</a:t>
            </a:r>
          </a:p>
          <a:p>
            <a:pPr>
              <a:lnSpc>
                <a:spcPct val="110000"/>
              </a:lnSpc>
              <a:spcBef>
                <a:spcPts val="0"/>
              </a:spcBef>
              <a:spcAft>
                <a:spcPts val="800"/>
              </a:spcAft>
            </a:pPr>
            <a:r>
              <a:rPr lang="en-US" dirty="0">
                <a:ea typeface="Calibri" panose="020F0502020204030204" pitchFamily="34" charset="0"/>
                <a:cs typeface="Times New Roman" panose="02020603050405020304" pitchFamily="18" charset="0"/>
              </a:rPr>
              <a:t>P</a:t>
            </a:r>
            <a:r>
              <a:rPr lang="en-US" dirty="0">
                <a:effectLst/>
                <a:ea typeface="Calibri" panose="020F0502020204030204" pitchFamily="34" charset="0"/>
                <a:cs typeface="Times New Roman" panose="02020603050405020304" pitchFamily="18" charset="0"/>
              </a:rPr>
              <a:t>rovides that the </a:t>
            </a:r>
            <a:r>
              <a:rPr lang="en-US" u="sng" dirty="0">
                <a:effectLst/>
                <a:ea typeface="Calibri" panose="020F0502020204030204" pitchFamily="34" charset="0"/>
                <a:cs typeface="Times New Roman" panose="02020603050405020304" pitchFamily="18" charset="0"/>
              </a:rPr>
              <a:t>term of the Speaker of the House of Representatives</a:t>
            </a:r>
            <a:r>
              <a:rPr lang="en-US" dirty="0">
                <a:effectLst/>
                <a:ea typeface="Calibri" panose="020F0502020204030204" pitchFamily="34" charset="0"/>
                <a:cs typeface="Times New Roman" panose="02020603050405020304" pitchFamily="18" charset="0"/>
              </a:rPr>
              <a:t> continues after the election when House members are elected until a new Speaker is elected and provide that, in the event of a vacancy in the office of the Speaker, the Speaker Pro Tempore of the House of Representatives shall assume the duties of the Speaker. </a:t>
            </a:r>
          </a:p>
          <a:p>
            <a:pPr marL="0" marR="0" indent="0">
              <a:lnSpc>
                <a:spcPct val="110000"/>
              </a:lnSpc>
              <a:spcBef>
                <a:spcPts val="0"/>
              </a:spcBef>
              <a:spcAft>
                <a:spcPts val="800"/>
              </a:spcAft>
              <a:buNone/>
            </a:pPr>
            <a:r>
              <a:rPr lang="en-US" dirty="0">
                <a:effectLst/>
                <a:ea typeface="Calibri" panose="020F0502020204030204" pitchFamily="34" charset="0"/>
                <a:cs typeface="Times New Roman" panose="02020603050405020304" pitchFamily="18" charset="0"/>
              </a:rPr>
              <a:t>EFFECTIVE DATE: August 1, 2023</a:t>
            </a:r>
          </a:p>
        </p:txBody>
      </p:sp>
      <p:sp>
        <p:nvSpPr>
          <p:cNvPr id="4" name="Slide Number Placeholder 3">
            <a:extLst>
              <a:ext uri="{FF2B5EF4-FFF2-40B4-BE49-F238E27FC236}">
                <a16:creationId xmlns:a16="http://schemas.microsoft.com/office/drawing/2014/main" id="{DEE07148-526C-18A8-6B55-4F6E42FBED2B}"/>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76</a:t>
            </a:fld>
            <a:endParaRPr lang="en-US">
              <a:solidFill>
                <a:schemeClr val="tx1"/>
              </a:solidFill>
            </a:endParaRPr>
          </a:p>
        </p:txBody>
      </p:sp>
    </p:spTree>
    <p:extLst>
      <p:ext uri="{BB962C8B-B14F-4D97-AF65-F5344CB8AC3E}">
        <p14:creationId xmlns:p14="http://schemas.microsoft.com/office/powerpoint/2010/main" val="20021850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BA1AA414-D9E8-ACD2-C95C-78313EA21BD4}"/>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Division of Procurement </a:t>
            </a:r>
          </a:p>
        </p:txBody>
      </p:sp>
      <p:sp>
        <p:nvSpPr>
          <p:cNvPr id="3" name="Content Placeholder 2">
            <a:extLst>
              <a:ext uri="{FF2B5EF4-FFF2-40B4-BE49-F238E27FC236}">
                <a16:creationId xmlns:a16="http://schemas.microsoft.com/office/drawing/2014/main" id="{B0578320-F411-3C47-F21C-7C1D92224DE1}"/>
              </a:ext>
            </a:extLst>
          </p:cNvPr>
          <p:cNvSpPr>
            <a:spLocks noGrp="1"/>
          </p:cNvSpPr>
          <p:nvPr>
            <p:ph idx="1"/>
          </p:nvPr>
        </p:nvSpPr>
        <p:spPr>
          <a:xfrm>
            <a:off x="4884417" y="276009"/>
            <a:ext cx="6842763" cy="6239092"/>
          </a:xfrm>
        </p:spPr>
        <p:txBody>
          <a:bodyPr anchor="ctr">
            <a:normAutofit/>
          </a:bodyPr>
          <a:lstStyle/>
          <a:p>
            <a:pPr marL="0" marR="0" indent="0">
              <a:lnSpc>
                <a:spcPct val="110000"/>
              </a:lnSpc>
              <a:spcBef>
                <a:spcPts val="0"/>
              </a:spcBef>
              <a:spcAft>
                <a:spcPts val="800"/>
              </a:spcAft>
              <a:buNone/>
            </a:pPr>
            <a:r>
              <a:rPr lang="en-US" sz="1600" b="1" dirty="0">
                <a:effectLst/>
                <a:ea typeface="Calibri" panose="020F0502020204030204" pitchFamily="34" charset="0"/>
                <a:cs typeface="Times New Roman" panose="02020603050405020304" pitchFamily="18" charset="0"/>
              </a:rPr>
              <a:t>Act 2023-542, SB100:</a:t>
            </a:r>
          </a:p>
          <a:p>
            <a:pPr>
              <a:lnSpc>
                <a:spcPct val="110000"/>
              </a:lnSpc>
              <a:spcBef>
                <a:spcPts val="0"/>
              </a:spcBef>
              <a:spcAft>
                <a:spcPts val="800"/>
              </a:spcAft>
            </a:pPr>
            <a:r>
              <a:rPr lang="en-US" sz="1600" dirty="0">
                <a:effectLst/>
                <a:ea typeface="Calibri" panose="020F0502020204030204" pitchFamily="34" charset="0"/>
                <a:cs typeface="Times New Roman" panose="02020603050405020304" pitchFamily="18" charset="0"/>
              </a:rPr>
              <a:t>Changes the name of the Office of the Chief Procurement Officer to the Division of Procurement.</a:t>
            </a:r>
          </a:p>
          <a:p>
            <a:pPr>
              <a:lnSpc>
                <a:spcPct val="110000"/>
              </a:lnSpc>
              <a:spcBef>
                <a:spcPts val="0"/>
              </a:spcBef>
              <a:spcAft>
                <a:spcPts val="800"/>
              </a:spcAft>
            </a:pPr>
            <a:r>
              <a:rPr lang="en-US" sz="1600" dirty="0">
                <a:ea typeface="Calibri" panose="020F0502020204030204" pitchFamily="34" charset="0"/>
                <a:cs typeface="Times New Roman" panose="02020603050405020304" pitchFamily="18" charset="0"/>
              </a:rPr>
              <a:t>A</a:t>
            </a:r>
            <a:r>
              <a:rPr lang="en-US" sz="1600" dirty="0">
                <a:effectLst/>
                <a:ea typeface="Calibri" panose="020F0502020204030204" pitchFamily="34" charset="0"/>
                <a:cs typeface="Times New Roman" panose="02020603050405020304" pitchFamily="18" charset="0"/>
              </a:rPr>
              <a:t>uthorizes the Chief Procurement Officer to make purchases, contracts, or leases for any county, municipal corporation, local board of education, or other local public body at the request of the local public body.</a:t>
            </a:r>
          </a:p>
          <a:p>
            <a:pPr>
              <a:lnSpc>
                <a:spcPct val="110000"/>
              </a:lnSpc>
              <a:spcBef>
                <a:spcPts val="0"/>
              </a:spcBef>
              <a:spcAft>
                <a:spcPts val="800"/>
              </a:spcAft>
            </a:pPr>
            <a:r>
              <a:rPr lang="en-US" sz="1600" dirty="0">
                <a:effectLst/>
                <a:ea typeface="Calibri" panose="020F0502020204030204" pitchFamily="34" charset="0"/>
                <a:cs typeface="Times New Roman" panose="02020603050405020304" pitchFamily="18" charset="0"/>
              </a:rPr>
              <a:t>Exempts from the state procurement code certain supplies and services that, by their nature, are impossible to award by competitive process.</a:t>
            </a:r>
          </a:p>
          <a:p>
            <a:pPr>
              <a:lnSpc>
                <a:spcPct val="110000"/>
              </a:lnSpc>
              <a:spcBef>
                <a:spcPts val="0"/>
              </a:spcBef>
              <a:spcAft>
                <a:spcPts val="800"/>
              </a:spcAft>
            </a:pPr>
            <a:r>
              <a:rPr lang="en-US" sz="1600" dirty="0">
                <a:effectLst/>
                <a:ea typeface="Calibri" panose="020F0502020204030204" pitchFamily="34" charset="0"/>
                <a:cs typeface="Times New Roman" panose="02020603050405020304" pitchFamily="18" charset="0"/>
              </a:rPr>
              <a:t>Provides for emergency procurements and the review of those procurements by the Contract Review Legislative Oversight Committee.</a:t>
            </a:r>
          </a:p>
          <a:p>
            <a:pPr>
              <a:lnSpc>
                <a:spcPct val="110000"/>
              </a:lnSpc>
              <a:spcBef>
                <a:spcPts val="0"/>
              </a:spcBef>
              <a:spcAft>
                <a:spcPts val="800"/>
              </a:spcAft>
            </a:pPr>
            <a:r>
              <a:rPr lang="en-US" sz="1600" dirty="0">
                <a:effectLst/>
                <a:ea typeface="Calibri" panose="020F0502020204030204" pitchFamily="34" charset="0"/>
                <a:cs typeface="Times New Roman" panose="02020603050405020304" pitchFamily="18" charset="0"/>
              </a:rPr>
              <a:t>Exempts the Alabama Medicaid Agency from the article for the purposes of procuring certain professional service providers.</a:t>
            </a:r>
          </a:p>
          <a:p>
            <a:pPr>
              <a:lnSpc>
                <a:spcPct val="110000"/>
              </a:lnSpc>
              <a:spcBef>
                <a:spcPts val="0"/>
              </a:spcBef>
              <a:spcAft>
                <a:spcPts val="800"/>
              </a:spcAft>
            </a:pPr>
            <a:r>
              <a:rPr lang="en-US" sz="1600" dirty="0">
                <a:ea typeface="Calibri" panose="020F0502020204030204" pitchFamily="34" charset="0"/>
                <a:cs typeface="Times New Roman" panose="02020603050405020304" pitchFamily="18" charset="0"/>
              </a:rPr>
              <a:t>R</a:t>
            </a:r>
            <a:r>
              <a:rPr lang="en-US" sz="1600" dirty="0">
                <a:effectLst/>
                <a:ea typeface="Calibri" panose="020F0502020204030204" pitchFamily="34" charset="0"/>
                <a:cs typeface="Times New Roman" panose="02020603050405020304" pitchFamily="18" charset="0"/>
              </a:rPr>
              <a:t>evises the definition of professional services to include the management and administration of occupational licensing boards.</a:t>
            </a:r>
          </a:p>
          <a:p>
            <a:pPr>
              <a:lnSpc>
                <a:spcPct val="110000"/>
              </a:lnSpc>
              <a:spcBef>
                <a:spcPts val="0"/>
              </a:spcBef>
              <a:spcAft>
                <a:spcPts val="800"/>
              </a:spcAft>
            </a:pPr>
            <a:r>
              <a:rPr lang="en-US" sz="1600" dirty="0">
                <a:effectLst/>
                <a:ea typeface="Calibri" panose="020F0502020204030204" pitchFamily="34" charset="0"/>
                <a:cs typeface="Times New Roman" panose="02020603050405020304" pitchFamily="18" charset="0"/>
              </a:rPr>
              <a:t>Authorizes the procurement of supplies, services, and professional services by district attorneys and sheriffs</a:t>
            </a:r>
            <a:r>
              <a:rPr lang="en-US" sz="1600" dirty="0">
                <a:ea typeface="Calibri" panose="020F0502020204030204" pitchFamily="34" charset="0"/>
                <a:cs typeface="Times New Roman" panose="02020603050405020304" pitchFamily="18" charset="0"/>
              </a:rPr>
              <a:t>.</a:t>
            </a:r>
            <a:endParaRPr lang="en-US" sz="1600" dirty="0">
              <a:effectLst/>
              <a:ea typeface="Calibri" panose="020F0502020204030204" pitchFamily="34" charset="0"/>
              <a:cs typeface="Times New Roman" panose="02020603050405020304" pitchFamily="18" charset="0"/>
            </a:endParaRPr>
          </a:p>
          <a:p>
            <a:pPr>
              <a:lnSpc>
                <a:spcPct val="110000"/>
              </a:lnSpc>
              <a:spcBef>
                <a:spcPts val="0"/>
              </a:spcBef>
              <a:spcAft>
                <a:spcPts val="800"/>
              </a:spcAft>
            </a:pPr>
            <a:r>
              <a:rPr lang="en-US" sz="1600" dirty="0">
                <a:ea typeface="Calibri" panose="020F0502020204030204" pitchFamily="34" charset="0"/>
                <a:cs typeface="Times New Roman" panose="02020603050405020304" pitchFamily="18" charset="0"/>
              </a:rPr>
              <a:t>P</a:t>
            </a:r>
            <a:r>
              <a:rPr lang="en-US" sz="1600" dirty="0">
                <a:effectLst/>
                <a:ea typeface="Calibri" panose="020F0502020204030204" pitchFamily="34" charset="0"/>
                <a:cs typeface="Times New Roman" panose="02020603050405020304" pitchFamily="18" charset="0"/>
              </a:rPr>
              <a:t>rovides for the procurement of physicians retained to provide medical services to the State of Alabama. </a:t>
            </a:r>
          </a:p>
          <a:p>
            <a:pPr marL="0" marR="0" indent="0">
              <a:lnSpc>
                <a:spcPct val="110000"/>
              </a:lnSpc>
              <a:spcBef>
                <a:spcPts val="0"/>
              </a:spcBef>
              <a:spcAft>
                <a:spcPts val="800"/>
              </a:spcAft>
              <a:buNone/>
            </a:pPr>
            <a:r>
              <a:rPr lang="en-US" sz="1600" dirty="0">
                <a:effectLst/>
                <a:ea typeface="Calibri" panose="020F0502020204030204" pitchFamily="34" charset="0"/>
                <a:cs typeface="Times New Roman" panose="02020603050405020304" pitchFamily="18" charset="0"/>
              </a:rPr>
              <a:t>EFFECTIVE DATE: June 15, 2023</a:t>
            </a:r>
          </a:p>
        </p:txBody>
      </p:sp>
      <p:sp>
        <p:nvSpPr>
          <p:cNvPr id="4" name="Slide Number Placeholder 3">
            <a:extLst>
              <a:ext uri="{FF2B5EF4-FFF2-40B4-BE49-F238E27FC236}">
                <a16:creationId xmlns:a16="http://schemas.microsoft.com/office/drawing/2014/main" id="{C42B2290-5BEB-A185-4709-BEDD71FE0B18}"/>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77</a:t>
            </a:fld>
            <a:endParaRPr lang="en-US">
              <a:solidFill>
                <a:schemeClr val="tx1"/>
              </a:solidFill>
            </a:endParaRPr>
          </a:p>
        </p:txBody>
      </p:sp>
    </p:spTree>
    <p:extLst>
      <p:ext uri="{BB962C8B-B14F-4D97-AF65-F5344CB8AC3E}">
        <p14:creationId xmlns:p14="http://schemas.microsoft.com/office/powerpoint/2010/main" val="6242558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US"/>
          </a:p>
        </p:txBody>
      </p:sp>
      <p:sp>
        <p:nvSpPr>
          <p:cNvPr id="13" name="Rectangle 12">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15" name="Rectangle 14">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26" name="Rectangle 25">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55224FD9-0B73-3630-9CAA-0C6BE389374D}"/>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6800" cap="all" spc="-100" dirty="0">
                <a:solidFill>
                  <a:schemeClr val="tx1"/>
                </a:solidFill>
              </a:rPr>
              <a:t>taxation</a:t>
            </a:r>
          </a:p>
        </p:txBody>
      </p:sp>
      <p:cxnSp>
        <p:nvCxnSpPr>
          <p:cNvPr id="28" name="Straight Connector 27">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67F66A47-6BB7-078C-418F-F637E7E708BF}"/>
              </a:ext>
            </a:extLst>
          </p:cNvPr>
          <p:cNvSpPr>
            <a:spLocks noGrp="1"/>
          </p:cNvSpPr>
          <p:nvPr>
            <p:ph type="sldNum" sz="quarter" idx="12"/>
          </p:nvPr>
        </p:nvSpPr>
        <p:spPr>
          <a:xfrm>
            <a:off x="10422113" y="5714047"/>
            <a:ext cx="548640" cy="274320"/>
          </a:xfrm>
        </p:spPr>
        <p:txBody>
          <a:bodyPr vert="horz" lIns="91440" tIns="45720" rIns="91440" bIns="45720" rtlCol="0" anchor="b">
            <a:normAutofit/>
          </a:bodyPr>
          <a:lstStyle/>
          <a:p>
            <a:pPr defTabSz="457200">
              <a:spcAft>
                <a:spcPts val="600"/>
              </a:spcAft>
            </a:pPr>
            <a:fld id="{34B7E4EF-A1BD-40F4-AB7B-04F084DD991D}" type="slidenum">
              <a:rPr lang="en-US" sz="1000">
                <a:solidFill>
                  <a:schemeClr val="tx1"/>
                </a:solidFill>
              </a:rPr>
              <a:pPr defTabSz="457200">
                <a:spcAft>
                  <a:spcPts val="600"/>
                </a:spcAft>
              </a:pPr>
              <a:t>78</a:t>
            </a:fld>
            <a:endParaRPr lang="en-US" sz="1000">
              <a:solidFill>
                <a:schemeClr val="tx1"/>
              </a:solidFill>
            </a:endParaRPr>
          </a:p>
        </p:txBody>
      </p:sp>
    </p:spTree>
    <p:extLst>
      <p:ext uri="{BB962C8B-B14F-4D97-AF65-F5344CB8AC3E}">
        <p14:creationId xmlns:p14="http://schemas.microsoft.com/office/powerpoint/2010/main" val="18794490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9D38CDD-E128-25EA-6A61-D38CA2421084}"/>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Overtime Pay Exempt from Taxation</a:t>
            </a:r>
          </a:p>
        </p:txBody>
      </p:sp>
      <p:sp>
        <p:nvSpPr>
          <p:cNvPr id="3" name="Content Placeholder 2">
            <a:extLst>
              <a:ext uri="{FF2B5EF4-FFF2-40B4-BE49-F238E27FC236}">
                <a16:creationId xmlns:a16="http://schemas.microsoft.com/office/drawing/2014/main" id="{A96678B4-E330-D6FC-194E-3C4624B61D01}"/>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2023-421, HB217</a:t>
            </a:r>
            <a:r>
              <a:rPr lang="en-US" sz="2000" dirty="0">
                <a:effectLst/>
                <a:ea typeface="Calibri" panose="020F0502020204030204" pitchFamily="34" charset="0"/>
                <a:cs typeface="Times New Roman" panose="02020603050405020304" pitchFamily="18" charset="0"/>
              </a:rPr>
              <a:t>:</a:t>
            </a:r>
          </a:p>
          <a:p>
            <a:pPr>
              <a:spcBef>
                <a:spcPts val="0"/>
              </a:spcBef>
              <a:spcAft>
                <a:spcPts val="800"/>
              </a:spcAft>
            </a:pPr>
            <a:r>
              <a:rPr lang="en-US" sz="2000" dirty="0">
                <a:effectLst/>
                <a:ea typeface="Calibri" panose="020F0502020204030204" pitchFamily="34" charset="0"/>
                <a:cs typeface="Times New Roman" panose="02020603050405020304" pitchFamily="18" charset="0"/>
              </a:rPr>
              <a:t>For the tax years beginning </a:t>
            </a:r>
            <a:r>
              <a:rPr lang="en-US" sz="2000" u="sng" dirty="0">
                <a:effectLst/>
                <a:ea typeface="Calibri" panose="020F0502020204030204" pitchFamily="34" charset="0"/>
                <a:cs typeface="Times New Roman" panose="02020603050405020304" pitchFamily="18" charset="0"/>
              </a:rPr>
              <a:t>after December 31, 2023, and ending prior to June 30, 2025</a:t>
            </a:r>
            <a:r>
              <a:rPr lang="en-US" sz="2000" dirty="0">
                <a:effectLst/>
                <a:ea typeface="Calibri" panose="020F0502020204030204" pitchFamily="34" charset="0"/>
                <a:cs typeface="Times New Roman" panose="02020603050405020304" pitchFamily="18" charset="0"/>
              </a:rPr>
              <a:t>, any gross income received by a full-time, hourly wage-paid employee for overtime work performed in excess of 40 hours in a week is exempt from the state income tax.</a:t>
            </a:r>
          </a:p>
          <a:p>
            <a:pPr>
              <a:spcBef>
                <a:spcPts val="0"/>
              </a:spcBef>
              <a:spcAft>
                <a:spcPts val="800"/>
              </a:spcAft>
            </a:pPr>
            <a:r>
              <a:rPr lang="en-US" sz="2000" dirty="0">
                <a:ea typeface="Calibri" panose="020F0502020204030204" pitchFamily="34" charset="0"/>
                <a:cs typeface="Times New Roman" panose="02020603050405020304" pitchFamily="18" charset="0"/>
              </a:rPr>
              <a:t>R</a:t>
            </a:r>
            <a:r>
              <a:rPr lang="en-US" sz="2000" dirty="0">
                <a:effectLst/>
                <a:ea typeface="Calibri" panose="020F0502020204030204" pitchFamily="34" charset="0"/>
                <a:cs typeface="Times New Roman" panose="02020603050405020304" pitchFamily="18" charset="0"/>
              </a:rPr>
              <a:t>equires each employer to provide information to the Department of Revenue about the total amount of overtime provided to such full-time hourly wage-paid employees.</a:t>
            </a:r>
          </a:p>
          <a:p>
            <a:pPr marL="0" marR="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January 1, 2024</a:t>
            </a:r>
          </a:p>
        </p:txBody>
      </p:sp>
      <p:sp>
        <p:nvSpPr>
          <p:cNvPr id="4" name="Slide Number Placeholder 3">
            <a:extLst>
              <a:ext uri="{FF2B5EF4-FFF2-40B4-BE49-F238E27FC236}">
                <a16:creationId xmlns:a16="http://schemas.microsoft.com/office/drawing/2014/main" id="{A28D8D8C-BA66-2F6F-E26A-7D26AFD52C6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79</a:t>
            </a:fld>
            <a:endParaRPr lang="en-US">
              <a:solidFill>
                <a:schemeClr val="tx1"/>
              </a:solidFill>
            </a:endParaRPr>
          </a:p>
        </p:txBody>
      </p:sp>
    </p:spTree>
    <p:extLst>
      <p:ext uri="{BB962C8B-B14F-4D97-AF65-F5344CB8AC3E}">
        <p14:creationId xmlns:p14="http://schemas.microsoft.com/office/powerpoint/2010/main" val="275855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63357811-0C26-F570-B9E6-176AC2387A43}"/>
              </a:ext>
            </a:extLst>
          </p:cNvPr>
          <p:cNvSpPr>
            <a:spLocks noGrp="1"/>
          </p:cNvSpPr>
          <p:nvPr>
            <p:ph type="title"/>
          </p:nvPr>
        </p:nvSpPr>
        <p:spPr>
          <a:xfrm>
            <a:off x="573409" y="559477"/>
            <a:ext cx="3765200" cy="5709931"/>
          </a:xfrm>
        </p:spPr>
        <p:txBody>
          <a:bodyPr>
            <a:normAutofit/>
          </a:bodyPr>
          <a:lstStyle/>
          <a:p>
            <a:pPr algn="ctr"/>
            <a:r>
              <a:rPr lang="en-US" dirty="0"/>
              <a:t>Total Appropriation of All </a:t>
            </a:r>
            <a:r>
              <a:rPr lang="en-US" u="sng" dirty="0"/>
              <a:t>State</a:t>
            </a:r>
            <a:r>
              <a:rPr lang="en-US" dirty="0"/>
              <a:t> Funds</a:t>
            </a:r>
            <a:br>
              <a:rPr lang="en-US" dirty="0"/>
            </a:br>
            <a:r>
              <a:rPr lang="en-US" sz="3200" dirty="0"/>
              <a:t>FY 2024 (As Enacted)</a:t>
            </a:r>
            <a:endParaRPr lang="en-US" dirty="0"/>
          </a:p>
        </p:txBody>
      </p:sp>
      <p:sp>
        <p:nvSpPr>
          <p:cNvPr id="31" name="Rectangle 30">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graphicFrame>
        <p:nvGraphicFramePr>
          <p:cNvPr id="4" name="Object 4">
            <a:extLst>
              <a:ext uri="{FF2B5EF4-FFF2-40B4-BE49-F238E27FC236}">
                <a16:creationId xmlns:a16="http://schemas.microsoft.com/office/drawing/2014/main" id="{0114D56F-F321-4F2F-60C5-682C307D53A2}"/>
              </a:ext>
            </a:extLst>
          </p:cNvPr>
          <p:cNvGraphicFramePr>
            <a:graphicFrameLocks noGrp="1" noChangeAspect="1"/>
          </p:cNvGraphicFramePr>
          <p:nvPr>
            <p:ph idx="1"/>
            <p:extLst>
              <p:ext uri="{D42A27DB-BD31-4B8C-83A1-F6EECF244321}">
                <p14:modId xmlns:p14="http://schemas.microsoft.com/office/powerpoint/2010/main" val="2986733124"/>
              </p:ext>
            </p:extLst>
          </p:nvPr>
        </p:nvGraphicFramePr>
        <p:xfrm>
          <a:off x="5478124" y="800947"/>
          <a:ext cx="5906181" cy="523071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A2D4B56B-19BF-FF45-BD79-5330DDC9ABD2}"/>
              </a:ext>
            </a:extLst>
          </p:cNvPr>
          <p:cNvSpPr/>
          <p:nvPr/>
        </p:nvSpPr>
        <p:spPr>
          <a:xfrm>
            <a:off x="4791455" y="374904"/>
            <a:ext cx="1864664" cy="584775"/>
          </a:xfrm>
          <a:prstGeom prst="rect">
            <a:avLst/>
          </a:prstGeom>
          <a:ln w="22225">
            <a:solidFill>
              <a:schemeClr val="accent1"/>
            </a:solidFill>
          </a:ln>
        </p:spPr>
        <p:txBody>
          <a:bodyPr wrap="square"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ln/>
                <a:solidFill>
                  <a:schemeClr val="tx1"/>
                </a:solidFill>
                <a:latin typeface="+mn-lt"/>
                <a:ea typeface="Segoe UI" pitchFamily="34" charset="0"/>
                <a:cs typeface="Segoe UI" pitchFamily="34" charset="0"/>
              </a:rPr>
              <a:t>Total State Funds:</a:t>
            </a:r>
          </a:p>
          <a:p>
            <a:pPr algn="ctr"/>
            <a:r>
              <a:rPr lang="en-US" sz="1600" b="1" dirty="0">
                <a:ln/>
                <a:solidFill>
                  <a:schemeClr val="tx1"/>
                </a:solidFill>
                <a:latin typeface="+mn-lt"/>
                <a:ea typeface="Segoe UI" pitchFamily="34" charset="0"/>
                <a:cs typeface="Segoe UI" pitchFamily="34" charset="0"/>
              </a:rPr>
              <a:t>$16.09 Billion</a:t>
            </a:r>
            <a:endParaRPr lang="en-US" b="1" dirty="0">
              <a:ln/>
              <a:solidFill>
                <a:schemeClr val="tx1"/>
              </a:solidFill>
              <a:latin typeface="+mn-lt"/>
              <a:ea typeface="Segoe UI" pitchFamily="34" charset="0"/>
              <a:cs typeface="Segoe UI" pitchFamily="34" charset="0"/>
            </a:endParaRPr>
          </a:p>
        </p:txBody>
      </p:sp>
      <p:sp>
        <p:nvSpPr>
          <p:cNvPr id="6" name="Slide Number Placeholder 5">
            <a:extLst>
              <a:ext uri="{FF2B5EF4-FFF2-40B4-BE49-F238E27FC236}">
                <a16:creationId xmlns:a16="http://schemas.microsoft.com/office/drawing/2014/main" id="{AFD90541-797A-76EE-4F62-2383E0857F96}"/>
              </a:ext>
            </a:extLst>
          </p:cNvPr>
          <p:cNvSpPr>
            <a:spLocks noGrp="1"/>
          </p:cNvSpPr>
          <p:nvPr>
            <p:ph type="sldNum" sz="quarter" idx="12"/>
          </p:nvPr>
        </p:nvSpPr>
        <p:spPr/>
        <p:txBody>
          <a:bodyPr/>
          <a:lstStyle/>
          <a:p>
            <a:fld id="{34B7E4EF-A1BD-40F4-AB7B-04F084DD991D}" type="slidenum">
              <a:rPr lang="en-US" smtClean="0"/>
              <a:t>8</a:t>
            </a:fld>
            <a:endParaRPr lang="en-US" dirty="0"/>
          </a:p>
        </p:txBody>
      </p:sp>
    </p:spTree>
    <p:extLst>
      <p:ext uri="{BB962C8B-B14F-4D97-AF65-F5344CB8AC3E}">
        <p14:creationId xmlns:p14="http://schemas.microsoft.com/office/powerpoint/2010/main" val="7483179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09D38CDD-E128-25EA-6A61-D38CA2421084}"/>
              </a:ext>
            </a:extLst>
          </p:cNvPr>
          <p:cNvSpPr>
            <a:spLocks noGrp="1"/>
          </p:cNvSpPr>
          <p:nvPr>
            <p:ph type="title"/>
          </p:nvPr>
        </p:nvSpPr>
        <p:spPr>
          <a:xfrm>
            <a:off x="676240" y="875324"/>
            <a:ext cx="3536510" cy="5093520"/>
          </a:xfrm>
        </p:spPr>
        <p:txBody>
          <a:bodyPr>
            <a:normAutofit/>
          </a:bodyPr>
          <a:lstStyle/>
          <a:p>
            <a:pPr algn="ctr"/>
            <a:r>
              <a:rPr lang="en-US" sz="4400" dirty="0"/>
              <a:t>One-Time Tax Rebate</a:t>
            </a:r>
            <a:endParaRPr lang="en-US" sz="4400" dirty="0">
              <a:solidFill>
                <a:schemeClr val="tx1"/>
              </a:solidFill>
            </a:endParaRPr>
          </a:p>
        </p:txBody>
      </p:sp>
      <p:sp>
        <p:nvSpPr>
          <p:cNvPr id="3" name="Content Placeholder 2">
            <a:extLst>
              <a:ext uri="{FF2B5EF4-FFF2-40B4-BE49-F238E27FC236}">
                <a16:creationId xmlns:a16="http://schemas.microsoft.com/office/drawing/2014/main" id="{A96678B4-E330-D6FC-194E-3C4624B61D01}"/>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800"/>
              </a:spcAft>
              <a:buNone/>
            </a:pPr>
            <a:r>
              <a:rPr lang="en-US" sz="2000" b="1" dirty="0">
                <a:effectLst/>
                <a:ea typeface="Calibri" panose="020F0502020204030204" pitchFamily="34" charset="0"/>
                <a:cs typeface="Times New Roman" panose="02020603050405020304" pitchFamily="18" charset="0"/>
              </a:rPr>
              <a:t>Act 2023-511, HB175:</a:t>
            </a:r>
          </a:p>
          <a:p>
            <a:pPr>
              <a:spcBef>
                <a:spcPts val="0"/>
              </a:spcBef>
              <a:spcAft>
                <a:spcPts val="800"/>
              </a:spcAft>
            </a:pPr>
            <a:r>
              <a:rPr lang="en-US" sz="2000" dirty="0">
                <a:ea typeface="Calibri" panose="020F0502020204030204" pitchFamily="34" charset="0"/>
                <a:cs typeface="Times New Roman" panose="02020603050405020304" pitchFamily="18" charset="0"/>
              </a:rPr>
              <a:t>P</a:t>
            </a:r>
            <a:r>
              <a:rPr lang="en-US" sz="2000" dirty="0">
                <a:effectLst/>
                <a:ea typeface="Calibri" panose="020F0502020204030204" pitchFamily="34" charset="0"/>
                <a:cs typeface="Times New Roman" panose="02020603050405020304" pitchFamily="18" charset="0"/>
              </a:rPr>
              <a:t>rovides a one-time refundable income tax credit to qualified taxpayers who filed an Alabama individual income tax return for the taxable year beginning January 1, 2021, in the amount of $150 for single, head of family, and married filing separate, and $300 for married filing joint.</a:t>
            </a:r>
          </a:p>
          <a:p>
            <a:pPr>
              <a:spcBef>
                <a:spcPts val="0"/>
              </a:spcBef>
              <a:spcAft>
                <a:spcPts val="800"/>
              </a:spcAft>
            </a:pPr>
            <a:r>
              <a:rPr lang="en-US" sz="2000" dirty="0">
                <a:ea typeface="Calibri" panose="020F0502020204030204" pitchFamily="34" charset="0"/>
                <a:cs typeface="Times New Roman" panose="02020603050405020304" pitchFamily="18" charset="0"/>
              </a:rPr>
              <a:t>R</a:t>
            </a:r>
            <a:r>
              <a:rPr lang="en-US" sz="2000" dirty="0">
                <a:effectLst/>
                <a:ea typeface="Calibri" panose="020F0502020204030204" pitchFamily="34" charset="0"/>
                <a:cs typeface="Times New Roman" panose="02020603050405020304" pitchFamily="18" charset="0"/>
              </a:rPr>
              <a:t>equires the Department of Revenue to begin issuing refundable income tax credits no sooner than November 30, 2023.</a:t>
            </a:r>
          </a:p>
          <a:p>
            <a:pPr marL="0" indent="0">
              <a:spcBef>
                <a:spcPts val="0"/>
              </a:spcBef>
              <a:spcAft>
                <a:spcPts val="800"/>
              </a:spcAft>
              <a:buNone/>
            </a:pPr>
            <a:r>
              <a:rPr lang="en-US" sz="2000" dirty="0">
                <a:effectLst/>
                <a:ea typeface="Calibri" panose="020F0502020204030204" pitchFamily="34" charset="0"/>
                <a:cs typeface="Times New Roman" panose="02020603050405020304" pitchFamily="18" charset="0"/>
              </a:rPr>
              <a:t>EFFECTIVE DATE: June 15, 2023</a:t>
            </a:r>
          </a:p>
        </p:txBody>
      </p:sp>
      <p:sp>
        <p:nvSpPr>
          <p:cNvPr id="4" name="Slide Number Placeholder 3">
            <a:extLst>
              <a:ext uri="{FF2B5EF4-FFF2-40B4-BE49-F238E27FC236}">
                <a16:creationId xmlns:a16="http://schemas.microsoft.com/office/drawing/2014/main" id="{A28D8D8C-BA66-2F6F-E26A-7D26AFD52C6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80</a:t>
            </a:fld>
            <a:endParaRPr lang="en-US">
              <a:solidFill>
                <a:schemeClr val="tx1"/>
              </a:solidFill>
            </a:endParaRPr>
          </a:p>
        </p:txBody>
      </p:sp>
    </p:spTree>
    <p:extLst>
      <p:ext uri="{BB962C8B-B14F-4D97-AF65-F5344CB8AC3E}">
        <p14:creationId xmlns:p14="http://schemas.microsoft.com/office/powerpoint/2010/main" val="16261105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1" name="Rectangle 30">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9EAC24F2-F121-CAD1-7334-67C9DB879D9E}"/>
              </a:ext>
            </a:extLst>
          </p:cNvPr>
          <p:cNvSpPr>
            <a:spLocks noGrp="1"/>
          </p:cNvSpPr>
          <p:nvPr>
            <p:ph type="title"/>
          </p:nvPr>
        </p:nvSpPr>
        <p:spPr>
          <a:xfrm>
            <a:off x="676240" y="875324"/>
            <a:ext cx="3536510" cy="5093520"/>
          </a:xfrm>
        </p:spPr>
        <p:txBody>
          <a:bodyPr>
            <a:normAutofit/>
          </a:bodyPr>
          <a:lstStyle/>
          <a:p>
            <a:pPr algn="ctr"/>
            <a:r>
              <a:rPr lang="en-US" sz="4400">
                <a:solidFill>
                  <a:schemeClr val="tx1"/>
                </a:solidFill>
              </a:rPr>
              <a:t>Food Tax Reduction</a:t>
            </a:r>
          </a:p>
        </p:txBody>
      </p:sp>
      <p:sp>
        <p:nvSpPr>
          <p:cNvPr id="3" name="Content Placeholder 2">
            <a:extLst>
              <a:ext uri="{FF2B5EF4-FFF2-40B4-BE49-F238E27FC236}">
                <a16:creationId xmlns:a16="http://schemas.microsoft.com/office/drawing/2014/main" id="{0267E7C4-F232-D126-5238-9C2D1A702388}"/>
              </a:ext>
            </a:extLst>
          </p:cNvPr>
          <p:cNvSpPr>
            <a:spLocks noGrp="1"/>
          </p:cNvSpPr>
          <p:nvPr>
            <p:ph idx="1"/>
          </p:nvPr>
        </p:nvSpPr>
        <p:spPr>
          <a:xfrm>
            <a:off x="5478124" y="559477"/>
            <a:ext cx="5647076" cy="5475563"/>
          </a:xfrm>
        </p:spPr>
        <p:txBody>
          <a:bodyPr anchor="ctr">
            <a:normAutofit/>
          </a:bodyPr>
          <a:lstStyle/>
          <a:p>
            <a:pPr marL="0" marR="0" indent="0">
              <a:lnSpc>
                <a:spcPct val="110000"/>
              </a:lnSpc>
              <a:spcBef>
                <a:spcPts val="0"/>
              </a:spcBef>
              <a:spcAft>
                <a:spcPts val="600"/>
              </a:spcAft>
              <a:buNone/>
            </a:pPr>
            <a:r>
              <a:rPr lang="en-US" sz="1600" b="1" dirty="0">
                <a:effectLst/>
                <a:ea typeface="Calibri" panose="020F0502020204030204" pitchFamily="34" charset="0"/>
              </a:rPr>
              <a:t>Act 2023-554, HB479:</a:t>
            </a:r>
          </a:p>
          <a:p>
            <a:pPr>
              <a:lnSpc>
                <a:spcPct val="110000"/>
              </a:lnSpc>
              <a:spcBef>
                <a:spcPts val="0"/>
              </a:spcBef>
              <a:spcAft>
                <a:spcPts val="600"/>
              </a:spcAft>
            </a:pPr>
            <a:r>
              <a:rPr lang="en-US" sz="1600" dirty="0">
                <a:ea typeface="Calibri" panose="020F0502020204030204" pitchFamily="34" charset="0"/>
              </a:rPr>
              <a:t>R</a:t>
            </a:r>
            <a:r>
              <a:rPr lang="en-US" sz="1600" dirty="0">
                <a:effectLst/>
                <a:ea typeface="Calibri" panose="020F0502020204030204" pitchFamily="34" charset="0"/>
              </a:rPr>
              <a:t>educes the state sales and use tax rate on food </a:t>
            </a:r>
            <a:r>
              <a:rPr lang="en-US" sz="1600" u="sng" dirty="0">
                <a:effectLst/>
                <a:ea typeface="Calibri" panose="020F0502020204030204" pitchFamily="34" charset="0"/>
              </a:rPr>
              <a:t>from four percent to three percent</a:t>
            </a:r>
            <a:r>
              <a:rPr lang="en-US" sz="1600" dirty="0">
                <a:effectLst/>
                <a:ea typeface="Calibri" panose="020F0502020204030204" pitchFamily="34" charset="0"/>
              </a:rPr>
              <a:t>.</a:t>
            </a:r>
          </a:p>
          <a:p>
            <a:pPr>
              <a:lnSpc>
                <a:spcPct val="110000"/>
              </a:lnSpc>
              <a:spcBef>
                <a:spcPts val="0"/>
              </a:spcBef>
              <a:spcAft>
                <a:spcPts val="600"/>
              </a:spcAft>
            </a:pPr>
            <a:r>
              <a:rPr lang="en-US" sz="1600" dirty="0">
                <a:ea typeface="Calibri" panose="020F0502020204030204" pitchFamily="34" charset="0"/>
              </a:rPr>
              <a:t>C</a:t>
            </a:r>
            <a:r>
              <a:rPr lang="en-US" sz="1600" dirty="0">
                <a:effectLst/>
                <a:ea typeface="Calibri" panose="020F0502020204030204" pitchFamily="34" charset="0"/>
              </a:rPr>
              <a:t>ontingent upon the satisfaction of certain estimated growth requirements in the total net receipts to the Education Trust Fund, further reduces the states sales and use tax rate on food to </a:t>
            </a:r>
            <a:r>
              <a:rPr lang="en-US" sz="1600" u="sng" dirty="0">
                <a:effectLst/>
                <a:ea typeface="Calibri" panose="020F0502020204030204" pitchFamily="34" charset="0"/>
              </a:rPr>
              <a:t>two percent, effective September 1, 2024</a:t>
            </a:r>
            <a:r>
              <a:rPr lang="en-US" sz="1600" dirty="0">
                <a:effectLst/>
                <a:ea typeface="Calibri" panose="020F0502020204030204" pitchFamily="34" charset="0"/>
              </a:rPr>
              <a:t>, provided, if the growth requirements are not satisfied, the state sales and use tax rate on food will be reduced to two percent in a subsequent fiscal year when the growth requirements are satisfied.</a:t>
            </a:r>
          </a:p>
          <a:p>
            <a:pPr>
              <a:lnSpc>
                <a:spcPct val="110000"/>
              </a:lnSpc>
              <a:spcBef>
                <a:spcPts val="0"/>
              </a:spcBef>
              <a:spcAft>
                <a:spcPts val="600"/>
              </a:spcAft>
            </a:pPr>
            <a:r>
              <a:rPr lang="en-US" sz="1600" dirty="0">
                <a:ea typeface="Calibri" panose="020F0502020204030204" pitchFamily="34" charset="0"/>
              </a:rPr>
              <a:t>Prohibits </a:t>
            </a:r>
            <a:r>
              <a:rPr lang="en-US" sz="1600" dirty="0">
                <a:effectLst/>
                <a:ea typeface="Calibri" panose="020F0502020204030204" pitchFamily="34" charset="0"/>
              </a:rPr>
              <a:t>any county or municipality from levying an additional sales and use taxes on food</a:t>
            </a:r>
            <a:r>
              <a:rPr lang="en-US" sz="1600" dirty="0">
                <a:ea typeface="Calibri" panose="020F0502020204030204" pitchFamily="34" charset="0"/>
              </a:rPr>
              <a:t>.</a:t>
            </a:r>
            <a:endParaRPr lang="en-US" sz="1600" dirty="0">
              <a:effectLst/>
              <a:ea typeface="Calibri" panose="020F0502020204030204" pitchFamily="34" charset="0"/>
            </a:endParaRPr>
          </a:p>
          <a:p>
            <a:pPr>
              <a:lnSpc>
                <a:spcPct val="110000"/>
              </a:lnSpc>
              <a:spcBef>
                <a:spcPts val="0"/>
              </a:spcBef>
              <a:spcAft>
                <a:spcPts val="600"/>
              </a:spcAft>
            </a:pPr>
            <a:r>
              <a:rPr lang="en-US" sz="1600" dirty="0">
                <a:ea typeface="Calibri" panose="020F0502020204030204" pitchFamily="34" charset="0"/>
              </a:rPr>
              <a:t>A</a:t>
            </a:r>
            <a:r>
              <a:rPr lang="en-US" sz="1600" dirty="0">
                <a:effectLst/>
                <a:ea typeface="Calibri" panose="020F0502020204030204" pitchFamily="34" charset="0"/>
              </a:rPr>
              <a:t>uthorizes counties and municipalities to </a:t>
            </a:r>
            <a:r>
              <a:rPr lang="en-US" sz="1600" u="sng" dirty="0">
                <a:effectLst/>
                <a:ea typeface="Calibri" panose="020F0502020204030204" pitchFamily="34" charset="0"/>
              </a:rPr>
              <a:t>reduce</a:t>
            </a:r>
            <a:r>
              <a:rPr lang="en-US" sz="1600" dirty="0">
                <a:effectLst/>
                <a:ea typeface="Calibri" panose="020F0502020204030204" pitchFamily="34" charset="0"/>
              </a:rPr>
              <a:t>, by ordinance or resolution, the tax rate on food by 25 percent in any year in which the growth in that county or municipality’s general fund exceeds two percent over the prior year. Effective June 15, 2023</a:t>
            </a:r>
          </a:p>
          <a:p>
            <a:pPr marL="0" marR="0" indent="0">
              <a:lnSpc>
                <a:spcPct val="110000"/>
              </a:lnSpc>
              <a:spcBef>
                <a:spcPts val="0"/>
              </a:spcBef>
              <a:spcAft>
                <a:spcPts val="600"/>
              </a:spcAft>
              <a:buNone/>
            </a:pPr>
            <a:endParaRPr lang="en-US" sz="1600" dirty="0">
              <a:effectLst/>
              <a:ea typeface="Calibri" panose="020F0502020204030204" pitchFamily="34" charset="0"/>
            </a:endParaRPr>
          </a:p>
          <a:p>
            <a:pPr marL="0" marR="0" indent="0">
              <a:lnSpc>
                <a:spcPct val="110000"/>
              </a:lnSpc>
              <a:spcBef>
                <a:spcPts val="0"/>
              </a:spcBef>
              <a:spcAft>
                <a:spcPts val="600"/>
              </a:spcAft>
              <a:buNone/>
            </a:pPr>
            <a:r>
              <a:rPr lang="en-US" sz="1600" dirty="0">
                <a:effectLst/>
                <a:ea typeface="Calibri" panose="020F0502020204030204" pitchFamily="34" charset="0"/>
              </a:rPr>
              <a:t>EFFECTIVE DATE: June 15, 2023</a:t>
            </a:r>
          </a:p>
        </p:txBody>
      </p:sp>
      <p:sp>
        <p:nvSpPr>
          <p:cNvPr id="4" name="Slide Number Placeholder 3">
            <a:extLst>
              <a:ext uri="{FF2B5EF4-FFF2-40B4-BE49-F238E27FC236}">
                <a16:creationId xmlns:a16="http://schemas.microsoft.com/office/drawing/2014/main" id="{FD254153-171D-2F1C-ED5E-D19197D922C7}"/>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81</a:t>
            </a:fld>
            <a:endParaRPr lang="en-US">
              <a:solidFill>
                <a:schemeClr val="tx1"/>
              </a:solidFill>
            </a:endParaRPr>
          </a:p>
        </p:txBody>
      </p:sp>
    </p:spTree>
    <p:extLst>
      <p:ext uri="{BB962C8B-B14F-4D97-AF65-F5344CB8AC3E}">
        <p14:creationId xmlns:p14="http://schemas.microsoft.com/office/powerpoint/2010/main" val="5606177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D071C0CD-5EFD-45A1-AAFD-61C3D4A65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A03302C-20A2-4C4F-9760-E85AE1041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endParaRPr lang="en-US"/>
          </a:p>
        </p:txBody>
      </p:sp>
      <p:sp useBgFill="1">
        <p:nvSpPr>
          <p:cNvPr id="51" name="Rectangle 50">
            <a:extLst>
              <a:ext uri="{FF2B5EF4-FFF2-40B4-BE49-F238E27FC236}">
                <a16:creationId xmlns:a16="http://schemas.microsoft.com/office/drawing/2014/main" id="{D00F093B-0739-4429-B30D-D72924D08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ln w="6350" cap="sq" cmpd="sng" algn="ctr">
            <a:solidFill>
              <a:schemeClr val="tx1">
                <a:lumMod val="75000"/>
                <a:lumOff val="25000"/>
              </a:schemeClr>
            </a:solidFill>
            <a:prstDash val="solid"/>
            <a:miter lim="800000"/>
          </a:ln>
          <a:effectLst/>
        </p:spPr>
        <p:txBody>
          <a:bodyPr/>
          <a:lstStyle/>
          <a:p>
            <a:endParaRPr lang="en-US"/>
          </a:p>
        </p:txBody>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360440" y="1409713"/>
            <a:ext cx="9637485" cy="2944981"/>
          </a:xfrm>
        </p:spPr>
        <p:txBody>
          <a:bodyPr>
            <a:normAutofit/>
          </a:bodyPr>
          <a:lstStyle/>
          <a:p>
            <a:r>
              <a:rPr lang="en-US" sz="6300" dirty="0"/>
              <a:t>Questions?</a:t>
            </a:r>
            <a:br>
              <a:rPr lang="en-US" sz="6300" dirty="0"/>
            </a:br>
            <a:br>
              <a:rPr lang="en-US" sz="6300" dirty="0"/>
            </a:br>
            <a:endParaRPr lang="en-US" sz="6300" dirty="0"/>
          </a:p>
        </p:txBody>
      </p:sp>
      <p:sp>
        <p:nvSpPr>
          <p:cNvPr id="53" name="Rectangle 52">
            <a:extLst>
              <a:ext uri="{FF2B5EF4-FFF2-40B4-BE49-F238E27FC236}">
                <a16:creationId xmlns:a16="http://schemas.microsoft.com/office/drawing/2014/main" id="{1BB92999-6A40-480A-8965-2F20DFB03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55" name="Straight Connector 54">
            <a:extLst>
              <a:ext uri="{FF2B5EF4-FFF2-40B4-BE49-F238E27FC236}">
                <a16:creationId xmlns:a16="http://schemas.microsoft.com/office/drawing/2014/main" id="{15573B87-7D61-460C-9ADA-EF63674E3A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AAF6B7C-985D-4351-9564-8DBDF5BB03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F88433F4-33AB-4CE1-9DE3-72A840365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8159F7A-9FFE-C35F-1B5D-D85588B86997}"/>
              </a:ext>
            </a:extLst>
          </p:cNvPr>
          <p:cNvSpPr txBox="1"/>
          <p:nvPr/>
        </p:nvSpPr>
        <p:spPr>
          <a:xfrm>
            <a:off x="1223103" y="3047984"/>
            <a:ext cx="4956080" cy="1815882"/>
          </a:xfrm>
          <a:prstGeom prst="rect">
            <a:avLst/>
          </a:prstGeom>
          <a:noFill/>
        </p:spPr>
        <p:txBody>
          <a:bodyPr wrap="square" rtlCol="0">
            <a:spAutoFit/>
          </a:bodyPr>
          <a:lstStyle/>
          <a:p>
            <a:pPr algn="r"/>
            <a:r>
              <a:rPr lang="en-US" sz="2800" dirty="0"/>
              <a:t>Gillian Purser</a:t>
            </a:r>
          </a:p>
          <a:p>
            <a:pPr algn="r"/>
            <a:r>
              <a:rPr lang="en-US" sz="2800" dirty="0"/>
              <a:t>Legislative Services Agency</a:t>
            </a:r>
            <a:br>
              <a:rPr lang="en-US" sz="2800" dirty="0"/>
            </a:br>
            <a:r>
              <a:rPr lang="en-US" sz="2800" dirty="0"/>
              <a:t>gpurser@lsa.state.al.us</a:t>
            </a:r>
          </a:p>
          <a:p>
            <a:pPr algn="r"/>
            <a:r>
              <a:rPr lang="en-US" sz="2800" dirty="0"/>
              <a:t>334-261-0600</a:t>
            </a:r>
          </a:p>
        </p:txBody>
      </p:sp>
      <p:pic>
        <p:nvPicPr>
          <p:cNvPr id="1026" name="Picture 2">
            <a:extLst>
              <a:ext uri="{FF2B5EF4-FFF2-40B4-BE49-F238E27FC236}">
                <a16:creationId xmlns:a16="http://schemas.microsoft.com/office/drawing/2014/main" id="{22E9E6EA-E545-CDDA-9225-43E4DDDF2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2584" y="2680217"/>
            <a:ext cx="2551416" cy="2551416"/>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00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txBody>
          <a:bodyPr/>
          <a:lstStyle/>
          <a:p>
            <a:endParaRPr lang="en-US"/>
          </a:p>
        </p:txBody>
      </p:sp>
      <p:sp>
        <p:nvSpPr>
          <p:cNvPr id="2" name="Title 1">
            <a:extLst>
              <a:ext uri="{FF2B5EF4-FFF2-40B4-BE49-F238E27FC236}">
                <a16:creationId xmlns:a16="http://schemas.microsoft.com/office/drawing/2014/main" id="{DE34C6AA-DDCB-6B7B-7ADD-7E3736D3BE51}"/>
              </a:ext>
            </a:extLst>
          </p:cNvPr>
          <p:cNvSpPr>
            <a:spLocks noGrp="1"/>
          </p:cNvSpPr>
          <p:nvPr>
            <p:ph type="title"/>
          </p:nvPr>
        </p:nvSpPr>
        <p:spPr>
          <a:xfrm>
            <a:off x="573409" y="559477"/>
            <a:ext cx="3765200" cy="5709931"/>
          </a:xfrm>
        </p:spPr>
        <p:txBody>
          <a:bodyPr>
            <a:normAutofit/>
          </a:bodyPr>
          <a:lstStyle/>
          <a:p>
            <a:pPr algn="ctr"/>
            <a:r>
              <a:rPr lang="en-US" dirty="0"/>
              <a:t>Appropriations of the SGF: FY 2024</a:t>
            </a:r>
          </a:p>
        </p:txBody>
      </p:sp>
      <p:sp>
        <p:nvSpPr>
          <p:cNvPr id="22" name="Rectangle 21">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n-US"/>
          </a:p>
        </p:txBody>
      </p:sp>
      <p:graphicFrame>
        <p:nvGraphicFramePr>
          <p:cNvPr id="4" name="Content Placeholder 6">
            <a:extLst>
              <a:ext uri="{FF2B5EF4-FFF2-40B4-BE49-F238E27FC236}">
                <a16:creationId xmlns:a16="http://schemas.microsoft.com/office/drawing/2014/main" id="{220740FC-3C42-E8CB-5AFE-C124B049E79C}"/>
              </a:ext>
            </a:extLst>
          </p:cNvPr>
          <p:cNvGraphicFramePr>
            <a:graphicFrameLocks noGrp="1"/>
          </p:cNvGraphicFramePr>
          <p:nvPr>
            <p:ph idx="1"/>
            <p:extLst>
              <p:ext uri="{D42A27DB-BD31-4B8C-83A1-F6EECF244321}">
                <p14:modId xmlns:p14="http://schemas.microsoft.com/office/powerpoint/2010/main" val="1232782096"/>
              </p:ext>
            </p:extLst>
          </p:nvPr>
        </p:nvGraphicFramePr>
        <p:xfrm>
          <a:off x="5478124" y="800947"/>
          <a:ext cx="5906181" cy="523071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a:extLst>
              <a:ext uri="{FF2B5EF4-FFF2-40B4-BE49-F238E27FC236}">
                <a16:creationId xmlns:a16="http://schemas.microsoft.com/office/drawing/2014/main" id="{169DF849-A485-3C80-AAF8-8EDFBFE0983D}"/>
              </a:ext>
            </a:extLst>
          </p:cNvPr>
          <p:cNvSpPr txBox="1"/>
          <p:nvPr/>
        </p:nvSpPr>
        <p:spPr>
          <a:xfrm>
            <a:off x="4791455" y="374904"/>
            <a:ext cx="2147723" cy="451431"/>
          </a:xfrm>
          <a:prstGeom prst="rect">
            <a:avLst/>
          </a:prstGeom>
          <a:noFill/>
          <a:ln w="15875">
            <a:solidFill>
              <a:schemeClr val="accent1"/>
            </a:solidFill>
          </a:ln>
        </p:spPr>
        <p:style>
          <a:lnRef idx="2">
            <a:schemeClr val="dk1"/>
          </a:lnRef>
          <a:fillRef idx="1">
            <a:schemeClr val="lt1"/>
          </a:fillRef>
          <a:effectRef idx="0">
            <a:schemeClr val="dk1"/>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b="1" dirty="0">
                <a:solidFill>
                  <a:schemeClr val="tx1"/>
                </a:solidFill>
              </a:rPr>
              <a:t>Total State General Fund: $3,013,400,381</a:t>
            </a:r>
          </a:p>
        </p:txBody>
      </p:sp>
      <p:sp>
        <p:nvSpPr>
          <p:cNvPr id="6" name="Slide Number Placeholder 5">
            <a:extLst>
              <a:ext uri="{FF2B5EF4-FFF2-40B4-BE49-F238E27FC236}">
                <a16:creationId xmlns:a16="http://schemas.microsoft.com/office/drawing/2014/main" id="{9A11BBCA-1BC5-66FA-583E-01061E7A2648}"/>
              </a:ext>
            </a:extLst>
          </p:cNvPr>
          <p:cNvSpPr>
            <a:spLocks noGrp="1"/>
          </p:cNvSpPr>
          <p:nvPr>
            <p:ph type="sldNum" sz="quarter" idx="12"/>
          </p:nvPr>
        </p:nvSpPr>
        <p:spPr/>
        <p:txBody>
          <a:bodyPr/>
          <a:lstStyle/>
          <a:p>
            <a:fld id="{34B7E4EF-A1BD-40F4-AB7B-04F084DD991D}" type="slidenum">
              <a:rPr lang="en-US" smtClean="0"/>
              <a:t>9</a:t>
            </a:fld>
            <a:endParaRPr lang="en-US" dirty="0"/>
          </a:p>
        </p:txBody>
      </p:sp>
    </p:spTree>
    <p:extLst>
      <p:ext uri="{BB962C8B-B14F-4D97-AF65-F5344CB8AC3E}">
        <p14:creationId xmlns:p14="http://schemas.microsoft.com/office/powerpoint/2010/main" val="3832952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ustom 1">
      <a:majorFont>
        <a:latin typeface="Roboto Condensed Medium"/>
        <a:ea typeface=""/>
        <a:cs typeface=""/>
      </a:majorFont>
      <a:minorFont>
        <a:latin typeface="Roboto Condensed"/>
        <a:ea typeface=""/>
        <a:cs typeface=""/>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46B59710886F644B72F64B9FCFD294A" ma:contentTypeVersion="20" ma:contentTypeDescription="Create a new document." ma:contentTypeScope="" ma:versionID="bf61f89b0b90c6b00516fae5c1da6d62">
  <xsd:schema xmlns:xsd="http://www.w3.org/2001/XMLSchema" xmlns:xs="http://www.w3.org/2001/XMLSchema" xmlns:p="http://schemas.microsoft.com/office/2006/metadata/properties" xmlns:ns2="364b9929-a3be-4596-8e5b-f99cdb6448b7" xmlns:ns3="23414d0f-dff9-4a46-ac2a-aadc3b943f33" targetNamespace="http://schemas.microsoft.com/office/2006/metadata/properties" ma:root="true" ma:fieldsID="d6e770f8ff40e585b4b717b5d1298a28" ns2:_="" ns3:_="">
    <xsd:import namespace="364b9929-a3be-4596-8e5b-f99cdb6448b7"/>
    <xsd:import namespace="23414d0f-dff9-4a46-ac2a-aadc3b943f33"/>
    <xsd:element name="properties">
      <xsd:complexType>
        <xsd:sequence>
          <xsd:element name="documentManagement">
            <xsd:complexType>
              <xsd:all>
                <xsd:element ref="ns2:k5a122ffa21645159307def51e8cdf52" minOccurs="0"/>
                <xsd:element ref="ns3:TaxCatchAll" minOccurs="0"/>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2:Number" minOccurs="0"/>
                <xsd:element ref="ns2:MediaServiceAutoKeyPoints" minOccurs="0"/>
                <xsd:element ref="ns2:MediaServiceKeyPoints" minOccurs="0"/>
                <xsd:element ref="ns2:MediaLengthInSecond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4b9929-a3be-4596-8e5b-f99cdb6448b7" elementFormDefault="qualified">
    <xsd:import namespace="http://schemas.microsoft.com/office/2006/documentManagement/types"/>
    <xsd:import namespace="http://schemas.microsoft.com/office/infopath/2007/PartnerControls"/>
    <xsd:element name="k5a122ffa21645159307def51e8cdf52" ma:index="9" nillable="true" ma:taxonomy="true" ma:internalName="k5a122ffa21645159307def51e8cdf52" ma:taxonomyFieldName="LSA_x0020_Category" ma:displayName="LSA Category" ma:readOnly="false" ma:default="" ma:fieldId="{45a122ff-a216-4515-9307-def51e8cdf52}" ma:taxonomyMulti="true" ma:sspId="2f200586-c2e5-44cf-818c-fd6180b9269e" ma:termSetId="6589da93-4f62-4c58-bf6d-1ba11b8e418e" ma:anchorId="00000000-0000-0000-0000-000000000000"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Number" ma:index="21" nillable="true" ma:displayName="Number" ma:internalName="Number" ma:percentage="FALSE">
      <xsd:simpleType>
        <xsd:restriction base="dms:Number"/>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2f200586-c2e5-44cf-818c-fd6180b926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414d0f-dff9-4a46-ac2a-aadc3b943f3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c1fdfe12-6b7b-457c-980d-f60743062b08}" ma:internalName="TaxCatchAll" ma:showField="CatchAllData" ma:web="23414d0f-dff9-4a46-ac2a-aadc3b943f33">
      <xsd:complexType>
        <xsd:complexContent>
          <xsd:extension base="dms:MultiChoiceLookup">
            <xsd:sequence>
              <xsd:element name="Value" type="dms:Lookup" maxOccurs="unbounded" minOccurs="0" nillable="true"/>
            </xsd:sequence>
          </xsd:extension>
        </xsd:complexContent>
      </xsd:complex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364b9929-a3be-4596-8e5b-f99cdb6448b7" xsi:nil="true"/>
    <TaxCatchAll xmlns="23414d0f-dff9-4a46-ac2a-aadc3b943f33" xsi:nil="true"/>
    <lcf76f155ced4ddcb4097134ff3c332f xmlns="364b9929-a3be-4596-8e5b-f99cdb6448b7">
      <Terms xmlns="http://schemas.microsoft.com/office/infopath/2007/PartnerControls"/>
    </lcf76f155ced4ddcb4097134ff3c332f>
    <k5a122ffa21645159307def51e8cdf52 xmlns="364b9929-a3be-4596-8e5b-f99cdb6448b7">
      <Terms xmlns="http://schemas.microsoft.com/office/infopath/2007/PartnerControls"/>
    </k5a122ffa21645159307def51e8cdf52>
    <Number xmlns="364b9929-a3be-4596-8e5b-f99cdb6448b7" xsi:nil="true"/>
  </documentManagement>
</p:properties>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B5546FC1-720B-469C-9579-88E9632C54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4b9929-a3be-4596-8e5b-f99cdb6448b7"/>
    <ds:schemaRef ds:uri="23414d0f-dff9-4a46-ac2a-aadc3b943f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F3B215-496E-4790-A364-7C1C46DEC771}">
  <ds:schemaRefs>
    <ds:schemaRef ds:uri="364b9929-a3be-4596-8e5b-f99cdb6448b7"/>
    <ds:schemaRef ds:uri="http://www.w3.org/XML/1998/namespace"/>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23414d0f-dff9-4a46-ac2a-aadc3b943f3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TM03457444[[fn=Basis]]</Template>
  <TotalTime>5522</TotalTime>
  <Words>8691</Words>
  <Application>Microsoft Office PowerPoint</Application>
  <PresentationFormat>Widescreen</PresentationFormat>
  <Paragraphs>802</Paragraphs>
  <Slides>82</Slides>
  <Notes>52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82</vt:i4>
      </vt:variant>
    </vt:vector>
  </HeadingPairs>
  <TitlesOfParts>
    <vt:vector size="89" baseType="lpstr">
      <vt:lpstr>Arial</vt:lpstr>
      <vt:lpstr>Book Antiqua</vt:lpstr>
      <vt:lpstr>Calibri</vt:lpstr>
      <vt:lpstr>Garamond</vt:lpstr>
      <vt:lpstr>Roboto Condensed</vt:lpstr>
      <vt:lpstr>Roboto Condensed Medium</vt:lpstr>
      <vt:lpstr>SavonVTI</vt:lpstr>
      <vt:lpstr>2023 Regular Session of the Alabama Legislature</vt:lpstr>
      <vt:lpstr>2023 Summary of Bill Filings and Passage</vt:lpstr>
      <vt:lpstr>2023 Proposed Constitutional Amendments</vt:lpstr>
      <vt:lpstr>2023 House Bills</vt:lpstr>
      <vt:lpstr>2023 Senate Bills</vt:lpstr>
      <vt:lpstr>4 Year Review on Bill Filings</vt:lpstr>
      <vt:lpstr>Overview of FY 2024 Budgets</vt:lpstr>
      <vt:lpstr>Total Appropriation of All State Funds FY 2024 (As Enacted)</vt:lpstr>
      <vt:lpstr>Appropriations of the SGF: FY 2024</vt:lpstr>
      <vt:lpstr>Appropriations of the ETF: FY 2024</vt:lpstr>
      <vt:lpstr>2023 Act SUMMARIEs by Subject Matter  </vt:lpstr>
      <vt:lpstr>Alcoholic Beverages</vt:lpstr>
      <vt:lpstr> Dram Shop Liability </vt:lpstr>
      <vt:lpstr>Curbside Pick-up</vt:lpstr>
      <vt:lpstr>BUSINESS AND FINANCIAL INSTITUTIONS</vt:lpstr>
      <vt:lpstr> Uniform Commercial Code Amendments (2022) </vt:lpstr>
      <vt:lpstr>Alabama Business and Nonprofit Entity Code</vt:lpstr>
      <vt:lpstr>Crimes and offenses</vt:lpstr>
      <vt:lpstr>Trafficking Fentanyl</vt:lpstr>
      <vt:lpstr>Loitering</vt:lpstr>
      <vt:lpstr>Doxing</vt:lpstr>
      <vt:lpstr>Controlled Substances</vt:lpstr>
      <vt:lpstr>Child Abuse</vt:lpstr>
      <vt:lpstr>Distracted Driving</vt:lpstr>
      <vt:lpstr>Electronic Stalking</vt:lpstr>
      <vt:lpstr>Chemical Endangerment of a First Responder</vt:lpstr>
      <vt:lpstr>Making a Terrorist Threat</vt:lpstr>
      <vt:lpstr>Criminal law and procedure</vt:lpstr>
      <vt:lpstr>Deputy Brad Johnson Act (Correctional Time)</vt:lpstr>
      <vt:lpstr>Psychoactive Cannabinoids</vt:lpstr>
      <vt:lpstr>Criminal Enterprises</vt:lpstr>
      <vt:lpstr>Criminal Conspiracy</vt:lpstr>
      <vt:lpstr>Child Physical and Sexual Abuse Victim Protection Act</vt:lpstr>
      <vt:lpstr>Counties and municipalities</vt:lpstr>
      <vt:lpstr>Sheriff Vacancy</vt:lpstr>
      <vt:lpstr>courts</vt:lpstr>
      <vt:lpstr>Attorney Compensation in a Commitment Hearing</vt:lpstr>
      <vt:lpstr>Creation of Judgeships</vt:lpstr>
      <vt:lpstr>Court Costs for Protection Orders</vt:lpstr>
      <vt:lpstr>Compensation of Interim Retired Judges</vt:lpstr>
      <vt:lpstr>Compensation of Guardians ad Litem</vt:lpstr>
      <vt:lpstr>Notary Publics</vt:lpstr>
      <vt:lpstr>education</vt:lpstr>
      <vt:lpstr>Leave for Public Education Employees</vt:lpstr>
      <vt:lpstr>Tyler’s Law (Monitoring of Special Education Classrooms)</vt:lpstr>
      <vt:lpstr>Family law</vt:lpstr>
      <vt:lpstr>Alabama Adoption Code</vt:lpstr>
      <vt:lpstr>The Colby Act (Supported Decision-Making Agreements)</vt:lpstr>
      <vt:lpstr>Example of Supported Decision-Making Agreement</vt:lpstr>
      <vt:lpstr>Domestic Violence Victims</vt:lpstr>
      <vt:lpstr>Surrender of Infants</vt:lpstr>
      <vt:lpstr>Parental Rights</vt:lpstr>
      <vt:lpstr>Firearms</vt:lpstr>
      <vt:lpstr>Unlawful Aliens Prohibited from Possession</vt:lpstr>
      <vt:lpstr>Health</vt:lpstr>
      <vt:lpstr>Harold Sachs and Anne Roberts Act (Hospital Visitation)</vt:lpstr>
      <vt:lpstr>The Genesis Act (Certificates of Nonviable Birth)</vt:lpstr>
      <vt:lpstr>Law enforcement</vt:lpstr>
      <vt:lpstr>Violations of Parole or Probation</vt:lpstr>
      <vt:lpstr>Disclosure of Recordings Made by Law Enforcement</vt:lpstr>
      <vt:lpstr>Motor vehicles</vt:lpstr>
      <vt:lpstr>Smoking in a Vehicle</vt:lpstr>
      <vt:lpstr>Suspension of Driver License</vt:lpstr>
      <vt:lpstr>property</vt:lpstr>
      <vt:lpstr>Termination of Uneconomic Trusts</vt:lpstr>
      <vt:lpstr>Public contracts</vt:lpstr>
      <vt:lpstr>Environmental, Social, and Corporate Governance</vt:lpstr>
      <vt:lpstr>State agencies</vt:lpstr>
      <vt:lpstr>Personal Privacy Protection Act</vt:lpstr>
      <vt:lpstr>Digital Currency Prohibited</vt:lpstr>
      <vt:lpstr>State ethics commission</vt:lpstr>
      <vt:lpstr>Required Disclosure of Exculpatory Evidence</vt:lpstr>
      <vt:lpstr>State government</vt:lpstr>
      <vt:lpstr>Unconscionable Pricing During an Emergency</vt:lpstr>
      <vt:lpstr>Competitive Bidding Threshold Increase</vt:lpstr>
      <vt:lpstr>Legislative and Legislative Council</vt:lpstr>
      <vt:lpstr>Division of Procurement </vt:lpstr>
      <vt:lpstr>taxation</vt:lpstr>
      <vt:lpstr>Overtime Pay Exempt from Taxation</vt:lpstr>
      <vt:lpstr>One-Time Tax Rebate</vt:lpstr>
      <vt:lpstr>Food Tax Reduction</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Regular Session of the Alabama Legislature</dc:title>
  <dc:creator>Hope Gregor</dc:creator>
  <cp:lastModifiedBy>Gillian Purser</cp:lastModifiedBy>
  <cp:revision>9</cp:revision>
  <cp:lastPrinted>2023-06-21T15:08:20Z</cp:lastPrinted>
  <dcterms:created xsi:type="dcterms:W3CDTF">2023-06-14T16:52:24Z</dcterms:created>
  <dcterms:modified xsi:type="dcterms:W3CDTF">2023-11-27T21:25:21Z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0x010100F46B59710886F644B72F64B9FCFD294A</vt:lpwstr>
  </property>
  <property fmtid="{D5CDD505-2E9C-101B-9397-08002B2CF9AE}" pid="3" name="LSA Category">
    <vt:lpwstr/>
  </property>
  <property fmtid="{D5CDD505-2E9C-101B-9397-08002B2CF9AE}" pid="4" name="MediaServiceImageTags">
    <vt:lpwstr/>
  </property>
</Properties>
</file>