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76" r:id="rId6"/>
    <p:sldId id="258" r:id="rId7"/>
    <p:sldId id="310" r:id="rId8"/>
    <p:sldId id="307" r:id="rId9"/>
    <p:sldId id="308" r:id="rId10"/>
    <p:sldId id="309" r:id="rId11"/>
    <p:sldId id="277" r:id="rId12"/>
    <p:sldId id="279" r:id="rId13"/>
    <p:sldId id="311" r:id="rId14"/>
    <p:sldId id="287" r:id="rId15"/>
    <p:sldId id="312" r:id="rId16"/>
    <p:sldId id="288" r:id="rId17"/>
    <p:sldId id="306" r:id="rId18"/>
    <p:sldId id="289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torney2" initials="A" lastIdx="1" clrIdx="0">
    <p:extLst>
      <p:ext uri="{19B8F6BF-5375-455C-9EA6-DF929625EA0E}">
        <p15:presenceInfo xmlns:p15="http://schemas.microsoft.com/office/powerpoint/2012/main" userId="Attorn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>
      <p:cViewPr varScale="1">
        <p:scale>
          <a:sx n="78" d="100"/>
          <a:sy n="78" d="100"/>
        </p:scale>
        <p:origin x="11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9T15:26:48.30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9T15:26:48.30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9T15:26:48.30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9T15:26:48.30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9T15:26:48.30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7E0-6E85-4C52-A666-8ED8F407E7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1C3D-7AEC-4862-8A31-D4D09B1C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7E0-6E85-4C52-A666-8ED8F407E7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1C3D-7AEC-4862-8A31-D4D09B1C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7E0-6E85-4C52-A666-8ED8F407E7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1C3D-7AEC-4862-8A31-D4D09B1C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7E0-6E85-4C52-A666-8ED8F407E7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1C3D-7AEC-4862-8A31-D4D09B1C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7E0-6E85-4C52-A666-8ED8F407E7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1C3D-7AEC-4862-8A31-D4D09B1C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7E0-6E85-4C52-A666-8ED8F407E7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1C3D-7AEC-4862-8A31-D4D09B1C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7E0-6E85-4C52-A666-8ED8F407E7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1C3D-7AEC-4862-8A31-D4D09B1C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7E0-6E85-4C52-A666-8ED8F407E7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1C3D-7AEC-4862-8A31-D4D09B1C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7E0-6E85-4C52-A666-8ED8F407E7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1C3D-7AEC-4862-8A31-D4D09B1C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7E0-6E85-4C52-A666-8ED8F407E7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1C3D-7AEC-4862-8A31-D4D09B1C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77E0-6E85-4C52-A666-8ED8F407E7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1C3D-7AEC-4862-8A31-D4D09B1C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A77E0-6E85-4C52-A666-8ED8F407E791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91C3D-7AEC-4862-8A31-D4D09B1C0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rchivo:US-SocialSecurityAdmin-Seal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mentalhealthportland.org/?tag=disability-rights-oreg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pkitten.blogspot.com/2016/04/swedish-supreme-court-uses-three-step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awyersandsettlements.com/articles/first_unum/unum-insurance-disability-claims-5-16002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hyperlink" Target="http://lawyersandsettlements.com/articles/first_unum/unum-insurance-disability-claims-5-16002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Social Security Disability for the Pro Bono Lawyer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6096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Jeremiah M. Hodges</a:t>
            </a:r>
          </a:p>
        </p:txBody>
      </p:sp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0"/>
            <a:ext cx="5939566" cy="295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</a:rPr>
              <a:t>Step 2: Hearing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8754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Hearing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Claimant will testify about condition and abilities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Vocational Expert will testify about whether jobs are available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Counsel allowed to ask question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ALJ will render decision</a:t>
            </a:r>
          </a:p>
        </p:txBody>
      </p:sp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7575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566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</a:rPr>
              <a:t>Step 3: Appeals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91200" cy="54101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If denied after hearing, option is to appeal to Appeals Council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65 day appeal deadline from date of letter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Appeal is not as strict in formatting as traditional appeals in state or federal court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Can be a very lengthy wait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7575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566862"/>
            <a:ext cx="2757554" cy="32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0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u="sng">
                <a:solidFill>
                  <a:srgbClr val="FFFFFF"/>
                </a:solidFill>
              </a:rPr>
              <a:t>Step 3: Appeals</a:t>
            </a:r>
          </a:p>
        </p:txBody>
      </p:sp>
      <p:pic>
        <p:nvPicPr>
          <p:cNvPr id="2052" name="Picture 4" descr="Image result for appeals council">
            <a:extLst>
              <a:ext uri="{FF2B5EF4-FFF2-40B4-BE49-F238E27FC236}">
                <a16:creationId xmlns:a16="http://schemas.microsoft.com/office/drawing/2014/main" xmlns="" id="{E3C23CDC-3D13-4E94-A8A8-4CEEC4E32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4" y="959165"/>
            <a:ext cx="2747048" cy="182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14" y="4297565"/>
            <a:ext cx="2747048" cy="1373524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73321" y="2799889"/>
            <a:ext cx="4310390" cy="2987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2100">
                <a:solidFill>
                  <a:srgbClr val="FFFFFF"/>
                </a:solidFill>
              </a:rPr>
              <a:t>Grounds for review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FFFFFF"/>
                </a:solidFill>
              </a:rPr>
              <a:t>Abuse of discretion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FFFFFF"/>
                </a:solidFill>
              </a:rPr>
              <a:t>Error of law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FFFFFF"/>
                </a:solidFill>
              </a:rPr>
              <a:t>Findings not supported by substantial evidence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FFFFFF"/>
                </a:solidFill>
              </a:rPr>
              <a:t>Broad policy issue that may affect public interest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FFFFFF"/>
                </a:solidFill>
              </a:rPr>
              <a:t>New material evidence</a:t>
            </a:r>
          </a:p>
          <a:p>
            <a:pPr marL="0" indent="-228600">
              <a:lnSpc>
                <a:spcPct val="90000"/>
              </a:lnSpc>
            </a:pPr>
            <a:endParaRPr lang="en-US" sz="21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</a:pPr>
            <a:endParaRPr lang="en-US" sz="2100">
              <a:solidFill>
                <a:srgbClr val="FFFFFF"/>
              </a:solidFill>
            </a:endParaRP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</a:pPr>
            <a:endParaRPr lang="en-US" sz="2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1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02F3C71-C981-4614-98EA-D6C494F80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u="sng" dirty="0"/>
              <a:t>Stages where Pro Bono work is appropriate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6136" y="2121762"/>
            <a:ext cx="4653738" cy="362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2800" dirty="0"/>
              <a:t>Initial Application/Determination Level</a:t>
            </a:r>
          </a:p>
          <a:p>
            <a:pPr indent="-228600">
              <a:lnSpc>
                <a:spcPct val="90000"/>
              </a:lnSpc>
            </a:pPr>
            <a:endParaRPr lang="en-US" sz="2800" dirty="0"/>
          </a:p>
          <a:p>
            <a:pPr indent="-228600">
              <a:lnSpc>
                <a:spcPct val="90000"/>
              </a:lnSpc>
            </a:pPr>
            <a:r>
              <a:rPr lang="en-US" sz="2800" dirty="0"/>
              <a:t>Disability Review Hearing</a:t>
            </a:r>
          </a:p>
          <a:p>
            <a:pPr indent="-228600">
              <a:lnSpc>
                <a:spcPct val="90000"/>
              </a:lnSpc>
            </a:pPr>
            <a:endParaRPr lang="en-US" sz="2800" dirty="0"/>
          </a:p>
          <a:p>
            <a:pPr indent="-228600">
              <a:lnSpc>
                <a:spcPct val="90000"/>
              </a:lnSpc>
            </a:pPr>
            <a:r>
              <a:rPr lang="en-US" sz="2800" dirty="0"/>
              <a:t>SSI Cases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dirty="0"/>
          </a:p>
          <a:p>
            <a:pPr indent="-228600">
              <a:lnSpc>
                <a:spcPct val="90000"/>
              </a:lnSpc>
            </a:pPr>
            <a:endParaRPr lang="en-US" sz="2100" dirty="0"/>
          </a:p>
        </p:txBody>
      </p:sp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2163" y="691957"/>
            <a:ext cx="3031807" cy="1515903"/>
          </a:xfrm>
          <a:prstGeom prst="rect">
            <a:avLst/>
          </a:prstGeom>
          <a:noFill/>
        </p:spPr>
      </p:pic>
      <p:pic>
        <p:nvPicPr>
          <p:cNvPr id="3074" name="Picture 2" descr="Image result for pro bono">
            <a:extLst>
              <a:ext uri="{FF2B5EF4-FFF2-40B4-BE49-F238E27FC236}">
                <a16:creationId xmlns:a16="http://schemas.microsoft.com/office/drawing/2014/main" xmlns="" id="{E1573F66-99DE-4AD8-8627-E94A5914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3352312"/>
            <a:ext cx="3031807" cy="234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7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</a:rPr>
              <a:t>Pro Bono Cases: Initial Application</a:t>
            </a:r>
          </a:p>
        </p:txBody>
      </p:sp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7575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95401"/>
            <a:ext cx="5638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Easiest way to help: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Some clients need their hand held through the application process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Upload client’s information into online application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Help them make sure they give as much information as possible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Instruct them to be cooperative with examiner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49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</a:rPr>
              <a:t>Pro Bono Cases: Initial Application</a:t>
            </a:r>
          </a:p>
        </p:txBody>
      </p:sp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7575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95401"/>
            <a:ext cx="5638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Clients are grateful for help even at this stage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Many lawyers will not take a Social Security case until the initial denial has occurred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Great way to get your feet wet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If claim is denied, may turn into a fee-generating case</a:t>
            </a:r>
          </a:p>
        </p:txBody>
      </p:sp>
    </p:spTree>
    <p:extLst>
      <p:ext uri="{BB962C8B-B14F-4D97-AF65-F5344CB8AC3E}">
        <p14:creationId xmlns:p14="http://schemas.microsoft.com/office/powerpoint/2010/main" val="2471166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11">
            <a:extLst>
              <a:ext uri="{FF2B5EF4-FFF2-40B4-BE49-F238E27FC236}">
                <a16:creationId xmlns:a16="http://schemas.microsoft.com/office/drawing/2014/main" xmlns="" id="{A0BF428C-DA8B-4D99-9930-18F7F91D87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Freeform 37">
            <a:extLst>
              <a:ext uri="{FF2B5EF4-FFF2-40B4-BE49-F238E27FC236}">
                <a16:creationId xmlns:a16="http://schemas.microsoft.com/office/drawing/2014/main" xmlns="" id="{A03E2379-8871-408A-95CE-7AAE8FA53A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u="sng"/>
              <a:t>Pro Bono: Disability Review Hearing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2015406"/>
            <a:ext cx="3823334" cy="406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2900" dirty="0">
                <a:solidFill>
                  <a:srgbClr val="FFFFFF"/>
                </a:solidFill>
              </a:rPr>
              <a:t>Approved cases can be subject to a review to see if condition has improved</a:t>
            </a:r>
          </a:p>
          <a:p>
            <a:pPr indent="-228600">
              <a:lnSpc>
                <a:spcPct val="90000"/>
              </a:lnSpc>
            </a:pPr>
            <a:endParaRPr lang="en-US" sz="29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2900" dirty="0">
                <a:solidFill>
                  <a:srgbClr val="FFFFFF"/>
                </a:solidFill>
              </a:rPr>
              <a:t>Claimant can keep benefits during review</a:t>
            </a:r>
          </a:p>
          <a:p>
            <a:pPr indent="-228600">
              <a:lnSpc>
                <a:spcPct val="90000"/>
              </a:lnSpc>
            </a:pPr>
            <a:endParaRPr lang="en-US" sz="29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2900" dirty="0">
                <a:solidFill>
                  <a:srgbClr val="FFFFFF"/>
                </a:solidFill>
              </a:rPr>
              <a:t>Easier case because claimant was previously approved</a:t>
            </a:r>
          </a:p>
          <a:p>
            <a:pPr indent="-228600">
              <a:lnSpc>
                <a:spcPct val="90000"/>
              </a:lnSpc>
            </a:pPr>
            <a:endParaRPr lang="en-US" sz="29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2900" dirty="0">
                <a:solidFill>
                  <a:srgbClr val="FFFFFF"/>
                </a:solidFill>
              </a:rPr>
              <a:t>Not fee-generating so a clear gap in representation exists</a:t>
            </a:r>
          </a:p>
          <a:p>
            <a:pPr indent="-228600">
              <a:lnSpc>
                <a:spcPct val="90000"/>
              </a:lnSpc>
            </a:pPr>
            <a:endParaRPr lang="en-US" sz="2900" dirty="0">
              <a:solidFill>
                <a:srgbClr val="FFFFFF"/>
              </a:solidFill>
            </a:endParaRP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FF"/>
                </a:solidFill>
              </a:rPr>
              <a:t>Great way to learn the standard for getting cases approved</a:t>
            </a:r>
            <a:r>
              <a:rPr lang="en-US" sz="1600" dirty="0">
                <a:solidFill>
                  <a:srgbClr val="FFFFFF"/>
                </a:solidFill>
              </a:rPr>
              <a:t/>
            </a: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5122" name="Picture 2" descr="Image result for under review">
            <a:extLst>
              <a:ext uri="{FF2B5EF4-FFF2-40B4-BE49-F238E27FC236}">
                <a16:creationId xmlns:a16="http://schemas.microsoft.com/office/drawing/2014/main" xmlns="" id="{6A3E7831-C722-4B78-9795-90E17A64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72" y="1998976"/>
            <a:ext cx="3124735" cy="177208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98989"/>
            <a:ext cx="3837308" cy="1918654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476787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</a:rPr>
              <a:t>Pro Bono: SSI Cases</a:t>
            </a:r>
          </a:p>
        </p:txBody>
      </p:sp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7575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447801"/>
            <a:ext cx="8305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Operates as a full SSDI case as far as proving disability exists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Lots of lawyers will not handle because fees are lower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If eligible for SSI, the claimant is truly destitute and needs every penny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Great way to help a clear gap in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132151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xmlns="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u="sng">
                <a:solidFill>
                  <a:srgbClr val="FFFFFF"/>
                </a:solidFill>
              </a:rPr>
              <a:t>Pro Bono: SSI Case</a:t>
            </a:r>
          </a:p>
        </p:txBody>
      </p:sp>
      <p:pic>
        <p:nvPicPr>
          <p:cNvPr id="7170" name="Picture 2" descr="Image result for supplemental security income">
            <a:extLst>
              <a:ext uri="{FF2B5EF4-FFF2-40B4-BE49-F238E27FC236}">
                <a16:creationId xmlns:a16="http://schemas.microsoft.com/office/drawing/2014/main" xmlns="" id="{009D8E28-1B6F-4A84-8D6C-7CD2D62E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4" y="802483"/>
            <a:ext cx="2747048" cy="214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14" y="4297565"/>
            <a:ext cx="2747048" cy="1373524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73321" y="2799889"/>
            <a:ext cx="4310390" cy="2987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2100" dirty="0">
                <a:solidFill>
                  <a:srgbClr val="FFFFFF"/>
                </a:solidFill>
              </a:rPr>
              <a:t>You get to handle a full Disability case</a:t>
            </a:r>
          </a:p>
          <a:p>
            <a:pPr indent="-228600">
              <a:lnSpc>
                <a:spcPct val="90000"/>
              </a:lnSpc>
            </a:pPr>
            <a:r>
              <a:rPr lang="en-US" sz="2100" dirty="0">
                <a:solidFill>
                  <a:srgbClr val="FFFFFF"/>
                </a:solidFill>
              </a:rPr>
              <a:t>Can experience the entire disability process</a:t>
            </a:r>
          </a:p>
          <a:p>
            <a:pPr indent="-228600">
              <a:lnSpc>
                <a:spcPct val="90000"/>
              </a:lnSpc>
            </a:pPr>
            <a:r>
              <a:rPr lang="en-US" sz="2100" dirty="0">
                <a:solidFill>
                  <a:srgbClr val="FFFFFF"/>
                </a:solidFill>
              </a:rPr>
              <a:t>Great learning experience</a:t>
            </a:r>
          </a:p>
          <a:p>
            <a:pPr indent="-228600">
              <a:lnSpc>
                <a:spcPct val="90000"/>
              </a:lnSpc>
            </a:pPr>
            <a:r>
              <a:rPr lang="en-US" sz="2100" dirty="0">
                <a:solidFill>
                  <a:srgbClr val="FFFFFF"/>
                </a:solidFill>
              </a:rPr>
              <a:t>Helping clients always leads to more clients</a:t>
            </a:r>
          </a:p>
          <a:p>
            <a:pPr indent="-228600">
              <a:lnSpc>
                <a:spcPct val="90000"/>
              </a:lnSpc>
            </a:pPr>
            <a:endParaRPr lang="en-US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2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QUESTIONS?</a:t>
            </a:r>
            <a:endParaRPr lang="en-US" dirty="0"/>
          </a:p>
        </p:txBody>
      </p:sp>
      <p:pic>
        <p:nvPicPr>
          <p:cNvPr id="4102" name="Picture 6" descr="C:\Users\Attorney1\AppData\Local\Microsoft\Windows\Temporary Internet Files\Content.IE5\TLYXCWB1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428" y="1600428"/>
            <a:ext cx="3657143" cy="3657143"/>
          </a:xfrm>
          <a:prstGeom prst="rect">
            <a:avLst/>
          </a:prstGeom>
          <a:noFill/>
        </p:spPr>
      </p:pic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000"/>
            <a:ext cx="27575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0">
            <a:extLst>
              <a:ext uri="{FF2B5EF4-FFF2-40B4-BE49-F238E27FC236}">
                <a16:creationId xmlns:a16="http://schemas.microsoft.com/office/drawing/2014/main" xmlns="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FFFFFF"/>
                </a:solidFill>
              </a:rPr>
              <a:t>What is Social Security Disability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4315FA9-7BD3-4492-B0A0-0FF3E2B969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61414" y="489280"/>
            <a:ext cx="2747048" cy="276780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414" y="4297565"/>
            <a:ext cx="2747048" cy="137352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99889"/>
            <a:ext cx="4310390" cy="2987543"/>
          </a:xfrm>
        </p:spPr>
        <p:txBody>
          <a:bodyPr anchor="t">
            <a:normAutofit/>
          </a:bodyPr>
          <a:lstStyle/>
          <a:p>
            <a:r>
              <a:rPr lang="en-US" sz="2100" dirty="0">
                <a:solidFill>
                  <a:srgbClr val="FFFFFF"/>
                </a:solidFill>
              </a:rPr>
              <a:t>Social Security Disability (SSDI) and Supplemental Security Income (SSI) largest federal program to help persons with disabilities</a:t>
            </a:r>
          </a:p>
          <a:p>
            <a:r>
              <a:rPr lang="en-US" sz="2100" dirty="0">
                <a:solidFill>
                  <a:srgbClr val="FFFFFF"/>
                </a:solidFill>
              </a:rPr>
              <a:t>SSDI operates as a public disability insurance plan</a:t>
            </a:r>
          </a:p>
          <a:p>
            <a:r>
              <a:rPr lang="en-US" sz="2100" dirty="0">
                <a:solidFill>
                  <a:srgbClr val="FFFFFF"/>
                </a:solidFill>
              </a:rPr>
              <a:t>SSI is resource based</a:t>
            </a:r>
          </a:p>
          <a:p>
            <a:endParaRPr lang="en-US" sz="2100" dirty="0">
              <a:solidFill>
                <a:srgbClr val="FFFFFF"/>
              </a:solidFill>
            </a:endParaRPr>
          </a:p>
          <a:p>
            <a:pPr lvl="1"/>
            <a:endParaRPr lang="en-US" sz="2100" dirty="0">
              <a:solidFill>
                <a:srgbClr val="FFFFFF"/>
              </a:solidFill>
            </a:endParaRPr>
          </a:p>
          <a:p>
            <a:pPr lvl="1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CED0A2-056A-4F42-81F9-524CF510CD5D}"/>
              </a:ext>
            </a:extLst>
          </p:cNvPr>
          <p:cNvSpPr txBox="1"/>
          <p:nvPr/>
        </p:nvSpPr>
        <p:spPr>
          <a:xfrm>
            <a:off x="6836958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s.wikipedia.org/wiki/Archivo:US-SocialSecurityAdmin-Seal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606EF8-C287-4EAE-AAD1-33165F0100B3}"/>
              </a:ext>
            </a:extLst>
          </p:cNvPr>
          <p:cNvSpPr txBox="1"/>
          <p:nvPr/>
        </p:nvSpPr>
        <p:spPr>
          <a:xfrm>
            <a:off x="4517216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s.wikipedia.org/wiki/Archivo:US-SocialSecurityAdmin-Seal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2">
            <a:extLst>
              <a:ext uri="{FF2B5EF4-FFF2-40B4-BE49-F238E27FC236}">
                <a16:creationId xmlns:a16="http://schemas.microsoft.com/office/drawing/2014/main" xmlns="" id="{E02F3C71-C981-4614-98EA-D6C494F80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>
            <a:normAutofit/>
          </a:bodyPr>
          <a:lstStyle/>
          <a:p>
            <a:r>
              <a:rPr lang="en-US" sz="3500" u="sng"/>
              <a:t>How are you eligible for SSDI?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36" y="2121762"/>
            <a:ext cx="4653738" cy="3626917"/>
          </a:xfrm>
        </p:spPr>
        <p:txBody>
          <a:bodyPr>
            <a:normAutofit/>
          </a:bodyPr>
          <a:lstStyle/>
          <a:p>
            <a:r>
              <a:rPr lang="en-US" sz="2100" dirty="0"/>
              <a:t>Workers pay into the system every quarter of the year</a:t>
            </a:r>
          </a:p>
          <a:p>
            <a:r>
              <a:rPr lang="en-US" sz="2100" dirty="0"/>
              <a:t>Must have paid 20 of the last 40 quarters to be eligible for SSDI</a:t>
            </a:r>
          </a:p>
          <a:p>
            <a:r>
              <a:rPr lang="en-US" sz="2100" dirty="0"/>
              <a:t>SSI is available even if you have not paid into the system</a:t>
            </a:r>
          </a:p>
          <a:p>
            <a:pPr lvl="1"/>
            <a:r>
              <a:rPr lang="en-US" sz="2100" dirty="0"/>
              <a:t>Resource limit</a:t>
            </a:r>
          </a:p>
          <a:p>
            <a:pPr lvl="2"/>
            <a:r>
              <a:rPr lang="en-US" sz="2100" dirty="0"/>
              <a:t>$2,000 per individual</a:t>
            </a:r>
          </a:p>
          <a:p>
            <a:pPr lvl="2"/>
            <a:r>
              <a:rPr lang="en-US" sz="2100" dirty="0"/>
              <a:t>$3,000 per couple </a:t>
            </a:r>
          </a:p>
        </p:txBody>
      </p:sp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2163" y="691957"/>
            <a:ext cx="3031807" cy="151590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86D3B1-812C-4FEB-ABC4-2DEE9BFFD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872163" y="3515346"/>
            <a:ext cx="3031807" cy="2016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F56AB5-2778-43C6-8C60-7AE31AC2E694}"/>
              </a:ext>
            </a:extLst>
          </p:cNvPr>
          <p:cNvSpPr txBox="1"/>
          <p:nvPr/>
        </p:nvSpPr>
        <p:spPr>
          <a:xfrm>
            <a:off x="6703909" y="687070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mentalhealthportland.org/?tag=disability-rights-oreg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A4F5A1-B5FC-4DED-AA3F-A200FCFBE055}"/>
              </a:ext>
            </a:extLst>
          </p:cNvPr>
          <p:cNvSpPr txBox="1"/>
          <p:nvPr/>
        </p:nvSpPr>
        <p:spPr>
          <a:xfrm>
            <a:off x="4251118" y="687070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mentalhealthportland.org/?tag=disability-rights-oreg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4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02F3C71-C981-4614-98EA-D6C494F80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>
            <a:normAutofit/>
          </a:bodyPr>
          <a:lstStyle/>
          <a:p>
            <a:r>
              <a:rPr lang="en-US" sz="3500" u="sng"/>
              <a:t>What is the Process to get SSDI Benefits?</a:t>
            </a:r>
            <a:endParaRPr lang="en-US" sz="350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6136" y="2121762"/>
            <a:ext cx="4653738" cy="3626917"/>
          </a:xfrm>
        </p:spPr>
        <p:txBody>
          <a:bodyPr>
            <a:normAutofit/>
          </a:bodyPr>
          <a:lstStyle/>
          <a:p>
            <a:r>
              <a:rPr lang="en-US" dirty="0"/>
              <a:t>Three main stages:</a:t>
            </a:r>
          </a:p>
          <a:p>
            <a:pPr lvl="1"/>
            <a:r>
              <a:rPr lang="en-US" sz="3200" dirty="0"/>
              <a:t>Determination Level</a:t>
            </a:r>
          </a:p>
          <a:p>
            <a:pPr lvl="1"/>
            <a:r>
              <a:rPr lang="en-US" sz="3200" dirty="0"/>
              <a:t>Hearing Level</a:t>
            </a:r>
          </a:p>
          <a:p>
            <a:pPr lvl="1"/>
            <a:r>
              <a:rPr lang="en-US" sz="3200" dirty="0"/>
              <a:t>Appellate Level</a:t>
            </a:r>
          </a:p>
          <a:p>
            <a:pPr lvl="1"/>
            <a:endParaRPr lang="en-US" sz="3200" dirty="0"/>
          </a:p>
          <a:p>
            <a:endParaRPr lang="en-US" sz="2100" dirty="0"/>
          </a:p>
        </p:txBody>
      </p:sp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2163" y="691957"/>
            <a:ext cx="3031807" cy="151590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B5D5CC0-12D9-408E-9726-07A59D706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872163" y="3534295"/>
            <a:ext cx="3031807" cy="197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2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</a:rPr>
              <a:t>Step 1: Determination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791200" cy="39623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Application Filed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Handled by Disability Determination Services (DDS)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DDS Examiner handles claim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7575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643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u="sng">
                <a:solidFill>
                  <a:srgbClr val="FFFFFF"/>
                </a:solidFill>
              </a:rPr>
              <a:t>Step 1: Determination</a:t>
            </a:r>
          </a:p>
        </p:txBody>
      </p:sp>
      <p:pic>
        <p:nvPicPr>
          <p:cNvPr id="7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698CD421-277B-4A1B-8061-EFAD37308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61414" y="956356"/>
            <a:ext cx="2747048" cy="183365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414" y="4297565"/>
            <a:ext cx="2747048" cy="137352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99889"/>
            <a:ext cx="4310390" cy="2987543"/>
          </a:xfrm>
        </p:spPr>
        <p:txBody>
          <a:bodyPr anchor="t">
            <a:normAutofit/>
          </a:bodyPr>
          <a:lstStyle/>
          <a:p>
            <a:r>
              <a:rPr lang="en-US" sz="2100">
                <a:solidFill>
                  <a:srgbClr val="FFFFFF"/>
                </a:solidFill>
              </a:rPr>
              <a:t>Examiner will:</a:t>
            </a:r>
          </a:p>
          <a:p>
            <a:pPr lvl="1"/>
            <a:r>
              <a:rPr lang="en-US" sz="2100">
                <a:solidFill>
                  <a:srgbClr val="FFFFFF"/>
                </a:solidFill>
              </a:rPr>
              <a:t>Order records</a:t>
            </a:r>
          </a:p>
          <a:p>
            <a:pPr lvl="1"/>
            <a:r>
              <a:rPr lang="en-US" sz="2100">
                <a:solidFill>
                  <a:srgbClr val="FFFFFF"/>
                </a:solidFill>
              </a:rPr>
              <a:t>Consult with doctors/vocational experts</a:t>
            </a:r>
          </a:p>
          <a:p>
            <a:pPr lvl="1"/>
            <a:r>
              <a:rPr lang="en-US" sz="2100">
                <a:solidFill>
                  <a:srgbClr val="FFFFFF"/>
                </a:solidFill>
              </a:rPr>
              <a:t>Send Claimant to doctors/experts for further information</a:t>
            </a:r>
          </a:p>
          <a:p>
            <a:pPr lvl="1"/>
            <a:r>
              <a:rPr lang="en-US" sz="2100">
                <a:solidFill>
                  <a:srgbClr val="FFFFFF"/>
                </a:solidFill>
              </a:rPr>
              <a:t>Render initial decision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</a:rPr>
              <a:t>Step 1: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7085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Many clients can handle this stage on their own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Others cannot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You have 65 days from Letter to appeal a denial of benefits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7575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A3A600F6-4CB9-4E0B-9575-730D9F511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248400" y="1981200"/>
            <a:ext cx="2747048" cy="183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6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02F3C71-C981-4614-98EA-D6C494F80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>
            <a:normAutofit/>
          </a:bodyPr>
          <a:lstStyle/>
          <a:p>
            <a:r>
              <a:rPr lang="en-US" sz="3500" u="sng"/>
              <a:t>Step 2: Hearing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36" y="2121762"/>
            <a:ext cx="4653738" cy="3626917"/>
          </a:xfrm>
        </p:spPr>
        <p:txBody>
          <a:bodyPr>
            <a:normAutofit/>
          </a:bodyPr>
          <a:lstStyle/>
          <a:p>
            <a:r>
              <a:rPr lang="en-US" sz="2100" dirty="0"/>
              <a:t>Must file Request for Hearing in 65 days</a:t>
            </a:r>
          </a:p>
          <a:p>
            <a:r>
              <a:rPr lang="en-US" sz="2100" dirty="0"/>
              <a:t>Case is transferred to Office of Disability Adjudication and Review (ODAR)</a:t>
            </a:r>
          </a:p>
          <a:p>
            <a:r>
              <a:rPr lang="en-US" sz="2100" dirty="0"/>
              <a:t>Now assigned to an Administrative Law Judge (ALJ)</a:t>
            </a:r>
          </a:p>
          <a:p>
            <a:r>
              <a:rPr lang="en-US" sz="2100" dirty="0"/>
              <a:t>Time to wait for hearing can be 1-2 years</a:t>
            </a:r>
          </a:p>
          <a:p>
            <a:pPr marL="0" indent="0">
              <a:buNone/>
            </a:pPr>
            <a:endParaRPr lang="en-US" sz="2100" dirty="0"/>
          </a:p>
          <a:p>
            <a:pPr marL="514350" indent="-514350">
              <a:buAutoNum type="arabicParenBoth"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514350" indent="-514350">
              <a:buAutoNum type="arabicParenBoth"/>
            </a:pPr>
            <a:endParaRPr lang="en-US" sz="2100" dirty="0"/>
          </a:p>
        </p:txBody>
      </p:sp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2163" y="691957"/>
            <a:ext cx="3031807" cy="1515903"/>
          </a:xfrm>
          <a:prstGeom prst="rect">
            <a:avLst/>
          </a:prstGeom>
          <a:noFill/>
        </p:spPr>
      </p:pic>
      <p:pic>
        <p:nvPicPr>
          <p:cNvPr id="1026" name="Picture 2" descr="Image result for ODAR disability">
            <a:extLst>
              <a:ext uri="{FF2B5EF4-FFF2-40B4-BE49-F238E27FC236}">
                <a16:creationId xmlns:a16="http://schemas.microsoft.com/office/drawing/2014/main" xmlns="" id="{5DF989B3-6425-47AA-B9C7-8F7EF61FD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3007518"/>
            <a:ext cx="3031807" cy="303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0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</a:rPr>
              <a:t>Step 2: Hearing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8754" cy="495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Claimant is in charge of supplementing record and updating medical treatment to ALJ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ALJ not bound by prior decision, but prior decision is part of the record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Claimant needs counsel to help with claim at this stage</a:t>
            </a:r>
          </a:p>
          <a:p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C:\Users\Jeremiah M. Hodges\Desktop\Firm General\Firm Images and Logos\HTLPC-c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7575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3998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665</Words>
  <Application>Microsoft Office PowerPoint</Application>
  <PresentationFormat>On-screen Show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Social Security Disability for the Pro Bono Lawyer</vt:lpstr>
      <vt:lpstr>What is Social Security Disability</vt:lpstr>
      <vt:lpstr>How are you eligible for SSDI?</vt:lpstr>
      <vt:lpstr>What is the Process to get SSDI Benefits?</vt:lpstr>
      <vt:lpstr>Step 1: Determination Level</vt:lpstr>
      <vt:lpstr>Step 1: Determination</vt:lpstr>
      <vt:lpstr>Step 1: Determination</vt:lpstr>
      <vt:lpstr>Step 2: Hearing Level</vt:lpstr>
      <vt:lpstr>Step 2: Hearing Level</vt:lpstr>
      <vt:lpstr>Step 2: Hearing</vt:lpstr>
      <vt:lpstr>Step 3: Appeals</vt:lpstr>
      <vt:lpstr>Step 3: Appeals</vt:lpstr>
      <vt:lpstr>Stages where Pro Bono work is appropriate</vt:lpstr>
      <vt:lpstr>Pro Bono Cases: Initial Application</vt:lpstr>
      <vt:lpstr>Pro Bono Cases: Initial Application</vt:lpstr>
      <vt:lpstr>Pro Bono: Disability Review Hearing</vt:lpstr>
      <vt:lpstr>Pro Bono: SSI Cases</vt:lpstr>
      <vt:lpstr>Pro Bono: SSI Case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Security Disability for the Pro Bono Lawyer</dc:title>
  <dc:creator>Timothy M. McFalls</dc:creator>
  <cp:lastModifiedBy>Huntsville Bar</cp:lastModifiedBy>
  <cp:revision>6</cp:revision>
  <dcterms:created xsi:type="dcterms:W3CDTF">2018-10-15T19:55:41Z</dcterms:created>
  <dcterms:modified xsi:type="dcterms:W3CDTF">2018-10-17T13:39:38Z</dcterms:modified>
</cp:coreProperties>
</file>